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embeddings/oleObject35.bin" ContentType="application/vnd.openxmlformats-officedocument.oleObject"/>
  <Override PartName="/ppt/embeddings/oleObject36.bin" ContentType="application/vnd.openxmlformats-officedocument.oleObject"/>
  <Override PartName="/ppt/embeddings/oleObject37.bin" ContentType="application/vnd.openxmlformats-officedocument.oleObject"/>
  <Override PartName="/ppt/embeddings/oleObject38.bin" ContentType="application/vnd.openxmlformats-officedocument.oleObject"/>
  <Override PartName="/ppt/embeddings/oleObject39.bin" ContentType="application/vnd.openxmlformats-officedocument.oleObject"/>
  <Override PartName="/ppt/embeddings/oleObject40.bin" ContentType="application/vnd.openxmlformats-officedocument.oleObject"/>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ppt/embeddings/oleObject44.bin" ContentType="application/vnd.openxmlformats-officedocument.oleObject"/>
  <Override PartName="/ppt/embeddings/oleObject45.bin" ContentType="application/vnd.openxmlformats-officedocument.oleObject"/>
  <Override PartName="/ppt/embeddings/oleObject46.bin" ContentType="application/vnd.openxmlformats-officedocument.oleObject"/>
  <Override PartName="/ppt/embeddings/oleObject47.bin" ContentType="application/vnd.openxmlformats-officedocument.oleObject"/>
  <Override PartName="/ppt/embeddings/oleObject48.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38"/>
  </p:notesMasterIdLst>
  <p:handoutMasterIdLst>
    <p:handoutMasterId r:id="rId139"/>
  </p:handoutMasterIdLst>
  <p:sldIdLst>
    <p:sldId id="256" r:id="rId2"/>
    <p:sldId id="404" r:id="rId3"/>
    <p:sldId id="365" r:id="rId4"/>
    <p:sldId id="402" r:id="rId5"/>
    <p:sldId id="403" r:id="rId6"/>
    <p:sldId id="399" r:id="rId7"/>
    <p:sldId id="369" r:id="rId8"/>
    <p:sldId id="379" r:id="rId9"/>
    <p:sldId id="370" r:id="rId10"/>
    <p:sldId id="407" r:id="rId11"/>
    <p:sldId id="408" r:id="rId12"/>
    <p:sldId id="372" r:id="rId13"/>
    <p:sldId id="409" r:id="rId14"/>
    <p:sldId id="377" r:id="rId15"/>
    <p:sldId id="373" r:id="rId16"/>
    <p:sldId id="374" r:id="rId17"/>
    <p:sldId id="371" r:id="rId18"/>
    <p:sldId id="375" r:id="rId19"/>
    <p:sldId id="405" r:id="rId20"/>
    <p:sldId id="376" r:id="rId21"/>
    <p:sldId id="366" r:id="rId22"/>
    <p:sldId id="367" r:id="rId23"/>
    <p:sldId id="368" r:id="rId24"/>
    <p:sldId id="383" r:id="rId25"/>
    <p:sldId id="406" r:id="rId26"/>
    <p:sldId id="401" r:id="rId27"/>
    <p:sldId id="364" r:id="rId28"/>
    <p:sldId id="297" r:id="rId29"/>
    <p:sldId id="298" r:id="rId30"/>
    <p:sldId id="299" r:id="rId31"/>
    <p:sldId id="300" r:id="rId32"/>
    <p:sldId id="301" r:id="rId33"/>
    <p:sldId id="302" r:id="rId34"/>
    <p:sldId id="303" r:id="rId35"/>
    <p:sldId id="304" r:id="rId36"/>
    <p:sldId id="305" r:id="rId37"/>
    <p:sldId id="306" r:id="rId38"/>
    <p:sldId id="307" r:id="rId39"/>
    <p:sldId id="308" r:id="rId40"/>
    <p:sldId id="309" r:id="rId41"/>
    <p:sldId id="310" r:id="rId42"/>
    <p:sldId id="311" r:id="rId43"/>
    <p:sldId id="312" r:id="rId44"/>
    <p:sldId id="313" r:id="rId45"/>
    <p:sldId id="314" r:id="rId46"/>
    <p:sldId id="315" r:id="rId47"/>
    <p:sldId id="362" r:id="rId48"/>
    <p:sldId id="316" r:id="rId49"/>
    <p:sldId id="317" r:id="rId50"/>
    <p:sldId id="318" r:id="rId51"/>
    <p:sldId id="319" r:id="rId52"/>
    <p:sldId id="391" r:id="rId53"/>
    <p:sldId id="321" r:id="rId54"/>
    <p:sldId id="322" r:id="rId55"/>
    <p:sldId id="323" r:id="rId56"/>
    <p:sldId id="324" r:id="rId57"/>
    <p:sldId id="393" r:id="rId58"/>
    <p:sldId id="392" r:id="rId59"/>
    <p:sldId id="327" r:id="rId60"/>
    <p:sldId id="328" r:id="rId61"/>
    <p:sldId id="329" r:id="rId62"/>
    <p:sldId id="330" r:id="rId63"/>
    <p:sldId id="331" r:id="rId64"/>
    <p:sldId id="332" r:id="rId65"/>
    <p:sldId id="333" r:id="rId66"/>
    <p:sldId id="334" r:id="rId67"/>
    <p:sldId id="335" r:id="rId68"/>
    <p:sldId id="336" r:id="rId69"/>
    <p:sldId id="337" r:id="rId70"/>
    <p:sldId id="394" r:id="rId71"/>
    <p:sldId id="378" r:id="rId72"/>
    <p:sldId id="340" r:id="rId73"/>
    <p:sldId id="341" r:id="rId74"/>
    <p:sldId id="342" r:id="rId75"/>
    <p:sldId id="343" r:id="rId76"/>
    <p:sldId id="344" r:id="rId77"/>
    <p:sldId id="395" r:id="rId78"/>
    <p:sldId id="396" r:id="rId79"/>
    <p:sldId id="346" r:id="rId80"/>
    <p:sldId id="347" r:id="rId81"/>
    <p:sldId id="348" r:id="rId82"/>
    <p:sldId id="349" r:id="rId83"/>
    <p:sldId id="350" r:id="rId84"/>
    <p:sldId id="351" r:id="rId85"/>
    <p:sldId id="352" r:id="rId86"/>
    <p:sldId id="353" r:id="rId87"/>
    <p:sldId id="354" r:id="rId88"/>
    <p:sldId id="397" r:id="rId89"/>
    <p:sldId id="356" r:id="rId90"/>
    <p:sldId id="357" r:id="rId91"/>
    <p:sldId id="385" r:id="rId92"/>
    <p:sldId id="358" r:id="rId93"/>
    <p:sldId id="359" r:id="rId94"/>
    <p:sldId id="360" r:id="rId95"/>
    <p:sldId id="363" r:id="rId96"/>
    <p:sldId id="258" r:id="rId97"/>
    <p:sldId id="259" r:id="rId98"/>
    <p:sldId id="260" r:id="rId99"/>
    <p:sldId id="261" r:id="rId100"/>
    <p:sldId id="262" r:id="rId101"/>
    <p:sldId id="263" r:id="rId102"/>
    <p:sldId id="264" r:id="rId103"/>
    <p:sldId id="265" r:id="rId104"/>
    <p:sldId id="266" r:id="rId105"/>
    <p:sldId id="387" r:id="rId106"/>
    <p:sldId id="268" r:id="rId107"/>
    <p:sldId id="269" r:id="rId108"/>
    <p:sldId id="270" r:id="rId109"/>
    <p:sldId id="271" r:id="rId110"/>
    <p:sldId id="386" r:id="rId111"/>
    <p:sldId id="273" r:id="rId112"/>
    <p:sldId id="274" r:id="rId113"/>
    <p:sldId id="275" r:id="rId114"/>
    <p:sldId id="276" r:id="rId115"/>
    <p:sldId id="277" r:id="rId116"/>
    <p:sldId id="278" r:id="rId117"/>
    <p:sldId id="279" r:id="rId118"/>
    <p:sldId id="280" r:id="rId119"/>
    <p:sldId id="281" r:id="rId120"/>
    <p:sldId id="282" r:id="rId121"/>
    <p:sldId id="283" r:id="rId122"/>
    <p:sldId id="284" r:id="rId123"/>
    <p:sldId id="388" r:id="rId124"/>
    <p:sldId id="286" r:id="rId125"/>
    <p:sldId id="287" r:id="rId126"/>
    <p:sldId id="389" r:id="rId127"/>
    <p:sldId id="289" r:id="rId128"/>
    <p:sldId id="290" r:id="rId129"/>
    <p:sldId id="291" r:id="rId130"/>
    <p:sldId id="292" r:id="rId131"/>
    <p:sldId id="293" r:id="rId132"/>
    <p:sldId id="294" r:id="rId133"/>
    <p:sldId id="295" r:id="rId134"/>
    <p:sldId id="296" r:id="rId135"/>
    <p:sldId id="384" r:id="rId136"/>
    <p:sldId id="382"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8904" autoAdjust="0"/>
  </p:normalViewPr>
  <p:slideViewPr>
    <p:cSldViewPr snapToGrid="0" snapToObjects="1">
      <p:cViewPr>
        <p:scale>
          <a:sx n="66" d="100"/>
          <a:sy n="66" d="100"/>
        </p:scale>
        <p:origin x="-1176" y="-2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notesMaster" Target="notesMasters/notesMaster1.xml"/><Relationship Id="rId13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printerSettings" Target="printerSettings/printerSettings1.bin"/><Relationship Id="rId141" Type="http://schemas.openxmlformats.org/officeDocument/2006/relationships/presProps" Target="presProps.xml"/><Relationship Id="rId142" Type="http://schemas.openxmlformats.org/officeDocument/2006/relationships/viewProps" Target="viewProps.xml"/><Relationship Id="rId143" Type="http://schemas.openxmlformats.org/officeDocument/2006/relationships/theme" Target="theme/theme1.xml"/><Relationship Id="rId14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6.emf"/><Relationship Id="rId2" Type="http://schemas.openxmlformats.org/officeDocument/2006/relationships/image" Target="../media/image4.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0.emf"/><Relationship Id="rId2" Type="http://schemas.openxmlformats.org/officeDocument/2006/relationships/image" Target="../media/image2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5.emf"/><Relationship Id="rId2" Type="http://schemas.openxmlformats.org/officeDocument/2006/relationships/image" Target="../media/image26.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29.emf"/><Relationship Id="rId2" Type="http://schemas.openxmlformats.org/officeDocument/2006/relationships/image" Target="../media/image30.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32.emf"/><Relationship Id="rId2" Type="http://schemas.openxmlformats.org/officeDocument/2006/relationships/image" Target="../media/image33.emf"/><Relationship Id="rId3" Type="http://schemas.openxmlformats.org/officeDocument/2006/relationships/image" Target="../media/image34.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46EF6F-5518-134B-B686-556C6094A9A2}" type="datetimeFigureOut">
              <a:rPr lang="en-US" smtClean="0"/>
              <a:t>16/12/14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0DEE99D-5349-5440-BE1D-C66B4B542DB8}" type="slidenum">
              <a:rPr lang="en-US" smtClean="0"/>
              <a:t>‹#›</a:t>
            </a:fld>
            <a:endParaRPr lang="en-US" dirty="0"/>
          </a:p>
        </p:txBody>
      </p:sp>
    </p:spTree>
    <p:extLst>
      <p:ext uri="{BB962C8B-B14F-4D97-AF65-F5344CB8AC3E}">
        <p14:creationId xmlns:p14="http://schemas.microsoft.com/office/powerpoint/2010/main" val="5930639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ED87C3-B111-8942-BFAD-4ECCAC41BC67}" type="datetimeFigureOut">
              <a:rPr lang="en-US" smtClean="0"/>
              <a:t>16/12/14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106A36-5B72-F34C-BF74-714F2C09159C}" type="slidenum">
              <a:rPr lang="en-US" smtClean="0"/>
              <a:t>‹#›</a:t>
            </a:fld>
            <a:endParaRPr lang="en-US" dirty="0"/>
          </a:p>
        </p:txBody>
      </p:sp>
    </p:spTree>
    <p:extLst>
      <p:ext uri="{BB962C8B-B14F-4D97-AF65-F5344CB8AC3E}">
        <p14:creationId xmlns:p14="http://schemas.microsoft.com/office/powerpoint/2010/main" val="9513426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AU" smtClean="0"/>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FD9CEC71-7DC9-784C-A826-B92986FB6E9A}" type="datetime1">
              <a:rPr lang="en-AU" smtClean="0"/>
              <a:t>16/12/14</a:t>
            </a:fld>
            <a:endParaRPr lang="en-US" dirty="0"/>
          </a:p>
        </p:txBody>
      </p:sp>
      <p:sp>
        <p:nvSpPr>
          <p:cNvPr id="5" name="Footer Placeholder 4"/>
          <p:cNvSpPr>
            <a:spLocks noGrp="1"/>
          </p:cNvSpPr>
          <p:nvPr>
            <p:ph type="ftr" sz="quarter" idx="11"/>
          </p:nvPr>
        </p:nvSpPr>
        <p:spPr>
          <a:xfrm>
            <a:off x="5638800" y="6122894"/>
            <a:ext cx="2895600" cy="257810"/>
          </a:xfrm>
        </p:spPr>
        <p:txBody>
          <a:bodyPr/>
          <a:lstStyle/>
          <a:p>
            <a:r>
              <a:rPr lang="en-US" dirty="0" smtClean="0"/>
              <a:t>Gervaise R. J. Heddle, 2014</a:t>
            </a:r>
            <a:endParaRPr lang="en-US" dirty="0"/>
          </a:p>
        </p:txBody>
      </p:sp>
      <p:sp>
        <p:nvSpPr>
          <p:cNvPr id="6" name="Slide Number Placeholder 5"/>
          <p:cNvSpPr>
            <a:spLocks noGrp="1"/>
          </p:cNvSpPr>
          <p:nvPr>
            <p:ph type="sldNum" sz="quarter" idx="12"/>
          </p:nvPr>
        </p:nvSpPr>
        <p:spPr>
          <a:xfrm>
            <a:off x="4191000" y="6122894"/>
            <a:ext cx="762000" cy="271463"/>
          </a:xfrm>
        </p:spPr>
        <p:txBody>
          <a:bodyPr/>
          <a:lstStyle/>
          <a:p>
            <a:fld id="{CFE4BAC9-6D41-4691-9299-18EF07EF0177}"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E4D1101F-0483-6C4B-B0B8-3C1ECCD52E7C}" type="datetime1">
              <a:rPr lang="en-AU" smtClean="0"/>
              <a:t>16/12/14</a:t>
            </a:fld>
            <a:endParaRPr lang="en-US" dirty="0"/>
          </a:p>
        </p:txBody>
      </p:sp>
      <p:sp>
        <p:nvSpPr>
          <p:cNvPr id="5" name="Footer Placeholder 4"/>
          <p:cNvSpPr>
            <a:spLocks noGrp="1"/>
          </p:cNvSpPr>
          <p:nvPr>
            <p:ph type="ftr" sz="quarter" idx="11"/>
          </p:nvPr>
        </p:nvSpPr>
        <p:spPr/>
        <p:txBody>
          <a:bodyPr/>
          <a:lstStyle/>
          <a:p>
            <a:r>
              <a:rPr lang="en-US" dirty="0"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AU"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CCE6E990-A2FF-9747-9168-D6A46AA14C29}" type="datetime1">
              <a:rPr lang="en-AU" smtClean="0"/>
              <a:t>16/12/14</a:t>
            </a:fld>
            <a:endParaRPr lang="en-US" dirty="0"/>
          </a:p>
        </p:txBody>
      </p:sp>
      <p:sp>
        <p:nvSpPr>
          <p:cNvPr id="5" name="Footer Placeholder 4"/>
          <p:cNvSpPr>
            <a:spLocks noGrp="1"/>
          </p:cNvSpPr>
          <p:nvPr>
            <p:ph type="ftr" sz="quarter" idx="11"/>
          </p:nvPr>
        </p:nvSpPr>
        <p:spPr>
          <a:xfrm>
            <a:off x="5638800" y="6124401"/>
            <a:ext cx="2895600" cy="257810"/>
          </a:xfrm>
        </p:spPr>
        <p:txBody>
          <a:bodyPr/>
          <a:lstStyle/>
          <a:p>
            <a:r>
              <a:rPr lang="en-US" dirty="0" smtClean="0"/>
              <a:t>Gervaise R. J. Heddle, 2014</a:t>
            </a:r>
            <a:endParaRPr lang="en-US" dirty="0"/>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AU" dirty="0"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AU" smtClean="0"/>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957E06DA-EAA1-7741-A09A-AD8E7895EFD9}" type="datetime1">
              <a:rPr lang="en-AU" smtClean="0"/>
              <a:t>16/12/14</a:t>
            </a:fld>
            <a:endParaRPr lang="en-US" dirty="0"/>
          </a:p>
        </p:txBody>
      </p:sp>
      <p:sp>
        <p:nvSpPr>
          <p:cNvPr id="5" name="Footer Placeholder 4"/>
          <p:cNvSpPr>
            <a:spLocks noGrp="1"/>
          </p:cNvSpPr>
          <p:nvPr>
            <p:ph type="ftr" sz="quarter" idx="11"/>
          </p:nvPr>
        </p:nvSpPr>
        <p:spPr/>
        <p:txBody>
          <a:bodyPr/>
          <a:lstStyle/>
          <a:p>
            <a:r>
              <a:rPr lang="en-US" dirty="0"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5" name="Date Placeholder 4"/>
          <p:cNvSpPr>
            <a:spLocks noGrp="1"/>
          </p:cNvSpPr>
          <p:nvPr>
            <p:ph type="dt" sz="half" idx="10"/>
          </p:nvPr>
        </p:nvSpPr>
        <p:spPr/>
        <p:txBody>
          <a:bodyPr/>
          <a:lstStyle/>
          <a:p>
            <a:fld id="{0EC83887-2172-724E-9DB8-160BFF219A74}" type="datetime1">
              <a:rPr lang="en-AU" smtClean="0"/>
              <a:t>16/12/14</a:t>
            </a:fld>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AU"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7" name="Date Placeholder 6"/>
          <p:cNvSpPr>
            <a:spLocks noGrp="1"/>
          </p:cNvSpPr>
          <p:nvPr>
            <p:ph type="dt" sz="half" idx="10"/>
          </p:nvPr>
        </p:nvSpPr>
        <p:spPr/>
        <p:txBody>
          <a:bodyPr/>
          <a:lstStyle/>
          <a:p>
            <a:fld id="{FCFEA8B4-0D51-F645-BF23-5FDA2C410DE8}" type="datetime1">
              <a:rPr lang="en-AU" smtClean="0"/>
              <a:t>16/12/14</a:t>
            </a:fld>
            <a:endParaRPr lang="en-US" dirty="0"/>
          </a:p>
        </p:txBody>
      </p:sp>
      <p:sp>
        <p:nvSpPr>
          <p:cNvPr id="8" name="Footer Placeholder 7"/>
          <p:cNvSpPr>
            <a:spLocks noGrp="1"/>
          </p:cNvSpPr>
          <p:nvPr>
            <p:ph type="ftr" sz="quarter" idx="11"/>
          </p:nvPr>
        </p:nvSpPr>
        <p:spPr/>
        <p:txBody>
          <a:bodyPr/>
          <a:lstStyle/>
          <a:p>
            <a:r>
              <a:rPr lang="en-US" dirty="0"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AU" smtClean="0"/>
              <a:t>Click to edit Master title style</a:t>
            </a:r>
            <a:endParaRPr/>
          </a:p>
        </p:txBody>
      </p:sp>
      <p:sp>
        <p:nvSpPr>
          <p:cNvPr id="3" name="Date Placeholder 2"/>
          <p:cNvSpPr>
            <a:spLocks noGrp="1"/>
          </p:cNvSpPr>
          <p:nvPr>
            <p:ph type="dt" sz="half" idx="10"/>
          </p:nvPr>
        </p:nvSpPr>
        <p:spPr/>
        <p:txBody>
          <a:bodyPr/>
          <a:lstStyle/>
          <a:p>
            <a:fld id="{475C7AD5-3892-8D4D-96A1-394B760C203B}" type="datetime1">
              <a:rPr lang="en-AU" smtClean="0"/>
              <a:t>16/12/14</a:t>
            </a:fld>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5CC46090-3F22-274F-9EE6-3A0FB4077F1F}" type="datetime1">
              <a:rPr lang="en-AU" smtClean="0"/>
              <a:t>16/12/14</a:t>
            </a:fld>
            <a:endParaRPr lang="en-US" dirty="0"/>
          </a:p>
        </p:txBody>
      </p:sp>
      <p:sp>
        <p:nvSpPr>
          <p:cNvPr id="3" name="Footer Placeholder 2"/>
          <p:cNvSpPr>
            <a:spLocks noGrp="1"/>
          </p:cNvSpPr>
          <p:nvPr>
            <p:ph type="ftr" sz="quarter" idx="11"/>
          </p:nvPr>
        </p:nvSpPr>
        <p:spPr/>
        <p:txBody>
          <a:bodyPr/>
          <a:lstStyle/>
          <a:p>
            <a:r>
              <a:rPr lang="en-US" dirty="0" smtClean="0"/>
              <a:t>Gervaise R. J. Heddle, 2014</a:t>
            </a:r>
            <a:endParaRPr lang="en-US" dirty="0"/>
          </a:p>
        </p:txBody>
      </p:sp>
      <p:sp>
        <p:nvSpPr>
          <p:cNvPr id="4" name="Slide Number Placeholder 3"/>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AU"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AU" smtClean="0"/>
              <a:t>Click to edit Master text styles</a:t>
            </a:r>
          </a:p>
        </p:txBody>
      </p:sp>
      <p:sp>
        <p:nvSpPr>
          <p:cNvPr id="5" name="Date Placeholder 4"/>
          <p:cNvSpPr>
            <a:spLocks noGrp="1"/>
          </p:cNvSpPr>
          <p:nvPr>
            <p:ph type="dt" sz="half" idx="10"/>
          </p:nvPr>
        </p:nvSpPr>
        <p:spPr/>
        <p:txBody>
          <a:bodyPr/>
          <a:lstStyle/>
          <a:p>
            <a:fld id="{EAA706FC-2096-5140-B0A0-98DC93181EAE}" type="datetime1">
              <a:rPr lang="en-AU" smtClean="0"/>
              <a:t>16/12/14</a:t>
            </a:fld>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AU"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25B84FFB-8FEE-8E4C-A1B8-878EB1A20A40}" type="datetime1">
              <a:rPr lang="en-AU" smtClean="0"/>
              <a:t>16/12/14</a:t>
            </a:fld>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AU" dirty="0"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AU"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dirty="0" smtClean="0"/>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AU" smtClean="0"/>
              <a:t>Click to edit Master text styles</a:t>
            </a:r>
          </a:p>
        </p:txBody>
      </p:sp>
      <p:sp>
        <p:nvSpPr>
          <p:cNvPr id="5" name="Date Placeholder 4"/>
          <p:cNvSpPr>
            <a:spLocks noGrp="1"/>
          </p:cNvSpPr>
          <p:nvPr>
            <p:ph type="dt" sz="half" idx="10"/>
          </p:nvPr>
        </p:nvSpPr>
        <p:spPr/>
        <p:txBody>
          <a:bodyPr/>
          <a:lstStyle/>
          <a:p>
            <a:fld id="{CC63CAAD-19A3-5944-B65D-761E4EB72C56}" type="datetime1">
              <a:rPr lang="en-AU" smtClean="0"/>
              <a:t>16/12/14</a:t>
            </a:fld>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AU" smtClean="0"/>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dirty="0" smtClean="0"/>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AU" smtClean="0"/>
              <a:t>Click to edit Master text styles</a:t>
            </a:r>
          </a:p>
        </p:txBody>
      </p:sp>
      <p:sp>
        <p:nvSpPr>
          <p:cNvPr id="5" name="Date Placeholder 4"/>
          <p:cNvSpPr>
            <a:spLocks noGrp="1"/>
          </p:cNvSpPr>
          <p:nvPr>
            <p:ph type="dt" sz="half" idx="10"/>
          </p:nvPr>
        </p:nvSpPr>
        <p:spPr/>
        <p:txBody>
          <a:bodyPr/>
          <a:lstStyle/>
          <a:p>
            <a:fld id="{9FF20468-BC26-A44A-9EC0-72880190ADE9}" type="datetime1">
              <a:rPr lang="en-AU" smtClean="0"/>
              <a:t>16/12/14</a:t>
            </a:fld>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AU"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4BF38B68-245A-574C-8E59-DC6E2A435EB6}" type="datetime1">
              <a:rPr lang="en-AU" smtClean="0"/>
              <a:t>16/12/14</a:t>
            </a:fld>
            <a:endParaRPr lang="en-US" dirty="0"/>
          </a:p>
        </p:txBody>
      </p:sp>
      <p:sp>
        <p:nvSpPr>
          <p:cNvPr id="5" name="Footer Placeholder 4"/>
          <p:cNvSpPr>
            <a:spLocks noGrp="1"/>
          </p:cNvSpPr>
          <p:nvPr>
            <p:ph type="ftr" sz="quarter" idx="11"/>
          </p:nvPr>
        </p:nvSpPr>
        <p:spPr/>
        <p:txBody>
          <a:bodyPr/>
          <a:lstStyle/>
          <a:p>
            <a:r>
              <a:rPr lang="en-US" dirty="0"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AU"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30D18719-A8CF-D04D-96A6-3480EBA23A5E}" type="datetime1">
              <a:rPr lang="en-AU" smtClean="0"/>
              <a:t>16/12/14</a:t>
            </a:fld>
            <a:endParaRPr lang="en-US" dirty="0"/>
          </a:p>
        </p:txBody>
      </p:sp>
      <p:sp>
        <p:nvSpPr>
          <p:cNvPr id="5" name="Footer Placeholder 4"/>
          <p:cNvSpPr>
            <a:spLocks noGrp="1"/>
          </p:cNvSpPr>
          <p:nvPr>
            <p:ph type="ftr" sz="quarter" idx="11"/>
          </p:nvPr>
        </p:nvSpPr>
        <p:spPr/>
        <p:txBody>
          <a:bodyPr/>
          <a:lstStyle/>
          <a:p>
            <a:r>
              <a:rPr lang="en-US" dirty="0"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AU" smtClean="0"/>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55761C18-4C04-C745-80DE-5B9193402065}" type="datetime1">
              <a:rPr lang="en-AU" smtClean="0"/>
              <a:t>16/12/14</a:t>
            </a:fld>
            <a:endParaRPr lang="en-US" dirty="0"/>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r>
              <a:rPr lang="en-US" dirty="0" smtClean="0"/>
              <a:t>Gervaise R. J. Heddle, 2014</a:t>
            </a:r>
            <a:endParaRPr lang="en-US" dirty="0"/>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CFE4BAC9-6D41-4691-9299-18EF07EF0177}"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dt="0"/>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5.emf"/><Relationship Id="rId5" Type="http://schemas.openxmlformats.org/officeDocument/2006/relationships/oleObject" Target="../embeddings/oleObject3.bin"/><Relationship Id="rId6"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7.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8.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9.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10.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11.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image" Target="../media/image12.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0.bin"/><Relationship Id="rId4" Type="http://schemas.openxmlformats.org/officeDocument/2006/relationships/image" Target="../media/image12.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1.bin"/><Relationship Id="rId4" Type="http://schemas.openxmlformats.org/officeDocument/2006/relationships/image" Target="../media/image13.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2.bin"/><Relationship Id="rId4" Type="http://schemas.openxmlformats.org/officeDocument/2006/relationships/image" Target="../media/image13.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3.bin"/><Relationship Id="rId4" Type="http://schemas.openxmlformats.org/officeDocument/2006/relationships/image" Target="../media/image14.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4.bin"/><Relationship Id="rId4" Type="http://schemas.openxmlformats.org/officeDocument/2006/relationships/image" Target="../media/image15.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4.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6.bin"/><Relationship Id="rId4" Type="http://schemas.openxmlformats.org/officeDocument/2006/relationships/image" Target="../media/image5.emf"/><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7.bin"/><Relationship Id="rId4" Type="http://schemas.openxmlformats.org/officeDocument/2006/relationships/image" Target="../media/image16.emf"/><Relationship Id="rId5" Type="http://schemas.openxmlformats.org/officeDocument/2006/relationships/oleObject" Target="../embeddings/oleObject18.bin"/><Relationship Id="rId6" Type="http://schemas.openxmlformats.org/officeDocument/2006/relationships/image" Target="../media/image4.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9.bin"/><Relationship Id="rId4" Type="http://schemas.openxmlformats.org/officeDocument/2006/relationships/image" Target="../media/image4.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20.bin"/><Relationship Id="rId4" Type="http://schemas.openxmlformats.org/officeDocument/2006/relationships/image" Target="../media/image7.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1.bin"/><Relationship Id="rId4" Type="http://schemas.openxmlformats.org/officeDocument/2006/relationships/image" Target="../media/image17.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22.bin"/><Relationship Id="rId4" Type="http://schemas.openxmlformats.org/officeDocument/2006/relationships/image" Target="../media/image18.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3.bin"/><Relationship Id="rId4" Type="http://schemas.openxmlformats.org/officeDocument/2006/relationships/image" Target="../media/image19.emf"/><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4.bin"/><Relationship Id="rId4" Type="http://schemas.openxmlformats.org/officeDocument/2006/relationships/image" Target="../media/image20.emf"/><Relationship Id="rId5" Type="http://schemas.openxmlformats.org/officeDocument/2006/relationships/oleObject" Target="../embeddings/oleObject25.bin"/><Relationship Id="rId6" Type="http://schemas.openxmlformats.org/officeDocument/2006/relationships/image" Target="../media/image21.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26.bin"/><Relationship Id="rId4" Type="http://schemas.openxmlformats.org/officeDocument/2006/relationships/image" Target="../media/image9.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27.bin"/><Relationship Id="rId4" Type="http://schemas.openxmlformats.org/officeDocument/2006/relationships/image" Target="../media/image10.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28.bin"/><Relationship Id="rId4" Type="http://schemas.openxmlformats.org/officeDocument/2006/relationships/image" Target="../media/image22.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9.bin"/><Relationship Id="rId4" Type="http://schemas.openxmlformats.org/officeDocument/2006/relationships/image" Target="../media/image11.emf"/><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30.bin"/><Relationship Id="rId4" Type="http://schemas.openxmlformats.org/officeDocument/2006/relationships/image" Target="../media/image23.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31.bin"/><Relationship Id="rId4" Type="http://schemas.openxmlformats.org/officeDocument/2006/relationships/image" Target="../media/image24.emf"/><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32.bin"/><Relationship Id="rId4" Type="http://schemas.openxmlformats.org/officeDocument/2006/relationships/image" Target="../media/image25.emf"/><Relationship Id="rId5" Type="http://schemas.openxmlformats.org/officeDocument/2006/relationships/oleObject" Target="../embeddings/oleObject33.bin"/><Relationship Id="rId6" Type="http://schemas.openxmlformats.org/officeDocument/2006/relationships/image" Target="../media/image26.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oleObject" Target="../embeddings/oleObject34.bin"/><Relationship Id="rId4" Type="http://schemas.openxmlformats.org/officeDocument/2006/relationships/image" Target="../media/image27.emf"/><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35.bin"/><Relationship Id="rId4" Type="http://schemas.openxmlformats.org/officeDocument/2006/relationships/image" Target="../media/image28.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oleObject" Target="../embeddings/oleObject36.bin"/><Relationship Id="rId4" Type="http://schemas.openxmlformats.org/officeDocument/2006/relationships/image" Target="../media/image29.emf"/><Relationship Id="rId5" Type="http://schemas.openxmlformats.org/officeDocument/2006/relationships/oleObject" Target="../embeddings/oleObject37.bin"/><Relationship Id="rId6" Type="http://schemas.openxmlformats.org/officeDocument/2006/relationships/image" Target="../media/image30.emf"/><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38.bin"/><Relationship Id="rId4" Type="http://schemas.openxmlformats.org/officeDocument/2006/relationships/image" Target="../media/image31.emf"/><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39.bin"/><Relationship Id="rId4" Type="http://schemas.openxmlformats.org/officeDocument/2006/relationships/image" Target="../media/image32.emf"/><Relationship Id="rId5" Type="http://schemas.openxmlformats.org/officeDocument/2006/relationships/oleObject" Target="../embeddings/oleObject40.bin"/><Relationship Id="rId6" Type="http://schemas.openxmlformats.org/officeDocument/2006/relationships/image" Target="../media/image33.emf"/><Relationship Id="rId7" Type="http://schemas.openxmlformats.org/officeDocument/2006/relationships/oleObject" Target="../embeddings/oleObject41.bin"/><Relationship Id="rId8" Type="http://schemas.openxmlformats.org/officeDocument/2006/relationships/image" Target="../media/image34.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oleObject" Target="../embeddings/oleObject42.bin"/><Relationship Id="rId4" Type="http://schemas.openxmlformats.org/officeDocument/2006/relationships/image" Target="../media/image35.emf"/><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oleObject" Target="../embeddings/oleObject43.bin"/><Relationship Id="rId4" Type="http://schemas.openxmlformats.org/officeDocument/2006/relationships/image" Target="../media/image12.emf"/><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oleObject" Target="../embeddings/oleObject44.bin"/><Relationship Id="rId4" Type="http://schemas.openxmlformats.org/officeDocument/2006/relationships/image" Target="../media/image12.emf"/><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oleObject" Target="../embeddings/oleObject45.bin"/><Relationship Id="rId4" Type="http://schemas.openxmlformats.org/officeDocument/2006/relationships/image" Target="../media/image13.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oleObject" Target="../embeddings/oleObject46.bin"/><Relationship Id="rId4" Type="http://schemas.openxmlformats.org/officeDocument/2006/relationships/image" Target="../media/image13.emf"/><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oleObject" Target="../embeddings/oleObject47.bin"/><Relationship Id="rId4" Type="http://schemas.openxmlformats.org/officeDocument/2006/relationships/image" Target="../media/image14.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oleObject" Target="../embeddings/oleObject48.bin"/><Relationship Id="rId4" Type="http://schemas.openxmlformats.org/officeDocument/2006/relationships/image" Target="../media/image18.emf"/><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Enigma Series</a:t>
            </a:r>
            <a:endParaRPr lang="en-US" sz="4000" dirty="0"/>
          </a:p>
        </p:txBody>
      </p:sp>
      <p:sp>
        <p:nvSpPr>
          <p:cNvPr id="3" name="Subtitle 2"/>
          <p:cNvSpPr>
            <a:spLocks noGrp="1"/>
          </p:cNvSpPr>
          <p:nvPr>
            <p:ph type="subTitle" idx="1"/>
          </p:nvPr>
        </p:nvSpPr>
        <p:spPr>
          <a:xfrm>
            <a:off x="914400" y="3428999"/>
            <a:ext cx="7342188" cy="2612572"/>
          </a:xfrm>
        </p:spPr>
        <p:txBody>
          <a:bodyPr>
            <a:normAutofit lnSpcReduction="10000"/>
          </a:bodyPr>
          <a:lstStyle/>
          <a:p>
            <a:r>
              <a:rPr lang="en-US" b="1" dirty="0" smtClean="0"/>
              <a:t>Executive Summary and Overview</a:t>
            </a:r>
          </a:p>
          <a:p>
            <a:endParaRPr lang="en-US" b="1" dirty="0" smtClean="0"/>
          </a:p>
          <a:p>
            <a:r>
              <a:rPr lang="en-US" dirty="0" smtClean="0"/>
              <a:t>Part I: The Money Enigma</a:t>
            </a:r>
          </a:p>
          <a:p>
            <a:r>
              <a:rPr lang="en-US" dirty="0" smtClean="0"/>
              <a:t>Part </a:t>
            </a:r>
            <a:r>
              <a:rPr lang="en-US" dirty="0" smtClean="0"/>
              <a:t>II: </a:t>
            </a:r>
            <a:r>
              <a:rPr lang="en-US" dirty="0" smtClean="0"/>
              <a:t>The Inflation Enigma</a:t>
            </a:r>
          </a:p>
          <a:p>
            <a:r>
              <a:rPr lang="en-US" dirty="0" smtClean="0"/>
              <a:t>Part III: The Velocity Enigma</a:t>
            </a:r>
            <a:endParaRPr lang="en-US" dirty="0"/>
          </a:p>
          <a:p>
            <a:endParaRPr lang="en-US" dirty="0" smtClean="0"/>
          </a:p>
          <a:p>
            <a:r>
              <a:rPr lang="en-US" dirty="0" smtClean="0"/>
              <a:t>Gervaise R.J. Heddle</a:t>
            </a:r>
          </a:p>
          <a:p>
            <a:r>
              <a:rPr lang="en-US" dirty="0" smtClean="0"/>
              <a:t>December 2014</a:t>
            </a:r>
            <a:endParaRPr lang="en-US" dirty="0"/>
          </a:p>
        </p:txBody>
      </p:sp>
    </p:spTree>
    <p:extLst>
      <p:ext uri="{BB962C8B-B14F-4D97-AF65-F5344CB8AC3E}">
        <p14:creationId xmlns:p14="http://schemas.microsoft.com/office/powerpoint/2010/main" val="420508159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Index</a:t>
            </a:r>
            <a:endParaRPr lang="en-US" sz="4000" dirty="0"/>
          </a:p>
        </p:txBody>
      </p:sp>
      <p:sp>
        <p:nvSpPr>
          <p:cNvPr id="3" name="Content Placeholder 2"/>
          <p:cNvSpPr>
            <a:spLocks noGrp="1"/>
          </p:cNvSpPr>
          <p:nvPr>
            <p:ph idx="1"/>
          </p:nvPr>
        </p:nvSpPr>
        <p:spPr/>
        <p:txBody>
          <a:bodyPr/>
          <a:lstStyle/>
          <a:p>
            <a:pPr marL="0" indent="0">
              <a:buNone/>
            </a:pPr>
            <a:r>
              <a:rPr lang="en-US" dirty="0" smtClean="0"/>
              <a:t>Section					</a:t>
            </a:r>
            <a:r>
              <a:rPr lang="en-US" dirty="0"/>
              <a:t> </a:t>
            </a:r>
            <a:r>
              <a:rPr lang="en-US" dirty="0" smtClean="0"/>
              <a:t>        Slide</a:t>
            </a:r>
          </a:p>
          <a:p>
            <a:r>
              <a:rPr lang="en-US" dirty="0" smtClean="0"/>
              <a:t>Executive Summary				 3</a:t>
            </a:r>
          </a:p>
          <a:p>
            <a:r>
              <a:rPr lang="en-US" dirty="0" smtClean="0"/>
              <a:t>The Money Enigma – Overview			27</a:t>
            </a:r>
          </a:p>
          <a:p>
            <a:r>
              <a:rPr lang="en-US" dirty="0" smtClean="0"/>
              <a:t>The Inflation Enigma – Overview		47</a:t>
            </a:r>
          </a:p>
          <a:p>
            <a:r>
              <a:rPr lang="en-US" dirty="0" smtClean="0"/>
              <a:t>The Velocity Enigma – Overview		95</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a:t>
            </a:fld>
            <a:endParaRPr lang="en-US" dirty="0"/>
          </a:p>
        </p:txBody>
      </p:sp>
    </p:spTree>
    <p:extLst>
      <p:ext uri="{BB962C8B-B14F-4D97-AF65-F5344CB8AC3E}">
        <p14:creationId xmlns:p14="http://schemas.microsoft.com/office/powerpoint/2010/main" val="1310714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0" cy="1339850"/>
          </a:xfrm>
        </p:spPr>
        <p:txBody>
          <a:bodyPr>
            <a:normAutofit/>
          </a:bodyPr>
          <a:lstStyle/>
          <a:p>
            <a:r>
              <a:rPr lang="en-US" sz="4000" dirty="0" smtClean="0"/>
              <a:t>Executive Summary</a:t>
            </a:r>
            <a:endParaRPr lang="en-US" sz="4000" dirty="0"/>
          </a:p>
        </p:txBody>
      </p:sp>
      <p:sp>
        <p:nvSpPr>
          <p:cNvPr id="3" name="Content Placeholder 2"/>
          <p:cNvSpPr>
            <a:spLocks noGrp="1"/>
          </p:cNvSpPr>
          <p:nvPr>
            <p:ph idx="1"/>
          </p:nvPr>
        </p:nvSpPr>
        <p:spPr>
          <a:xfrm>
            <a:off x="461770" y="1806453"/>
            <a:ext cx="8234890" cy="4563236"/>
          </a:xfrm>
        </p:spPr>
        <p:txBody>
          <a:bodyPr>
            <a:normAutofit fontScale="92500"/>
          </a:bodyPr>
          <a:lstStyle/>
          <a:p>
            <a:r>
              <a:rPr lang="en-US" dirty="0" smtClean="0"/>
              <a:t>Economics is not a young science. Nearly two hundred and forty years have passed since the publication of Adam Smith’s “Wealth of Nations”, regarded by many as the first modern work of economics. Despite this passage of time, economics still struggles with issues that are fundamental. What is the nature of money? What is the role of money in the determination of the price level? What are the primary causes of inflation?</a:t>
            </a:r>
          </a:p>
          <a:p>
            <a:r>
              <a:rPr lang="en-US" dirty="0" smtClean="0"/>
              <a:t>The Enigma Series seeks to provide a new perspective on these issues by challenging some of the core fundamentals upon which current economic theory is built. More specifically, The Enigma Series develops alternative theories regarding both the nature of money and the process of price determination.</a:t>
            </a:r>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a:t>
            </a:fld>
            <a:endParaRPr lang="en-US" dirty="0"/>
          </a:p>
        </p:txBody>
      </p:sp>
    </p:spTree>
    <p:extLst>
      <p:ext uri="{BB962C8B-B14F-4D97-AF65-F5344CB8AC3E}">
        <p14:creationId xmlns:p14="http://schemas.microsoft.com/office/powerpoint/2010/main" val="49405765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Problem with</a:t>
            </a:r>
            <a:br>
              <a:rPr lang="en-US" sz="4000" dirty="0" smtClean="0"/>
            </a:br>
            <a:r>
              <a:rPr lang="en-US" sz="4000" dirty="0" smtClean="0"/>
              <a:t>Theories of Inflation</a:t>
            </a:r>
            <a:endParaRPr lang="en-US" sz="4000" dirty="0"/>
          </a:p>
        </p:txBody>
      </p:sp>
      <p:sp>
        <p:nvSpPr>
          <p:cNvPr id="3" name="Content Placeholder 2"/>
          <p:cNvSpPr>
            <a:spLocks noGrp="1"/>
          </p:cNvSpPr>
          <p:nvPr>
            <p:ph idx="1"/>
          </p:nvPr>
        </p:nvSpPr>
        <p:spPr>
          <a:xfrm>
            <a:off x="461772" y="1806452"/>
            <a:ext cx="8215648" cy="4545895"/>
          </a:xfrm>
        </p:spPr>
        <p:txBody>
          <a:bodyPr>
            <a:normAutofit fontScale="92500"/>
          </a:bodyPr>
          <a:lstStyle/>
          <a:p>
            <a:r>
              <a:rPr lang="en-US" dirty="0" smtClean="0"/>
              <a:t>It is the view of The Enigma Series that modern economics has failed to develop satisfactory theories regarding the nature of money and price determination. Current theories do not accurately describe what money is or how it derives its value. Furthermore, current economic theories provide a one-sided and therefore misleading view of microeconomic price determination. Most notably, it is the view of The Enigma Series that every price is a function of two sets of supply and demand (i.e., supply and demand for both items being exchanged).</a:t>
            </a:r>
          </a:p>
          <a:p>
            <a:r>
              <a:rPr lang="en-US" dirty="0" smtClean="0"/>
              <a:t>These failures have led to an inevitable result: an inability to develop comprehensive models of inflation that can fully incorporate the critical and misunderstood role of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a:t>
            </a:fld>
            <a:endParaRPr lang="en-US" dirty="0"/>
          </a:p>
        </p:txBody>
      </p:sp>
    </p:spTree>
    <p:extLst>
      <p:ext uri="{BB962C8B-B14F-4D97-AF65-F5344CB8AC3E}">
        <p14:creationId xmlns:p14="http://schemas.microsoft.com/office/powerpoint/2010/main" val="265196329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 New Perspective </a:t>
            </a:r>
            <a:r>
              <a:rPr lang="en-US" sz="4000" dirty="0" smtClean="0"/>
              <a:t>on</a:t>
            </a:r>
            <a:br>
              <a:rPr lang="en-US" sz="4000" dirty="0" smtClean="0"/>
            </a:br>
            <a:r>
              <a:rPr lang="en-US" sz="4000" dirty="0" smtClean="0"/>
              <a:t>Money and </a:t>
            </a:r>
            <a:r>
              <a:rPr lang="en-US" sz="4000" dirty="0"/>
              <a:t>Inflation</a:t>
            </a:r>
          </a:p>
        </p:txBody>
      </p:sp>
      <p:sp>
        <p:nvSpPr>
          <p:cNvPr id="3" name="Content Placeholder 2"/>
          <p:cNvSpPr>
            <a:spLocks noGrp="1"/>
          </p:cNvSpPr>
          <p:nvPr>
            <p:ph idx="1"/>
          </p:nvPr>
        </p:nvSpPr>
        <p:spPr>
          <a:xfrm>
            <a:off x="461771" y="1806452"/>
            <a:ext cx="8331090" cy="4511409"/>
          </a:xfrm>
        </p:spPr>
        <p:txBody>
          <a:bodyPr>
            <a:normAutofit fontScale="92500"/>
          </a:bodyPr>
          <a:lstStyle/>
          <a:p>
            <a:r>
              <a:rPr lang="en-US" dirty="0" smtClean="0"/>
              <a:t>The Enigma Series develops the theory that money only has value as an asset because it is a liability of society. More specifically, it is argued that money is a long-duration, special-form equity instrument issued by society to fund certain public activities. In simple terms, money is a proportional claim on the output of society. As a consequence, the market value of money is primarily determined by very long-term (30 year) expectations regarding the future path of both real output and the monetary base.</a:t>
            </a:r>
          </a:p>
          <a:p>
            <a:pPr>
              <a:spcBef>
                <a:spcPts val="1400"/>
              </a:spcBef>
            </a:pPr>
            <a:r>
              <a:rPr lang="en-US" dirty="0" smtClean="0"/>
              <a:t>The market value of money is the denominator of every “money price” in the economy: as the market value of money falls, the price level rises. Therefore, the price level also depends upon long-term expectations regarding the future of real output and money.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5</a:t>
            </a:fld>
            <a:endParaRPr lang="en-US" dirty="0"/>
          </a:p>
        </p:txBody>
      </p:sp>
    </p:spTree>
    <p:extLst>
      <p:ext uri="{BB962C8B-B14F-4D97-AF65-F5344CB8AC3E}">
        <p14:creationId xmlns:p14="http://schemas.microsoft.com/office/powerpoint/2010/main" val="254780512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Brief Overview of</a:t>
            </a:r>
            <a:br>
              <a:rPr lang="en-US" sz="4000" dirty="0" smtClean="0"/>
            </a:br>
            <a:r>
              <a:rPr lang="en-US" sz="4000" dirty="0" smtClean="0"/>
              <a:t>The Enigma Series</a:t>
            </a:r>
            <a:endParaRPr lang="en-US" sz="4000" dirty="0"/>
          </a:p>
        </p:txBody>
      </p:sp>
      <p:sp>
        <p:nvSpPr>
          <p:cNvPr id="3" name="Content Placeholder 2"/>
          <p:cNvSpPr>
            <a:spLocks noGrp="1"/>
          </p:cNvSpPr>
          <p:nvPr>
            <p:ph idx="1"/>
          </p:nvPr>
        </p:nvSpPr>
        <p:spPr>
          <a:xfrm>
            <a:off x="461771" y="1825696"/>
            <a:ext cx="8196409" cy="4545895"/>
          </a:xfrm>
        </p:spPr>
        <p:txBody>
          <a:bodyPr>
            <a:normAutofit lnSpcReduction="10000"/>
          </a:bodyPr>
          <a:lstStyle/>
          <a:p>
            <a:r>
              <a:rPr lang="en-US" sz="2200" dirty="0" smtClean="0"/>
              <a:t>The Enigma Series is comprised of three discussion papers. Each paper develops one of the three “core propositions” listed below.</a:t>
            </a:r>
          </a:p>
          <a:p>
            <a:pPr lvl="1">
              <a:spcBef>
                <a:spcPts val="1000"/>
              </a:spcBef>
            </a:pPr>
            <a:r>
              <a:rPr lang="en-US" i="1" dirty="0" smtClean="0"/>
              <a:t>The Money Enigma:</a:t>
            </a:r>
            <a:r>
              <a:rPr lang="en-US" dirty="0" smtClean="0"/>
              <a:t> Money is a financial instrument: its value as an asset is derived solely from the liability that it represents. More specifically, money is a proportional claim on the output of society (i.e., money is a special-form equity instrument).</a:t>
            </a:r>
          </a:p>
          <a:p>
            <a:pPr lvl="1">
              <a:spcBef>
                <a:spcPts val="1000"/>
              </a:spcBef>
            </a:pPr>
            <a:r>
              <a:rPr lang="en-US" i="1" dirty="0" smtClean="0"/>
              <a:t>The Inflation Enigma:</a:t>
            </a:r>
            <a:r>
              <a:rPr lang="en-US" dirty="0" smtClean="0"/>
              <a:t> Every price is a relative expression of two market values. Supply and demand for money determines the market value of money, the denominator of every “money price” in the economy.</a:t>
            </a:r>
          </a:p>
          <a:p>
            <a:pPr lvl="1">
              <a:spcBef>
                <a:spcPts val="1000"/>
              </a:spcBef>
            </a:pPr>
            <a:r>
              <a:rPr lang="en-US" i="1" dirty="0" smtClean="0"/>
              <a:t>The Velocity Enigma:</a:t>
            </a:r>
            <a:r>
              <a:rPr lang="en-US" dirty="0" smtClean="0"/>
              <a:t> Money is a long-duration asset. The market value of money is driven primarily by expectations of the future path of the “real output/base money” ratio.</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6</a:t>
            </a:fld>
            <a:endParaRPr lang="en-US" dirty="0"/>
          </a:p>
        </p:txBody>
      </p:sp>
    </p:spTree>
    <p:extLst>
      <p:ext uri="{BB962C8B-B14F-4D97-AF65-F5344CB8AC3E}">
        <p14:creationId xmlns:p14="http://schemas.microsoft.com/office/powerpoint/2010/main" val="412533125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Money Enigma</a:t>
            </a:r>
            <a:br>
              <a:rPr lang="en-US" sz="4000" dirty="0" smtClean="0"/>
            </a:br>
            <a:r>
              <a:rPr lang="en-US" sz="4000" dirty="0" smtClean="0"/>
              <a:t>“Proportional Claim Theory”</a:t>
            </a:r>
            <a:endParaRPr lang="en-US" sz="4000" dirty="0"/>
          </a:p>
        </p:txBody>
      </p:sp>
      <p:sp>
        <p:nvSpPr>
          <p:cNvPr id="3" name="Content Placeholder 2"/>
          <p:cNvSpPr>
            <a:spLocks noGrp="1"/>
          </p:cNvSpPr>
          <p:nvPr>
            <p:ph idx="1"/>
          </p:nvPr>
        </p:nvSpPr>
        <p:spPr>
          <a:xfrm>
            <a:off x="461770" y="1806453"/>
            <a:ext cx="8234891" cy="4563236"/>
          </a:xfrm>
        </p:spPr>
        <p:txBody>
          <a:bodyPr>
            <a:normAutofit/>
          </a:bodyPr>
          <a:lstStyle/>
          <a:p>
            <a:r>
              <a:rPr lang="en-US" sz="2200" dirty="0" smtClean="0"/>
              <a:t>The first paper in the series, The Money Enigma, argues that </a:t>
            </a:r>
            <a:r>
              <a:rPr lang="en-US" sz="2200" dirty="0"/>
              <a:t>money derives its value solely from its status as a financial </a:t>
            </a:r>
            <a:r>
              <a:rPr lang="en-US" sz="2200" dirty="0" smtClean="0"/>
              <a:t>instrument. Most discussions of money focus on the “asset nature” of money: this narrow perspective obfuscates the true nature of money. Money (the monetary base) </a:t>
            </a:r>
            <a:r>
              <a:rPr lang="en-US" sz="2200" dirty="0"/>
              <a:t>only has value as an </a:t>
            </a:r>
            <a:r>
              <a:rPr lang="en-US" sz="2200" dirty="0" smtClean="0"/>
              <a:t>asset because </a:t>
            </a:r>
            <a:r>
              <a:rPr lang="en-US" sz="2200" dirty="0"/>
              <a:t>it is a liability of </a:t>
            </a:r>
            <a:r>
              <a:rPr lang="en-US" sz="2200" dirty="0" smtClean="0"/>
              <a:t>society.</a:t>
            </a:r>
          </a:p>
          <a:p>
            <a:pPr>
              <a:spcBef>
                <a:spcPts val="1400"/>
              </a:spcBef>
            </a:pPr>
            <a:r>
              <a:rPr lang="en-US" sz="2200" dirty="0" smtClean="0"/>
              <a:t>The view of The Money Enigma is that money (base money) is a proportional claim on the output of society. Money </a:t>
            </a:r>
            <a:r>
              <a:rPr lang="en-US" sz="2200" dirty="0"/>
              <a:t>is a financial instrument issued by government, as trust and </a:t>
            </a:r>
            <a:r>
              <a:rPr lang="en-US" sz="2200" dirty="0" smtClean="0"/>
              <a:t>trustee, </a:t>
            </a:r>
            <a:r>
              <a:rPr lang="en-US" sz="2200" dirty="0"/>
              <a:t>on behalf of </a:t>
            </a:r>
            <a:r>
              <a:rPr lang="en-US" sz="2200" dirty="0" smtClean="0"/>
              <a:t>society. More specifically, money </a:t>
            </a:r>
            <a:r>
              <a:rPr lang="en-US" sz="2200" dirty="0"/>
              <a:t>is a </a:t>
            </a:r>
            <a:r>
              <a:rPr lang="en-US" sz="2200" dirty="0" smtClean="0"/>
              <a:t>special-form </a:t>
            </a:r>
            <a:r>
              <a:rPr lang="en-US" sz="2200" dirty="0"/>
              <a:t>equity instrument of society that represents, to its possessor, a variable entitlement to the future output of society.</a:t>
            </a:r>
          </a:p>
          <a:p>
            <a:endParaRPr lang="en-US" sz="2200"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7</a:t>
            </a:fld>
            <a:endParaRPr lang="en-US" dirty="0"/>
          </a:p>
        </p:txBody>
      </p:sp>
    </p:spTree>
    <p:extLst>
      <p:ext uri="{BB962C8B-B14F-4D97-AF65-F5344CB8AC3E}">
        <p14:creationId xmlns:p14="http://schemas.microsoft.com/office/powerpoint/2010/main" val="6434773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1" cy="1339850"/>
          </a:xfrm>
        </p:spPr>
        <p:txBody>
          <a:bodyPr>
            <a:normAutofit/>
          </a:bodyPr>
          <a:lstStyle/>
          <a:p>
            <a:r>
              <a:rPr lang="en-US" sz="4000" dirty="0" smtClean="0"/>
              <a:t>The “Liability Nature” of Money and the Functions of Money</a:t>
            </a:r>
            <a:endParaRPr lang="en-US" sz="4000" dirty="0"/>
          </a:p>
        </p:txBody>
      </p:sp>
      <p:sp>
        <p:nvSpPr>
          <p:cNvPr id="3" name="Content Placeholder 2"/>
          <p:cNvSpPr>
            <a:spLocks noGrp="1"/>
          </p:cNvSpPr>
          <p:nvPr>
            <p:ph idx="1"/>
          </p:nvPr>
        </p:nvSpPr>
        <p:spPr>
          <a:xfrm>
            <a:off x="461770" y="1806452"/>
            <a:ext cx="8234891" cy="4530653"/>
          </a:xfrm>
        </p:spPr>
        <p:txBody>
          <a:bodyPr>
            <a:normAutofit fontScale="92500"/>
          </a:bodyPr>
          <a:lstStyle/>
          <a:p>
            <a:r>
              <a:rPr lang="en-US" dirty="0"/>
              <a:t>Focusing on the </a:t>
            </a:r>
            <a:r>
              <a:rPr lang="en-US" dirty="0" smtClean="0"/>
              <a:t>“liability nature” </a:t>
            </a:r>
            <a:r>
              <a:rPr lang="en-US" dirty="0"/>
              <a:t>of money provides a much clearer path to defining what </a:t>
            </a:r>
            <a:r>
              <a:rPr lang="en-US" dirty="0" smtClean="0"/>
              <a:t>money is and what it is not. The </a:t>
            </a:r>
            <a:r>
              <a:rPr lang="en-US" dirty="0"/>
              <a:t>Money Enigma </a:t>
            </a:r>
            <a:r>
              <a:rPr lang="en-US" dirty="0" smtClean="0"/>
              <a:t>argues </a:t>
            </a:r>
            <a:r>
              <a:rPr lang="en-US" dirty="0"/>
              <a:t>that money is a </a:t>
            </a:r>
            <a:r>
              <a:rPr lang="en-US" dirty="0" smtClean="0"/>
              <a:t>direct, proportional </a:t>
            </a:r>
            <a:r>
              <a:rPr lang="en-US" dirty="0"/>
              <a:t>claim on the output of society. Most of the assets that economists classify as “money”, such as banking deposits, are merely claims to </a:t>
            </a:r>
            <a:r>
              <a:rPr lang="en-US" dirty="0" smtClean="0"/>
              <a:t>money: they are claims </a:t>
            </a:r>
            <a:r>
              <a:rPr lang="en-US" dirty="0"/>
              <a:t>to a claim on the output of society</a:t>
            </a:r>
            <a:r>
              <a:rPr lang="en-US" dirty="0" smtClean="0"/>
              <a:t>.</a:t>
            </a:r>
          </a:p>
          <a:p>
            <a:r>
              <a:rPr lang="en-US" dirty="0" smtClean="0"/>
              <a:t>More importantly, by understanding the liability that base money represents, we avoid the circular logic associated with most discussions regarding the demand for money. In particular, </a:t>
            </a:r>
            <a:r>
              <a:rPr lang="en-US" dirty="0"/>
              <a:t>m</a:t>
            </a:r>
            <a:r>
              <a:rPr lang="en-US" dirty="0" smtClean="0"/>
              <a:t>oney </a:t>
            </a:r>
            <a:r>
              <a:rPr lang="en-US" dirty="0"/>
              <a:t>does not derive its value from the functions it </a:t>
            </a:r>
            <a:r>
              <a:rPr lang="en-US" dirty="0" smtClean="0"/>
              <a:t>performs, </a:t>
            </a:r>
            <a:r>
              <a:rPr lang="en-US" dirty="0"/>
              <a:t>rather, money can only perform its functions because it has value as a financial </a:t>
            </a:r>
            <a:r>
              <a:rPr lang="en-US" dirty="0" smtClean="0"/>
              <a:t>instrument</a:t>
            </a:r>
            <a:r>
              <a:rPr lang="en-US" dirty="0"/>
              <a:t> </a:t>
            </a:r>
            <a:r>
              <a:rPr lang="en-US" dirty="0" smtClean="0"/>
              <a:t>(as a proportional claim on output).</a:t>
            </a:r>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8</a:t>
            </a:fld>
            <a:endParaRPr lang="en-US" dirty="0"/>
          </a:p>
        </p:txBody>
      </p:sp>
    </p:spTree>
    <p:extLst>
      <p:ext uri="{BB962C8B-B14F-4D97-AF65-F5344CB8AC3E}">
        <p14:creationId xmlns:p14="http://schemas.microsoft.com/office/powerpoint/2010/main" val="47895823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1" cy="1339850"/>
          </a:xfrm>
        </p:spPr>
        <p:txBody>
          <a:bodyPr>
            <a:noAutofit/>
          </a:bodyPr>
          <a:lstStyle/>
          <a:p>
            <a:r>
              <a:rPr lang="en-US" sz="4000" dirty="0" smtClean="0"/>
              <a:t>The Inflation Enigma: Price is a Relative Expression of Market Value</a:t>
            </a:r>
            <a:endParaRPr lang="en-US" sz="4000" dirty="0"/>
          </a:p>
        </p:txBody>
      </p:sp>
      <p:sp>
        <p:nvSpPr>
          <p:cNvPr id="3" name="Content Placeholder 2"/>
          <p:cNvSpPr>
            <a:spLocks noGrp="1"/>
          </p:cNvSpPr>
          <p:nvPr>
            <p:ph idx="1"/>
          </p:nvPr>
        </p:nvSpPr>
        <p:spPr>
          <a:xfrm>
            <a:off x="461770" y="1806452"/>
            <a:ext cx="8234891" cy="4043655"/>
          </a:xfrm>
        </p:spPr>
        <p:txBody>
          <a:bodyPr>
            <a:normAutofit/>
          </a:bodyPr>
          <a:lstStyle/>
          <a:p>
            <a:r>
              <a:rPr lang="en-US" sz="2200" dirty="0" smtClean="0"/>
              <a:t>The Money Enigma concludes by arguing that the price of money is </a:t>
            </a:r>
            <a:r>
              <a:rPr lang="en-US" sz="2200" i="1" dirty="0" smtClean="0"/>
              <a:t>not</a:t>
            </a:r>
            <a:r>
              <a:rPr lang="en-US" sz="2200" dirty="0" smtClean="0"/>
              <a:t> the interest rate. Rather, supply and demand for money determines the market value of money, the denominator of every “money price” in the economy.</a:t>
            </a:r>
          </a:p>
          <a:p>
            <a:pPr>
              <a:spcBef>
                <a:spcPts val="1400"/>
              </a:spcBef>
            </a:pPr>
            <a:r>
              <a:rPr lang="en-US" sz="2200" dirty="0" smtClean="0"/>
              <a:t>The Inflation Enigma picks up this discussion by arguing that every price is a relative expression of </a:t>
            </a:r>
            <a:r>
              <a:rPr lang="en-US" sz="2200" i="1" dirty="0" smtClean="0"/>
              <a:t>two</a:t>
            </a:r>
            <a:r>
              <a:rPr lang="en-US" sz="2200" dirty="0" smtClean="0"/>
              <a:t> market values. Let’s assume we have two goods being exchanged (goods A and B). By measuring the market value of both goods in “absolute terms”, denoted as </a:t>
            </a:r>
            <a:r>
              <a:rPr lang="en-US" sz="2200" i="1" dirty="0" smtClean="0"/>
              <a:t>V(A)</a:t>
            </a:r>
            <a:r>
              <a:rPr lang="en-US" sz="2200" dirty="0" smtClean="0"/>
              <a:t> and </a:t>
            </a:r>
            <a:r>
              <a:rPr lang="en-US" sz="2200" i="1" dirty="0" smtClean="0"/>
              <a:t>V(B)</a:t>
            </a:r>
            <a:r>
              <a:rPr lang="en-US" sz="2200" dirty="0" smtClean="0"/>
              <a:t> respectively, the price of good A in B terms can be stated as:</a:t>
            </a:r>
            <a:endParaRPr lang="en-US" sz="2200" dirty="0"/>
          </a:p>
        </p:txBody>
      </p:sp>
      <p:graphicFrame>
        <p:nvGraphicFramePr>
          <p:cNvPr id="4" name="Object 3"/>
          <p:cNvGraphicFramePr>
            <a:graphicFrameLocks noChangeAspect="1"/>
          </p:cNvGraphicFramePr>
          <p:nvPr>
            <p:extLst>
              <p:ext uri="{D42A27DB-BD31-4B8C-83A1-F6EECF244321}">
                <p14:modId xmlns:p14="http://schemas.microsoft.com/office/powerpoint/2010/main" val="2954742822"/>
              </p:ext>
            </p:extLst>
          </p:nvPr>
        </p:nvGraphicFramePr>
        <p:xfrm>
          <a:off x="2793965" y="5199531"/>
          <a:ext cx="3445095" cy="1052668"/>
        </p:xfrm>
        <a:graphic>
          <a:graphicData uri="http://schemas.openxmlformats.org/presentationml/2006/ole">
            <mc:AlternateContent xmlns:mc="http://schemas.openxmlformats.org/markup-compatibility/2006">
              <mc:Choice xmlns:v="urn:schemas-microsoft-com:vml" Requires="v">
                <p:oleObj spid="_x0000_s58912" name="Equation" r:id="rId3" imgW="1371600" imgH="419100" progId="Equation.3">
                  <p:embed/>
                </p:oleObj>
              </mc:Choice>
              <mc:Fallback>
                <p:oleObj name="Equation" r:id="rId3" imgW="1371600" imgH="419100" progId="Equation.3">
                  <p:embed/>
                  <p:pic>
                    <p:nvPicPr>
                      <p:cNvPr id="0" name=""/>
                      <p:cNvPicPr/>
                      <p:nvPr/>
                    </p:nvPicPr>
                    <p:blipFill>
                      <a:blip r:embed="rId4"/>
                      <a:stretch>
                        <a:fillRect/>
                      </a:stretch>
                    </p:blipFill>
                    <p:spPr>
                      <a:xfrm>
                        <a:off x="2793965" y="5199531"/>
                        <a:ext cx="3445095" cy="1052668"/>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dirty="0"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9</a:t>
            </a:fld>
            <a:endParaRPr lang="en-US" dirty="0"/>
          </a:p>
        </p:txBody>
      </p:sp>
    </p:spTree>
    <p:extLst>
      <p:ext uri="{BB962C8B-B14F-4D97-AF65-F5344CB8AC3E}">
        <p14:creationId xmlns:p14="http://schemas.microsoft.com/office/powerpoint/2010/main" val="239414911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113" y="244158"/>
            <a:ext cx="7345362" cy="1339850"/>
          </a:xfrm>
        </p:spPr>
        <p:txBody>
          <a:bodyPr>
            <a:normAutofit/>
          </a:bodyPr>
          <a:lstStyle/>
          <a:p>
            <a:r>
              <a:rPr lang="en-US" sz="4000" dirty="0" smtClean="0"/>
              <a:t>“Price” versus “Market Value”</a:t>
            </a:r>
            <a:endParaRPr lang="en-US" sz="4000" dirty="0"/>
          </a:p>
        </p:txBody>
      </p:sp>
      <p:sp>
        <p:nvSpPr>
          <p:cNvPr id="3" name="Content Placeholder 2"/>
          <p:cNvSpPr>
            <a:spLocks noGrp="1"/>
          </p:cNvSpPr>
          <p:nvPr>
            <p:ph idx="1"/>
          </p:nvPr>
        </p:nvSpPr>
        <p:spPr>
          <a:xfrm>
            <a:off x="472324" y="1810456"/>
            <a:ext cx="8147353" cy="4526650"/>
          </a:xfrm>
        </p:spPr>
        <p:txBody>
          <a:bodyPr>
            <a:normAutofit/>
          </a:bodyPr>
          <a:lstStyle/>
          <a:p>
            <a:r>
              <a:rPr lang="en-US" sz="2100" dirty="0" smtClean="0"/>
              <a:t>It is the contention of The Enigma Series that “price” and “market value” are not the same thing. A good can possess the property of “market value” and we can measure this market value in terms of a theoretical and invariable measure of market value (just as a tree can possess the property of length and we can measure that property in terms of an invariable measure such as feet and/or inches). But this is not a “price”.</a:t>
            </a:r>
          </a:p>
          <a:p>
            <a:pPr>
              <a:spcBef>
                <a:spcPts val="1400"/>
              </a:spcBef>
            </a:pPr>
            <a:r>
              <a:rPr lang="en-US" sz="2100" dirty="0" smtClean="0"/>
              <a:t>The “price” of a good, in terms of another good, depends upon the market value of both goods. In a barter economy, the price of apples in terms of bananas depends on both the market value of apples and the market value of bananas. Similarly, in a money-based economy, the “money price” of a good depends on both the market value of the good and the market value of money.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a:t>
            </a:fld>
            <a:endParaRPr lang="en-US" dirty="0"/>
          </a:p>
        </p:txBody>
      </p:sp>
    </p:spTree>
    <p:extLst>
      <p:ext uri="{BB962C8B-B14F-4D97-AF65-F5344CB8AC3E}">
        <p14:creationId xmlns:p14="http://schemas.microsoft.com/office/powerpoint/2010/main" val="234905694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Determination:</a:t>
            </a:r>
            <a:br>
              <a:rPr lang="en-US" sz="4000" dirty="0" smtClean="0"/>
            </a:br>
            <a:r>
              <a:rPr lang="en-US" sz="4000" dirty="0" smtClean="0"/>
              <a:t>The General Principle</a:t>
            </a:r>
            <a:endParaRPr lang="en-US" sz="4000" dirty="0"/>
          </a:p>
        </p:txBody>
      </p:sp>
      <p:sp>
        <p:nvSpPr>
          <p:cNvPr id="3" name="Content Placeholder 2"/>
          <p:cNvSpPr>
            <a:spLocks noGrp="1"/>
          </p:cNvSpPr>
          <p:nvPr>
            <p:ph idx="1"/>
          </p:nvPr>
        </p:nvSpPr>
        <p:spPr>
          <a:xfrm>
            <a:off x="461770" y="1806453"/>
            <a:ext cx="8215651" cy="3716510"/>
          </a:xfrm>
        </p:spPr>
        <p:txBody>
          <a:bodyPr>
            <a:normAutofit/>
          </a:bodyPr>
          <a:lstStyle/>
          <a:p>
            <a:r>
              <a:rPr lang="en-US" sz="2100" dirty="0" smtClean="0"/>
              <a:t>In simple terms, trade involves the exchange of two baskets of equal market value. If we have two goods (A &amp; B) and if we measure the market value of each good in terms of a theoretical and invariable measure of market </a:t>
            </a:r>
            <a:r>
              <a:rPr lang="en-US" sz="2100" dirty="0"/>
              <a:t>value</a:t>
            </a:r>
            <a:r>
              <a:rPr lang="en-US" sz="2100" dirty="0" smtClean="0"/>
              <a:t>, denoted </a:t>
            </a:r>
            <a:r>
              <a:rPr lang="en-US" sz="2100" i="1" dirty="0" smtClean="0"/>
              <a:t>V</a:t>
            </a:r>
            <a:r>
              <a:rPr lang="en-US" sz="2100" i="1" dirty="0"/>
              <a:t>(A)</a:t>
            </a:r>
            <a:r>
              <a:rPr lang="en-US" sz="2100" dirty="0"/>
              <a:t> and </a:t>
            </a:r>
            <a:r>
              <a:rPr lang="en-US" sz="2100" i="1" dirty="0"/>
              <a:t>V(B</a:t>
            </a:r>
            <a:r>
              <a:rPr lang="en-US" sz="2100" i="1" dirty="0" smtClean="0"/>
              <a:t>)</a:t>
            </a:r>
            <a:r>
              <a:rPr lang="en-US" sz="2100" dirty="0" smtClean="0"/>
              <a:t>, then trade occurs such that:</a:t>
            </a:r>
          </a:p>
          <a:p>
            <a:pPr>
              <a:spcBef>
                <a:spcPts val="800"/>
              </a:spcBef>
            </a:pPr>
            <a:endParaRPr lang="en-US" sz="2100" dirty="0" smtClean="0"/>
          </a:p>
          <a:p>
            <a:pPr>
              <a:spcBef>
                <a:spcPts val="0"/>
              </a:spcBef>
            </a:pPr>
            <a:r>
              <a:rPr lang="en-US" sz="2100" dirty="0" smtClean="0"/>
              <a:t>If good A is twice as valuable as good B, then two units of B must be offered for one unit of A. This ratio of quantities exchanged is the “price” of good A in terms of good B and is determined by the relative market value of the goods.</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428179255"/>
              </p:ext>
            </p:extLst>
          </p:nvPr>
        </p:nvGraphicFramePr>
        <p:xfrm>
          <a:off x="2539733" y="3302522"/>
          <a:ext cx="4059719" cy="523836"/>
        </p:xfrm>
        <a:graphic>
          <a:graphicData uri="http://schemas.openxmlformats.org/presentationml/2006/ole">
            <mc:AlternateContent xmlns:mc="http://schemas.openxmlformats.org/markup-compatibility/2006">
              <mc:Choice xmlns:v="urn:schemas-microsoft-com:vml" Requires="v">
                <p:oleObj spid="_x0000_s126161" name="Equation" r:id="rId3" imgW="1574800" imgH="203200" progId="Equation.3">
                  <p:embed/>
                </p:oleObj>
              </mc:Choice>
              <mc:Fallback>
                <p:oleObj name="Equation" r:id="rId3" imgW="1574800" imgH="203200" progId="Equation.3">
                  <p:embed/>
                  <p:pic>
                    <p:nvPicPr>
                      <p:cNvPr id="0" name=""/>
                      <p:cNvPicPr/>
                      <p:nvPr/>
                    </p:nvPicPr>
                    <p:blipFill>
                      <a:blip r:embed="rId4"/>
                      <a:stretch>
                        <a:fillRect/>
                      </a:stretch>
                    </p:blipFill>
                    <p:spPr>
                      <a:xfrm>
                        <a:off x="2539733" y="3302522"/>
                        <a:ext cx="4059719" cy="523836"/>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931914508"/>
              </p:ext>
            </p:extLst>
          </p:nvPr>
        </p:nvGraphicFramePr>
        <p:xfrm>
          <a:off x="2851685" y="5180287"/>
          <a:ext cx="3445095" cy="1052668"/>
        </p:xfrm>
        <a:graphic>
          <a:graphicData uri="http://schemas.openxmlformats.org/presentationml/2006/ole">
            <mc:AlternateContent xmlns:mc="http://schemas.openxmlformats.org/markup-compatibility/2006">
              <mc:Choice xmlns:v="urn:schemas-microsoft-com:vml" Requires="v">
                <p:oleObj spid="_x0000_s126162" name="Equation" r:id="rId5" imgW="1371600" imgH="419100" progId="Equation.3">
                  <p:embed/>
                </p:oleObj>
              </mc:Choice>
              <mc:Fallback>
                <p:oleObj name="Equation" r:id="rId5" imgW="1371600" imgH="419100" progId="Equation.3">
                  <p:embed/>
                  <p:pic>
                    <p:nvPicPr>
                      <p:cNvPr id="0" name=""/>
                      <p:cNvPicPr/>
                      <p:nvPr/>
                    </p:nvPicPr>
                    <p:blipFill>
                      <a:blip r:embed="rId6"/>
                      <a:stretch>
                        <a:fillRect/>
                      </a:stretch>
                    </p:blipFill>
                    <p:spPr>
                      <a:xfrm>
                        <a:off x="2851685" y="5180287"/>
                        <a:ext cx="3445095" cy="1052668"/>
                      </a:xfrm>
                      <a:prstGeom prst="rect">
                        <a:avLst/>
                      </a:prstGeom>
                    </p:spPr>
                  </p:pic>
                </p:oleObj>
              </mc:Fallback>
            </mc:AlternateContent>
          </a:graphicData>
        </a:graphic>
      </p:graphicFrame>
    </p:spTree>
    <p:extLst>
      <p:ext uri="{BB962C8B-B14F-4D97-AF65-F5344CB8AC3E}">
        <p14:creationId xmlns:p14="http://schemas.microsoft.com/office/powerpoint/2010/main" val="16040134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276" y="244158"/>
            <a:ext cx="8372345" cy="1339850"/>
          </a:xfrm>
        </p:spPr>
        <p:txBody>
          <a:bodyPr>
            <a:normAutofit/>
          </a:bodyPr>
          <a:lstStyle/>
          <a:p>
            <a:r>
              <a:rPr lang="en-US" sz="4000" dirty="0" smtClean="0"/>
              <a:t>Price is Determined by Two Sets of Supply and Demand</a:t>
            </a:r>
            <a:endParaRPr lang="en-US" sz="4000" dirty="0"/>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a:t>Traditional microeconomic analysis implies that price is determined by </a:t>
            </a:r>
            <a:r>
              <a:rPr lang="en-US" sz="2000" dirty="0" smtClean="0"/>
              <a:t>supply </a:t>
            </a:r>
            <a:r>
              <a:rPr lang="en-US" sz="2000" dirty="0"/>
              <a:t>and </a:t>
            </a:r>
            <a:r>
              <a:rPr lang="en-US" sz="2000" dirty="0" smtClean="0"/>
              <a:t>demand for only one of the goods being exchanged. The </a:t>
            </a:r>
            <a:r>
              <a:rPr lang="en-US" sz="2000" dirty="0"/>
              <a:t>second paper in the series, The Inflation Enigma, argues that every price is </a:t>
            </a:r>
            <a:r>
              <a:rPr lang="en-US" sz="2000" dirty="0" smtClean="0"/>
              <a:t>better understood as a </a:t>
            </a:r>
            <a:r>
              <a:rPr lang="en-US" sz="2000" dirty="0"/>
              <a:t>function of </a:t>
            </a:r>
            <a:r>
              <a:rPr lang="en-US" sz="2000" i="1" dirty="0"/>
              <a:t>two</a:t>
            </a:r>
            <a:r>
              <a:rPr lang="en-US" sz="2000" dirty="0"/>
              <a:t> sets of supply and </a:t>
            </a:r>
            <a:r>
              <a:rPr lang="en-US" sz="2000" dirty="0" smtClean="0"/>
              <a:t>demand</a:t>
            </a:r>
            <a:r>
              <a:rPr lang="en-US" sz="2000" dirty="0"/>
              <a:t>.</a:t>
            </a:r>
          </a:p>
        </p:txBody>
      </p:sp>
      <p:cxnSp>
        <p:nvCxnSpPr>
          <p:cNvPr id="5" name="Straight Connector 4"/>
          <p:cNvCxnSpPr/>
          <p:nvPr/>
        </p:nvCxnSpPr>
        <p:spPr>
          <a:xfrm>
            <a:off x="58077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84017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552827" y="3324145"/>
            <a:ext cx="1366780" cy="369332"/>
          </a:xfrm>
          <a:prstGeom prst="rect">
            <a:avLst/>
          </a:prstGeom>
          <a:noFill/>
        </p:spPr>
        <p:txBody>
          <a:bodyPr wrap="none" rtlCol="0">
            <a:spAutoFit/>
          </a:bodyPr>
          <a:lstStyle/>
          <a:p>
            <a:r>
              <a:rPr lang="en-US" dirty="0" smtClean="0"/>
              <a:t>“GOOD B”</a:t>
            </a:r>
            <a:endParaRPr lang="en-US" dirty="0"/>
          </a:p>
        </p:txBody>
      </p:sp>
      <p:sp>
        <p:nvSpPr>
          <p:cNvPr id="11" name="TextBox 10"/>
          <p:cNvSpPr txBox="1"/>
          <p:nvPr/>
        </p:nvSpPr>
        <p:spPr>
          <a:xfrm>
            <a:off x="778572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5007687" y="3125147"/>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cxnSp>
        <p:nvCxnSpPr>
          <p:cNvPr id="20" name="Straight Connector 19"/>
          <p:cNvCxnSpPr/>
          <p:nvPr/>
        </p:nvCxnSpPr>
        <p:spPr>
          <a:xfrm>
            <a:off x="6238360" y="3789649"/>
            <a:ext cx="1831362" cy="1644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625760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820930" y="4679219"/>
            <a:ext cx="143452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5207013" y="4468097"/>
            <a:ext cx="644189" cy="369332"/>
          </a:xfrm>
          <a:prstGeom prst="rect">
            <a:avLst/>
          </a:prstGeom>
          <a:noFill/>
        </p:spPr>
        <p:txBody>
          <a:bodyPr wrap="none" rtlCol="0">
            <a:spAutoFit/>
          </a:bodyPr>
          <a:lstStyle/>
          <a:p>
            <a:pPr algn="ctr"/>
            <a:r>
              <a:rPr lang="en-US" dirty="0" smtClean="0"/>
              <a:t>V(B)</a:t>
            </a:r>
            <a:endParaRPr lang="en-US" dirty="0"/>
          </a:p>
        </p:txBody>
      </p:sp>
      <p:sp>
        <p:nvSpPr>
          <p:cNvPr id="26" name="TextBox 25"/>
          <p:cNvSpPr txBox="1"/>
          <p:nvPr/>
        </p:nvSpPr>
        <p:spPr>
          <a:xfrm>
            <a:off x="8069722" y="3659652"/>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8033493" y="5257723"/>
            <a:ext cx="372330" cy="369332"/>
          </a:xfrm>
          <a:prstGeom prst="rect">
            <a:avLst/>
          </a:prstGeom>
          <a:noFill/>
        </p:spPr>
        <p:txBody>
          <a:bodyPr wrap="none" rtlCol="0">
            <a:spAutoFit/>
          </a:bodyPr>
          <a:lstStyle/>
          <a:p>
            <a:r>
              <a:rPr lang="en-US" dirty="0" smtClean="0"/>
              <a:t>D</a:t>
            </a:r>
            <a:endParaRPr lang="en-US" baseline="-25000" dirty="0"/>
          </a:p>
        </p:txBody>
      </p:sp>
      <p:cxnSp>
        <p:nvCxnSpPr>
          <p:cNvPr id="13" name="Straight Connector 12"/>
          <p:cNvCxnSpPr/>
          <p:nvPr/>
        </p:nvCxnSpPr>
        <p:spPr>
          <a:xfrm>
            <a:off x="105717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05773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9073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5817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60101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589792" y="3676465"/>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5800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29627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076410" y="4715997"/>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401277" y="4494198"/>
            <a:ext cx="673043" cy="369332"/>
          </a:xfrm>
          <a:prstGeom prst="rect">
            <a:avLst/>
          </a:prstGeom>
          <a:noFill/>
        </p:spPr>
        <p:txBody>
          <a:bodyPr wrap="none" rtlCol="0">
            <a:spAutoFit/>
          </a:bodyPr>
          <a:lstStyle/>
          <a:p>
            <a:r>
              <a:rPr lang="en-US" dirty="0" smtClean="0"/>
              <a:t>V(A)</a:t>
            </a:r>
            <a:endParaRPr lang="en-US" dirty="0"/>
          </a:p>
        </p:txBody>
      </p:sp>
      <p:cxnSp>
        <p:nvCxnSpPr>
          <p:cNvPr id="43" name="Straight Connector 42"/>
          <p:cNvCxnSpPr/>
          <p:nvPr/>
        </p:nvCxnSpPr>
        <p:spPr>
          <a:xfrm>
            <a:off x="7236217" y="4659975"/>
            <a:ext cx="0"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905066" y="5948117"/>
            <a:ext cx="665830" cy="369332"/>
          </a:xfrm>
          <a:prstGeom prst="rect">
            <a:avLst/>
          </a:prstGeom>
          <a:noFill/>
        </p:spPr>
        <p:txBody>
          <a:bodyPr wrap="none" rtlCol="0">
            <a:spAutoFit/>
          </a:bodyPr>
          <a:lstStyle/>
          <a:p>
            <a:r>
              <a:rPr lang="en-US" dirty="0" smtClean="0"/>
              <a:t>Q(B)</a:t>
            </a:r>
            <a:endParaRPr lang="en-US" dirty="0"/>
          </a:p>
        </p:txBody>
      </p:sp>
      <p:cxnSp>
        <p:nvCxnSpPr>
          <p:cNvPr id="46" name="Straight Connector 45"/>
          <p:cNvCxnSpPr/>
          <p:nvPr/>
        </p:nvCxnSpPr>
        <p:spPr>
          <a:xfrm>
            <a:off x="2609492" y="4715997"/>
            <a:ext cx="0" cy="1213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261473" y="5948117"/>
            <a:ext cx="694684" cy="369332"/>
          </a:xfrm>
          <a:prstGeom prst="rect">
            <a:avLst/>
          </a:prstGeom>
          <a:noFill/>
        </p:spPr>
        <p:txBody>
          <a:bodyPr wrap="none" rtlCol="0">
            <a:spAutoFit/>
          </a:bodyPr>
          <a:lstStyle/>
          <a:p>
            <a:r>
              <a:rPr lang="en-US" dirty="0" smtClean="0"/>
              <a:t>Q(A)</a:t>
            </a:r>
            <a:endParaRPr lang="en-US" baseline="-25000" dirty="0"/>
          </a:p>
        </p:txBody>
      </p:sp>
      <p:graphicFrame>
        <p:nvGraphicFramePr>
          <p:cNvPr id="30" name="Object 29"/>
          <p:cNvGraphicFramePr>
            <a:graphicFrameLocks noChangeAspect="1"/>
          </p:cNvGraphicFramePr>
          <p:nvPr>
            <p:extLst>
              <p:ext uri="{D42A27DB-BD31-4B8C-83A1-F6EECF244321}">
                <p14:modId xmlns:p14="http://schemas.microsoft.com/office/powerpoint/2010/main" val="1636283528"/>
              </p:ext>
            </p:extLst>
          </p:nvPr>
        </p:nvGraphicFramePr>
        <p:xfrm>
          <a:off x="3336858" y="4292212"/>
          <a:ext cx="1852612" cy="873125"/>
        </p:xfrm>
        <a:graphic>
          <a:graphicData uri="http://schemas.openxmlformats.org/presentationml/2006/ole">
            <mc:AlternateContent xmlns:mc="http://schemas.openxmlformats.org/markup-compatibility/2006">
              <mc:Choice xmlns:v="urn:schemas-microsoft-com:vml" Requires="v">
                <p:oleObj spid="_x0000_s59935" name="Equation" r:id="rId3" imgW="889000" imgH="419100" progId="Equation.3">
                  <p:embed/>
                </p:oleObj>
              </mc:Choice>
              <mc:Fallback>
                <p:oleObj name="Equation" r:id="rId3" imgW="889000" imgH="419100" progId="Equation.3">
                  <p:embed/>
                  <p:pic>
                    <p:nvPicPr>
                      <p:cNvPr id="0" name=""/>
                      <p:cNvPicPr/>
                      <p:nvPr/>
                    </p:nvPicPr>
                    <p:blipFill>
                      <a:blip r:embed="rId4"/>
                      <a:stretch>
                        <a:fillRect/>
                      </a:stretch>
                    </p:blipFill>
                    <p:spPr>
                      <a:xfrm>
                        <a:off x="3336858" y="4292212"/>
                        <a:ext cx="1852612" cy="873125"/>
                      </a:xfrm>
                      <a:prstGeom prst="rect">
                        <a:avLst/>
                      </a:prstGeom>
                      <a:ln>
                        <a:solidFill>
                          <a:srgbClr val="FF0000"/>
                        </a:solidFill>
                      </a:ln>
                    </p:spPr>
                  </p:pic>
                </p:oleObj>
              </mc:Fallback>
            </mc:AlternateContent>
          </a:graphicData>
        </a:graphic>
      </p:graphicFrame>
      <p:sp>
        <p:nvSpPr>
          <p:cNvPr id="8" name="Footer Placeholder 7"/>
          <p:cNvSpPr>
            <a:spLocks noGrp="1"/>
          </p:cNvSpPr>
          <p:nvPr>
            <p:ph type="ftr" sz="quarter" idx="11"/>
          </p:nvPr>
        </p:nvSpPr>
        <p:spPr/>
        <p:txBody>
          <a:bodyPr/>
          <a:lstStyle/>
          <a:p>
            <a:r>
              <a:rPr lang="en-US" dirty="0"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12</a:t>
            </a:fld>
            <a:endParaRPr lang="en-US" dirty="0"/>
          </a:p>
        </p:txBody>
      </p:sp>
    </p:spTree>
    <p:extLst>
      <p:ext uri="{BB962C8B-B14F-4D97-AF65-F5344CB8AC3E}">
        <p14:creationId xmlns:p14="http://schemas.microsoft.com/office/powerpoint/2010/main" val="33396678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Determination in a</a:t>
            </a:r>
            <a:br>
              <a:rPr lang="en-US" sz="4000" dirty="0" smtClean="0"/>
            </a:br>
            <a:r>
              <a:rPr lang="en-US" sz="4000" dirty="0" smtClean="0"/>
              <a:t>Money-Based Economy</a:t>
            </a:r>
            <a:endParaRPr lang="en-US" sz="4000" dirty="0"/>
          </a:p>
        </p:txBody>
      </p:sp>
      <p:sp>
        <p:nvSpPr>
          <p:cNvPr id="3" name="Content Placeholder 2"/>
          <p:cNvSpPr>
            <a:spLocks noGrp="1"/>
          </p:cNvSpPr>
          <p:nvPr>
            <p:ph idx="1"/>
          </p:nvPr>
        </p:nvSpPr>
        <p:spPr>
          <a:xfrm>
            <a:off x="461770" y="1808914"/>
            <a:ext cx="8215650" cy="3409861"/>
          </a:xfrm>
        </p:spPr>
        <p:txBody>
          <a:bodyPr>
            <a:normAutofit fontScale="92500"/>
          </a:bodyPr>
          <a:lstStyle/>
          <a:p>
            <a:r>
              <a:rPr lang="en-US" dirty="0" smtClean="0"/>
              <a:t>The Inflation Enigma extends this principle to “money prices”. In order to perform its key role as a medium of exchange, money must possess the property of market value: if money did not possess “market value” then we would not accept it in exchange.</a:t>
            </a:r>
          </a:p>
          <a:p>
            <a:pPr>
              <a:spcBef>
                <a:spcPts val="1400"/>
              </a:spcBef>
            </a:pPr>
            <a:r>
              <a:rPr lang="en-US" dirty="0" smtClean="0"/>
              <a:t>The market value of money varies considerably over time. If the market value of money falls, then, all else remaining equal, we must offer more units of money for the same number of units of a particular good. Hence, the price of that good in money terms (the ratio of exchange) must rise.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33223024"/>
              </p:ext>
            </p:extLst>
          </p:nvPr>
        </p:nvGraphicFramePr>
        <p:xfrm>
          <a:off x="2674938" y="5123251"/>
          <a:ext cx="3413125" cy="1052512"/>
        </p:xfrm>
        <a:graphic>
          <a:graphicData uri="http://schemas.openxmlformats.org/presentationml/2006/ole">
            <mc:AlternateContent xmlns:mc="http://schemas.openxmlformats.org/markup-compatibility/2006">
              <mc:Choice xmlns:v="urn:schemas-microsoft-com:vml" Requires="v">
                <p:oleObj spid="_x0000_s127086" name="Equation" r:id="rId3" imgW="1358900" imgH="419100" progId="Equation.3">
                  <p:embed/>
                </p:oleObj>
              </mc:Choice>
              <mc:Fallback>
                <p:oleObj name="Equation" r:id="rId3" imgW="1358900" imgH="419100" progId="Equation.3">
                  <p:embed/>
                  <p:pic>
                    <p:nvPicPr>
                      <p:cNvPr id="0" name=""/>
                      <p:cNvPicPr/>
                      <p:nvPr/>
                    </p:nvPicPr>
                    <p:blipFill>
                      <a:blip r:embed="rId4"/>
                      <a:stretch>
                        <a:fillRect/>
                      </a:stretch>
                    </p:blipFill>
                    <p:spPr>
                      <a:xfrm>
                        <a:off x="2674938" y="5123251"/>
                        <a:ext cx="3413125" cy="1052512"/>
                      </a:xfrm>
                      <a:prstGeom prst="rect">
                        <a:avLst/>
                      </a:prstGeom>
                    </p:spPr>
                  </p:pic>
                </p:oleObj>
              </mc:Fallback>
            </mc:AlternateContent>
          </a:graphicData>
        </a:graphic>
      </p:graphicFrame>
    </p:spTree>
    <p:extLst>
      <p:ext uri="{BB962C8B-B14F-4D97-AF65-F5344CB8AC3E}">
        <p14:creationId xmlns:p14="http://schemas.microsoft.com/office/powerpoint/2010/main" val="3626036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08" y="244158"/>
            <a:ext cx="8209005" cy="1339850"/>
          </a:xfrm>
        </p:spPr>
        <p:txBody>
          <a:bodyPr>
            <a:normAutofit/>
          </a:bodyPr>
          <a:lstStyle/>
          <a:p>
            <a:r>
              <a:rPr lang="en-US" sz="4000" dirty="0" smtClean="0"/>
              <a:t>Every “Money Price” is Determined by Two Sets of Supply and Demand</a:t>
            </a:r>
            <a:endParaRPr lang="en-US" sz="4000" dirty="0"/>
          </a:p>
        </p:txBody>
      </p:sp>
      <p:cxnSp>
        <p:nvCxnSpPr>
          <p:cNvPr id="5" name="Straight Connector 4"/>
          <p:cNvCxnSpPr/>
          <p:nvPr/>
        </p:nvCxnSpPr>
        <p:spPr>
          <a:xfrm>
            <a:off x="107446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737737" y="3819826"/>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073273"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75697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01792" y="3153524"/>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sp>
        <p:nvSpPr>
          <p:cNvPr id="14" name="TextBox 13"/>
          <p:cNvSpPr txBox="1"/>
          <p:nvPr/>
        </p:nvSpPr>
        <p:spPr>
          <a:xfrm>
            <a:off x="4940094" y="318808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16" name="Straight Connector 15"/>
          <p:cNvCxnSpPr/>
          <p:nvPr/>
        </p:nvCxnSpPr>
        <p:spPr>
          <a:xfrm>
            <a:off x="1446571" y="3934882"/>
            <a:ext cx="1921535" cy="17714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388851" y="3956586"/>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704844" y="5887529"/>
            <a:ext cx="1057163" cy="369332"/>
          </a:xfrm>
          <a:prstGeom prst="rect">
            <a:avLst/>
          </a:prstGeom>
          <a:noFill/>
        </p:spPr>
        <p:txBody>
          <a:bodyPr wrap="none" rtlCol="0">
            <a:spAutoFit/>
          </a:bodyPr>
          <a:lstStyle/>
          <a:p>
            <a:r>
              <a:rPr lang="en-US" dirty="0" smtClean="0"/>
              <a:t>Quantity</a:t>
            </a:r>
            <a:endParaRPr lang="en-US" dirty="0"/>
          </a:p>
        </p:txBody>
      </p:sp>
      <p:sp>
        <p:nvSpPr>
          <p:cNvPr id="20" name="TextBox 19"/>
          <p:cNvSpPr txBox="1"/>
          <p:nvPr/>
        </p:nvSpPr>
        <p:spPr>
          <a:xfrm>
            <a:off x="747922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711341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7171131" y="3646630"/>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604256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723097" y="5043338"/>
            <a:ext cx="1043876" cy="369332"/>
          </a:xfrm>
          <a:prstGeom prst="rect">
            <a:avLst/>
          </a:prstGeom>
          <a:noFill/>
        </p:spPr>
        <p:txBody>
          <a:bodyPr wrap="none" rtlCol="0">
            <a:spAutoFit/>
          </a:bodyPr>
          <a:lstStyle/>
          <a:p>
            <a:r>
              <a:rPr lang="en-US" dirty="0" smtClean="0"/>
              <a:t>Demand</a:t>
            </a:r>
            <a:endParaRPr lang="en-US" dirty="0"/>
          </a:p>
        </p:txBody>
      </p:sp>
      <p:cxnSp>
        <p:nvCxnSpPr>
          <p:cNvPr id="28" name="Straight Connector 27"/>
          <p:cNvCxnSpPr/>
          <p:nvPr/>
        </p:nvCxnSpPr>
        <p:spPr>
          <a:xfrm flipH="1">
            <a:off x="5756977" y="4846348"/>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115943" y="4825587"/>
            <a:ext cx="1310423"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334475" y="3673240"/>
            <a:ext cx="312030" cy="369332"/>
          </a:xfrm>
          <a:prstGeom prst="rect">
            <a:avLst/>
          </a:prstGeom>
          <a:noFill/>
        </p:spPr>
        <p:txBody>
          <a:bodyPr wrap="none" rtlCol="0">
            <a:spAutoFit/>
          </a:bodyPr>
          <a:lstStyle/>
          <a:p>
            <a:r>
              <a:rPr lang="en-US" dirty="0" smtClean="0"/>
              <a:t>S</a:t>
            </a:r>
            <a:endParaRPr lang="en-US" dirty="0"/>
          </a:p>
        </p:txBody>
      </p:sp>
      <p:sp>
        <p:nvSpPr>
          <p:cNvPr id="40" name="TextBox 39"/>
          <p:cNvSpPr txBox="1"/>
          <p:nvPr/>
        </p:nvSpPr>
        <p:spPr>
          <a:xfrm>
            <a:off x="3329626" y="5380153"/>
            <a:ext cx="372330" cy="369332"/>
          </a:xfrm>
          <a:prstGeom prst="rect">
            <a:avLst/>
          </a:prstGeom>
          <a:noFill/>
        </p:spPr>
        <p:txBody>
          <a:bodyPr wrap="none" rtlCol="0">
            <a:spAutoFit/>
          </a:bodyPr>
          <a:lstStyle/>
          <a:p>
            <a:r>
              <a:rPr lang="en-US" dirty="0" smtClean="0"/>
              <a:t>D</a:t>
            </a:r>
            <a:endParaRPr lang="en-US" dirty="0"/>
          </a:p>
        </p:txBody>
      </p:sp>
      <p:sp>
        <p:nvSpPr>
          <p:cNvPr id="41" name="TextBox 40"/>
          <p:cNvSpPr txBox="1"/>
          <p:nvPr/>
        </p:nvSpPr>
        <p:spPr>
          <a:xfrm>
            <a:off x="365206" y="4593104"/>
            <a:ext cx="727307" cy="400110"/>
          </a:xfrm>
          <a:prstGeom prst="rect">
            <a:avLst/>
          </a:prstGeom>
          <a:noFill/>
        </p:spPr>
        <p:txBody>
          <a:bodyPr wrap="none" rtlCol="0">
            <a:spAutoFit/>
          </a:bodyPr>
          <a:lstStyle/>
          <a:p>
            <a:r>
              <a:rPr lang="en-US" sz="2000" dirty="0" smtClean="0"/>
              <a:t>V(A)</a:t>
            </a:r>
            <a:endParaRPr lang="en-US" sz="2000" dirty="0"/>
          </a:p>
        </p:txBody>
      </p:sp>
      <p:sp>
        <p:nvSpPr>
          <p:cNvPr id="42" name="TextBox 41"/>
          <p:cNvSpPr txBox="1"/>
          <p:nvPr/>
        </p:nvSpPr>
        <p:spPr>
          <a:xfrm>
            <a:off x="5108052" y="4617452"/>
            <a:ext cx="652417" cy="400110"/>
          </a:xfrm>
          <a:prstGeom prst="rect">
            <a:avLst/>
          </a:prstGeom>
          <a:noFill/>
        </p:spPr>
        <p:txBody>
          <a:bodyPr wrap="none" rtlCol="0">
            <a:spAutoFit/>
          </a:bodyPr>
          <a:lstStyle/>
          <a:p>
            <a:r>
              <a:rPr lang="en-US" sz="2000" dirty="0" smtClean="0"/>
              <a:t>V($)</a:t>
            </a:r>
            <a:endParaRPr lang="en-US" sz="2000" dirty="0"/>
          </a:p>
        </p:txBody>
      </p:sp>
      <p:sp>
        <p:nvSpPr>
          <p:cNvPr id="43" name="TextBox 42"/>
          <p:cNvSpPr txBox="1"/>
          <p:nvPr/>
        </p:nvSpPr>
        <p:spPr>
          <a:xfrm>
            <a:off x="1841256" y="3207688"/>
            <a:ext cx="1365879" cy="369332"/>
          </a:xfrm>
          <a:prstGeom prst="rect">
            <a:avLst/>
          </a:prstGeom>
          <a:noFill/>
        </p:spPr>
        <p:txBody>
          <a:bodyPr wrap="none" rtlCol="0">
            <a:spAutoFit/>
          </a:bodyPr>
          <a:lstStyle/>
          <a:p>
            <a:r>
              <a:rPr lang="en-US" dirty="0" smtClean="0"/>
              <a:t>“GOOD A”</a:t>
            </a:r>
            <a:endParaRPr lang="en-US" dirty="0"/>
          </a:p>
        </p:txBody>
      </p:sp>
      <p:sp>
        <p:nvSpPr>
          <p:cNvPr id="44" name="TextBox 43"/>
          <p:cNvSpPr txBox="1"/>
          <p:nvPr/>
        </p:nvSpPr>
        <p:spPr>
          <a:xfrm>
            <a:off x="6501738" y="3191306"/>
            <a:ext cx="1336799" cy="369332"/>
          </a:xfrm>
          <a:prstGeom prst="rect">
            <a:avLst/>
          </a:prstGeom>
          <a:noFill/>
        </p:spPr>
        <p:txBody>
          <a:bodyPr wrap="none" rtlCol="0">
            <a:spAutoFit/>
          </a:bodyPr>
          <a:lstStyle/>
          <a:p>
            <a:r>
              <a:rPr lang="en-US" dirty="0" smtClean="0"/>
              <a:t>“MONEY”</a:t>
            </a:r>
            <a:endParaRPr lang="en-US" dirty="0"/>
          </a:p>
        </p:txBody>
      </p:sp>
      <p:cxnSp>
        <p:nvCxnSpPr>
          <p:cNvPr id="6" name="Straight Connector 5"/>
          <p:cNvCxnSpPr/>
          <p:nvPr/>
        </p:nvCxnSpPr>
        <p:spPr>
          <a:xfrm>
            <a:off x="2426366" y="4883319"/>
            <a:ext cx="0" cy="950027"/>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012209" y="5874929"/>
            <a:ext cx="751353" cy="400110"/>
          </a:xfrm>
          <a:prstGeom prst="rect">
            <a:avLst/>
          </a:prstGeom>
          <a:noFill/>
        </p:spPr>
        <p:txBody>
          <a:bodyPr wrap="none" rtlCol="0">
            <a:spAutoFit/>
          </a:bodyPr>
          <a:lstStyle/>
          <a:p>
            <a:r>
              <a:rPr lang="en-US" sz="2000" dirty="0" smtClean="0"/>
              <a:t>Q(A)</a:t>
            </a:r>
            <a:endParaRPr lang="en-US" sz="2000" dirty="0"/>
          </a:p>
        </p:txBody>
      </p:sp>
      <p:sp>
        <p:nvSpPr>
          <p:cNvPr id="4" name="TextBox 3"/>
          <p:cNvSpPr txBox="1"/>
          <p:nvPr/>
        </p:nvSpPr>
        <p:spPr>
          <a:xfrm>
            <a:off x="6772616" y="5889526"/>
            <a:ext cx="676462" cy="400110"/>
          </a:xfrm>
          <a:prstGeom prst="rect">
            <a:avLst/>
          </a:prstGeom>
          <a:noFill/>
        </p:spPr>
        <p:txBody>
          <a:bodyPr wrap="none" rtlCol="0">
            <a:spAutoFit/>
          </a:bodyPr>
          <a:lstStyle/>
          <a:p>
            <a:r>
              <a:rPr lang="en-US" sz="2000" dirty="0" smtClean="0"/>
              <a:t>Q($</a:t>
            </a:r>
            <a:r>
              <a:rPr lang="en-US" sz="2000" dirty="0"/>
              <a:t>)</a:t>
            </a:r>
          </a:p>
        </p:txBody>
      </p:sp>
      <p:graphicFrame>
        <p:nvGraphicFramePr>
          <p:cNvPr id="29" name="Object 28"/>
          <p:cNvGraphicFramePr>
            <a:graphicFrameLocks noChangeAspect="1"/>
          </p:cNvGraphicFramePr>
          <p:nvPr>
            <p:extLst>
              <p:ext uri="{D42A27DB-BD31-4B8C-83A1-F6EECF244321}">
                <p14:modId xmlns:p14="http://schemas.microsoft.com/office/powerpoint/2010/main" val="3793999709"/>
              </p:ext>
            </p:extLst>
          </p:nvPr>
        </p:nvGraphicFramePr>
        <p:xfrm>
          <a:off x="3233426" y="4331267"/>
          <a:ext cx="1826689" cy="873176"/>
        </p:xfrm>
        <a:graphic>
          <a:graphicData uri="http://schemas.openxmlformats.org/presentationml/2006/ole">
            <mc:AlternateContent xmlns:mc="http://schemas.openxmlformats.org/markup-compatibility/2006">
              <mc:Choice xmlns:v="urn:schemas-microsoft-com:vml" Requires="v">
                <p:oleObj spid="_x0000_s77306" name="Equation" r:id="rId3" imgW="876300" imgH="419100" progId="Equation.3">
                  <p:embed/>
                </p:oleObj>
              </mc:Choice>
              <mc:Fallback>
                <p:oleObj name="Equation" r:id="rId3" imgW="876300" imgH="419100" progId="Equation.3">
                  <p:embed/>
                  <p:pic>
                    <p:nvPicPr>
                      <p:cNvPr id="0" name=""/>
                      <p:cNvPicPr/>
                      <p:nvPr/>
                    </p:nvPicPr>
                    <p:blipFill>
                      <a:blip r:embed="rId4"/>
                      <a:stretch>
                        <a:fillRect/>
                      </a:stretch>
                    </p:blipFill>
                    <p:spPr>
                      <a:xfrm>
                        <a:off x="3233426" y="4331267"/>
                        <a:ext cx="1826689" cy="873176"/>
                      </a:xfrm>
                      <a:prstGeom prst="rect">
                        <a:avLst/>
                      </a:prstGeom>
                      <a:ln>
                        <a:solidFill>
                          <a:srgbClr val="FF0000"/>
                        </a:solidFill>
                      </a:ln>
                    </p:spPr>
                  </p:pic>
                </p:oleObj>
              </mc:Fallback>
            </mc:AlternateContent>
          </a:graphicData>
        </a:graphic>
      </p:graphicFrame>
      <p:sp>
        <p:nvSpPr>
          <p:cNvPr id="15" name="Footer Placeholder 14"/>
          <p:cNvSpPr>
            <a:spLocks noGrp="1"/>
          </p:cNvSpPr>
          <p:nvPr>
            <p:ph type="ftr" sz="quarter" idx="11"/>
          </p:nvPr>
        </p:nvSpPr>
        <p:spPr/>
        <p:txBody>
          <a:bodyPr/>
          <a:lstStyle/>
          <a:p>
            <a:r>
              <a:rPr lang="en-US" dirty="0" smtClean="0"/>
              <a:t>Gervaise R. J. Heddle, 2014</a:t>
            </a:r>
            <a:endParaRPr lang="en-US" dirty="0"/>
          </a:p>
        </p:txBody>
      </p:sp>
      <p:sp>
        <p:nvSpPr>
          <p:cNvPr id="17" name="Slide Number Placeholder 16"/>
          <p:cNvSpPr>
            <a:spLocks noGrp="1"/>
          </p:cNvSpPr>
          <p:nvPr>
            <p:ph type="sldNum" sz="quarter" idx="12"/>
          </p:nvPr>
        </p:nvSpPr>
        <p:spPr/>
        <p:txBody>
          <a:bodyPr/>
          <a:lstStyle/>
          <a:p>
            <a:fld id="{CFE4BAC9-6D41-4691-9299-18EF07EF0177}" type="slidenum">
              <a:rPr lang="en-US" smtClean="0"/>
              <a:t>14</a:t>
            </a:fld>
            <a:endParaRPr lang="en-US" dirty="0"/>
          </a:p>
        </p:txBody>
      </p:sp>
      <p:sp>
        <p:nvSpPr>
          <p:cNvPr id="3" name="TextBox 2"/>
          <p:cNvSpPr txBox="1"/>
          <p:nvPr/>
        </p:nvSpPr>
        <p:spPr>
          <a:xfrm>
            <a:off x="384692" y="1772480"/>
            <a:ext cx="8373432" cy="1631216"/>
          </a:xfrm>
          <a:prstGeom prst="rect">
            <a:avLst/>
          </a:prstGeom>
          <a:noFill/>
        </p:spPr>
        <p:txBody>
          <a:bodyPr wrap="square" rtlCol="0">
            <a:spAutoFit/>
          </a:bodyPr>
          <a:lstStyle/>
          <a:p>
            <a:pPr algn="ctr"/>
            <a:r>
              <a:rPr lang="en-US" sz="2000" dirty="0" smtClean="0"/>
              <a:t>We can apply the general theory to the determination of “money prices”. Supply </a:t>
            </a:r>
            <a:r>
              <a:rPr lang="en-US" sz="2000" dirty="0"/>
              <a:t>&amp; demand for good A determines the market value of good A, </a:t>
            </a:r>
            <a:r>
              <a:rPr lang="en-US" sz="2000" i="1" dirty="0"/>
              <a:t>V(A)</a:t>
            </a:r>
            <a:r>
              <a:rPr lang="en-US" sz="2000" dirty="0"/>
              <a:t>. Supply &amp; demand for money determines the market value of money, </a:t>
            </a:r>
            <a:r>
              <a:rPr lang="en-US" sz="2000" i="1" dirty="0"/>
              <a:t>V($)</a:t>
            </a:r>
            <a:r>
              <a:rPr lang="en-US" sz="2000" dirty="0"/>
              <a:t>. The </a:t>
            </a:r>
            <a:r>
              <a:rPr lang="en-US" sz="2000" dirty="0" smtClean="0"/>
              <a:t>money price </a:t>
            </a:r>
            <a:r>
              <a:rPr lang="en-US" sz="2000" dirty="0"/>
              <a:t>of good A </a:t>
            </a:r>
            <a:r>
              <a:rPr lang="en-US" sz="2000" dirty="0" smtClean="0"/>
              <a:t>is </a:t>
            </a:r>
            <a:r>
              <a:rPr lang="en-US" sz="2000" dirty="0"/>
              <a:t>equal to the ratio of the two market values.</a:t>
            </a:r>
          </a:p>
          <a:p>
            <a:pPr algn="ctr"/>
            <a:endParaRPr lang="en-US" sz="2000" dirty="0"/>
          </a:p>
        </p:txBody>
      </p:sp>
    </p:spTree>
    <p:extLst>
      <p:ext uri="{BB962C8B-B14F-4D97-AF65-F5344CB8AC3E}">
        <p14:creationId xmlns:p14="http://schemas.microsoft.com/office/powerpoint/2010/main" val="114469967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565" y="244158"/>
            <a:ext cx="8268817" cy="1339850"/>
          </a:xfrm>
        </p:spPr>
        <p:txBody>
          <a:bodyPr>
            <a:normAutofit/>
          </a:bodyPr>
          <a:lstStyle/>
          <a:p>
            <a:r>
              <a:rPr lang="en-US" sz="4000" dirty="0" smtClean="0"/>
              <a:t>The Ratio Theory of the Price Level</a:t>
            </a:r>
            <a:endParaRPr lang="en-US" sz="4000" dirty="0"/>
          </a:p>
        </p:txBody>
      </p:sp>
      <p:sp>
        <p:nvSpPr>
          <p:cNvPr id="3" name="Content Placeholder 2"/>
          <p:cNvSpPr>
            <a:spLocks noGrp="1"/>
          </p:cNvSpPr>
          <p:nvPr>
            <p:ph idx="1"/>
          </p:nvPr>
        </p:nvSpPr>
        <p:spPr>
          <a:xfrm>
            <a:off x="466325" y="1791965"/>
            <a:ext cx="8268817" cy="4564385"/>
          </a:xfrm>
        </p:spPr>
        <p:txBody>
          <a:bodyPr>
            <a:normAutofit fontScale="92500"/>
          </a:bodyPr>
          <a:lstStyle/>
          <a:p>
            <a:r>
              <a:rPr lang="en-US" dirty="0" smtClean="0"/>
              <a:t>The Inflation Enigma further extends this concept to a macroeconomic level. The “Ratio Theory of the Price Level” states that the general price level </a:t>
            </a:r>
            <a:r>
              <a:rPr lang="en-US" i="1" dirty="0" smtClean="0"/>
              <a:t>p</a:t>
            </a:r>
            <a:r>
              <a:rPr lang="en-US" dirty="0" smtClean="0"/>
              <a:t> can be expressed as a ratio of two market values:</a:t>
            </a:r>
          </a:p>
          <a:p>
            <a:pPr marL="579438" lvl="2" indent="0">
              <a:lnSpc>
                <a:spcPct val="110000"/>
              </a:lnSpc>
              <a:spcBef>
                <a:spcPts val="1200"/>
              </a:spcBef>
              <a:buNone/>
            </a:pPr>
            <a:endParaRPr lang="en-US" sz="2400" dirty="0" smtClean="0"/>
          </a:p>
          <a:p>
            <a:pPr marL="579438" lvl="2" indent="0">
              <a:lnSpc>
                <a:spcPct val="110000"/>
              </a:lnSpc>
              <a:spcBef>
                <a:spcPts val="2400"/>
              </a:spcBef>
              <a:buNone/>
            </a:pPr>
            <a:r>
              <a:rPr lang="en-US" sz="2400" dirty="0" smtClean="0"/>
              <a:t>Where</a:t>
            </a:r>
            <a:r>
              <a:rPr lang="en-US" sz="2400" dirty="0"/>
              <a:t>	 </a:t>
            </a:r>
            <a:r>
              <a:rPr lang="en-US" sz="2400" i="1" dirty="0"/>
              <a:t>p</a:t>
            </a:r>
            <a:r>
              <a:rPr lang="en-US" sz="2400" dirty="0"/>
              <a:t> is the general price level of the economy</a:t>
            </a:r>
          </a:p>
          <a:p>
            <a:pPr marL="579438" lvl="2" indent="0">
              <a:spcBef>
                <a:spcPts val="0"/>
              </a:spcBef>
              <a:buNone/>
            </a:pPr>
            <a:r>
              <a:rPr lang="en-US" sz="2400" dirty="0"/>
              <a:t>		</a:t>
            </a:r>
            <a:r>
              <a:rPr lang="en-US" sz="2400" i="1" dirty="0"/>
              <a:t>V</a:t>
            </a:r>
            <a:r>
              <a:rPr lang="en-US" sz="2400" i="1" baseline="-25000" dirty="0"/>
              <a:t>G</a:t>
            </a:r>
            <a:r>
              <a:rPr lang="en-US" sz="2400" dirty="0"/>
              <a:t> is the “general value level” of the economy</a:t>
            </a:r>
          </a:p>
          <a:p>
            <a:pPr marL="579438" lvl="2" indent="0">
              <a:spcBef>
                <a:spcPts val="0"/>
              </a:spcBef>
              <a:buNone/>
            </a:pPr>
            <a:r>
              <a:rPr lang="en-US" sz="2400" dirty="0"/>
              <a:t>		</a:t>
            </a:r>
            <a:r>
              <a:rPr lang="en-US" sz="2400" i="1" dirty="0" smtClean="0"/>
              <a:t>V</a:t>
            </a:r>
            <a:r>
              <a:rPr lang="en-US" sz="2400" i="1" baseline="-25000" dirty="0" smtClean="0"/>
              <a:t>M</a:t>
            </a:r>
            <a:r>
              <a:rPr lang="en-US" sz="2400" dirty="0" smtClean="0"/>
              <a:t> </a:t>
            </a:r>
            <a:r>
              <a:rPr lang="en-US" sz="2400" dirty="0"/>
              <a:t>is the </a:t>
            </a:r>
            <a:r>
              <a:rPr lang="en-US" sz="2400" dirty="0" smtClean="0"/>
              <a:t>absolute market </a:t>
            </a:r>
            <a:r>
              <a:rPr lang="en-US" sz="2400" dirty="0"/>
              <a:t>value of </a:t>
            </a:r>
            <a:r>
              <a:rPr lang="en-US" sz="2400" dirty="0" smtClean="0"/>
              <a:t>money</a:t>
            </a:r>
            <a:endParaRPr lang="en-US" dirty="0" smtClean="0"/>
          </a:p>
          <a:p>
            <a:pPr>
              <a:spcBef>
                <a:spcPts val="1000"/>
              </a:spcBef>
            </a:pPr>
            <a:r>
              <a:rPr lang="en-US" dirty="0" smtClean="0"/>
              <a:t>The general value level </a:t>
            </a:r>
            <a:r>
              <a:rPr lang="en-US" i="1" dirty="0" smtClean="0"/>
              <a:t>V</a:t>
            </a:r>
            <a:r>
              <a:rPr lang="en-US" i="1" baseline="-25000" dirty="0" smtClean="0"/>
              <a:t>G</a:t>
            </a:r>
            <a:r>
              <a:rPr lang="en-US" dirty="0" smtClean="0"/>
              <a:t> is a </a:t>
            </a:r>
            <a:r>
              <a:rPr lang="en-US" dirty="0"/>
              <a:t>hypothetical </a:t>
            </a:r>
            <a:r>
              <a:rPr lang="en-US" dirty="0" smtClean="0"/>
              <a:t>measure </a:t>
            </a:r>
            <a:r>
              <a:rPr lang="en-US" dirty="0"/>
              <a:t>of overall </a:t>
            </a:r>
            <a:r>
              <a:rPr lang="en-US" dirty="0" smtClean="0"/>
              <a:t>market values (as measured in “units of economic value”) for the set </a:t>
            </a:r>
            <a:r>
              <a:rPr lang="en-US" dirty="0"/>
              <a:t>of </a:t>
            </a:r>
            <a:r>
              <a:rPr lang="en-US" dirty="0" smtClean="0"/>
              <a:t>goods and services that comprise the “basket of goods”.</a:t>
            </a:r>
            <a:endParaRPr lang="en-US" sz="2200" dirty="0" smtClean="0"/>
          </a:p>
          <a:p>
            <a:pPr marL="350838" lvl="1" indent="0">
              <a:buNone/>
            </a:pPr>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4144098048"/>
              </p:ext>
            </p:extLst>
          </p:nvPr>
        </p:nvGraphicFramePr>
        <p:xfrm>
          <a:off x="3733800" y="2903379"/>
          <a:ext cx="1254125" cy="1120775"/>
        </p:xfrm>
        <a:graphic>
          <a:graphicData uri="http://schemas.openxmlformats.org/presentationml/2006/ole">
            <mc:AlternateContent xmlns:mc="http://schemas.openxmlformats.org/markup-compatibility/2006">
              <mc:Choice xmlns:v="urn:schemas-microsoft-com:vml" Requires="v">
                <p:oleObj spid="_x0000_s60955"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3733800" y="2903379"/>
                        <a:ext cx="1254125" cy="1120775"/>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dirty="0"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15</a:t>
            </a:fld>
            <a:endParaRPr lang="en-US" dirty="0"/>
          </a:p>
        </p:txBody>
      </p:sp>
    </p:spTree>
    <p:extLst>
      <p:ext uri="{BB962C8B-B14F-4D97-AF65-F5344CB8AC3E}">
        <p14:creationId xmlns:p14="http://schemas.microsoft.com/office/powerpoint/2010/main" val="230779827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Goods-Money Framework</a:t>
            </a:r>
            <a:endParaRPr lang="en-US" sz="4000" dirty="0"/>
          </a:p>
        </p:txBody>
      </p:sp>
      <p:cxnSp>
        <p:nvCxnSpPr>
          <p:cNvPr id="5" name="Straight Connector 4"/>
          <p:cNvCxnSpPr/>
          <p:nvPr/>
        </p:nvCxnSpPr>
        <p:spPr>
          <a:xfrm>
            <a:off x="1112940" y="3875561"/>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603057" y="3877558"/>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112940" y="5964505"/>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603057" y="5964505"/>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85230" y="3422940"/>
            <a:ext cx="2694405" cy="369332"/>
          </a:xfrm>
          <a:prstGeom prst="rect">
            <a:avLst/>
          </a:prstGeom>
          <a:noFill/>
        </p:spPr>
        <p:txBody>
          <a:bodyPr wrap="none" rtlCol="0">
            <a:spAutoFit/>
          </a:bodyPr>
          <a:lstStyle/>
          <a:p>
            <a:pPr algn="ctr"/>
            <a:r>
              <a:rPr lang="en-US" dirty="0" smtClean="0"/>
              <a:t>General Value Level (EV)</a:t>
            </a:r>
          </a:p>
        </p:txBody>
      </p:sp>
      <p:sp>
        <p:nvSpPr>
          <p:cNvPr id="14" name="TextBox 13"/>
          <p:cNvSpPr txBox="1"/>
          <p:nvPr/>
        </p:nvSpPr>
        <p:spPr>
          <a:xfrm>
            <a:off x="4555294" y="3438255"/>
            <a:ext cx="2296309" cy="369332"/>
          </a:xfrm>
          <a:prstGeom prst="rect">
            <a:avLst/>
          </a:prstGeom>
          <a:noFill/>
        </p:spPr>
        <p:txBody>
          <a:bodyPr wrap="none" rtlCol="0">
            <a:spAutoFit/>
          </a:bodyPr>
          <a:lstStyle/>
          <a:p>
            <a:r>
              <a:rPr lang="en-US" dirty="0" smtClean="0"/>
              <a:t>Value of Money (EV)</a:t>
            </a:r>
            <a:endParaRPr lang="en-US" dirty="0"/>
          </a:p>
        </p:txBody>
      </p:sp>
      <p:cxnSp>
        <p:nvCxnSpPr>
          <p:cNvPr id="16" name="Straight Connector 15"/>
          <p:cNvCxnSpPr/>
          <p:nvPr/>
        </p:nvCxnSpPr>
        <p:spPr>
          <a:xfrm>
            <a:off x="1388851" y="3896394"/>
            <a:ext cx="1921535" cy="17714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388851" y="3975830"/>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991907" y="5964505"/>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40742" y="5966502"/>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959491" y="3877558"/>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959491" y="3800582"/>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5830926" y="4040144"/>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761577" y="5312754"/>
            <a:ext cx="1043876" cy="369332"/>
          </a:xfrm>
          <a:prstGeom prst="rect">
            <a:avLst/>
          </a:prstGeom>
          <a:noFill/>
        </p:spPr>
        <p:txBody>
          <a:bodyPr wrap="none" rtlCol="0">
            <a:spAutoFit/>
          </a:bodyPr>
          <a:lstStyle/>
          <a:p>
            <a:r>
              <a:rPr lang="en-US" dirty="0" smtClean="0"/>
              <a:t>Demand</a:t>
            </a:r>
            <a:endParaRPr lang="en-US" dirty="0"/>
          </a:p>
        </p:txBody>
      </p:sp>
      <p:cxnSp>
        <p:nvCxnSpPr>
          <p:cNvPr id="28" name="Straight Connector 27"/>
          <p:cNvCxnSpPr/>
          <p:nvPr/>
        </p:nvCxnSpPr>
        <p:spPr>
          <a:xfrm flipH="1">
            <a:off x="5603057" y="4961812"/>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132180" y="4844831"/>
            <a:ext cx="1236466"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315235" y="3714188"/>
            <a:ext cx="490000" cy="369332"/>
          </a:xfrm>
          <a:prstGeom prst="rect">
            <a:avLst/>
          </a:prstGeom>
          <a:noFill/>
        </p:spPr>
        <p:txBody>
          <a:bodyPr wrap="none" rtlCol="0">
            <a:spAutoFit/>
          </a:bodyPr>
          <a:lstStyle/>
          <a:p>
            <a:r>
              <a:rPr lang="en-US" dirty="0" smtClean="0"/>
              <a:t>AS</a:t>
            </a:r>
            <a:endParaRPr lang="en-US" dirty="0"/>
          </a:p>
        </p:txBody>
      </p:sp>
      <p:sp>
        <p:nvSpPr>
          <p:cNvPr id="40" name="TextBox 39"/>
          <p:cNvSpPr txBox="1"/>
          <p:nvPr/>
        </p:nvSpPr>
        <p:spPr>
          <a:xfrm>
            <a:off x="3276755" y="5402894"/>
            <a:ext cx="550301" cy="369332"/>
          </a:xfrm>
          <a:prstGeom prst="rect">
            <a:avLst/>
          </a:prstGeom>
          <a:noFill/>
        </p:spPr>
        <p:txBody>
          <a:bodyPr wrap="none" rtlCol="0">
            <a:spAutoFit/>
          </a:bodyPr>
          <a:lstStyle/>
          <a:p>
            <a:r>
              <a:rPr lang="en-US" dirty="0" smtClean="0"/>
              <a:t>AD</a:t>
            </a:r>
            <a:endParaRPr lang="en-US" dirty="0"/>
          </a:p>
        </p:txBody>
      </p:sp>
      <p:sp>
        <p:nvSpPr>
          <p:cNvPr id="41" name="TextBox 40"/>
          <p:cNvSpPr txBox="1"/>
          <p:nvPr/>
        </p:nvSpPr>
        <p:spPr>
          <a:xfrm>
            <a:off x="587752" y="4605805"/>
            <a:ext cx="536500" cy="430887"/>
          </a:xfrm>
          <a:prstGeom prst="rect">
            <a:avLst/>
          </a:prstGeom>
          <a:noFill/>
        </p:spPr>
        <p:txBody>
          <a:bodyPr wrap="none" rtlCol="0">
            <a:spAutoFit/>
          </a:bodyPr>
          <a:lstStyle/>
          <a:p>
            <a:r>
              <a:rPr lang="en-US" sz="2200" dirty="0" smtClean="0"/>
              <a:t>V</a:t>
            </a:r>
            <a:r>
              <a:rPr lang="en-US" sz="2200" baseline="-25000" dirty="0" smtClean="0"/>
              <a:t>G</a:t>
            </a:r>
            <a:endParaRPr lang="en-US" sz="2200" baseline="-25000" dirty="0"/>
          </a:p>
        </p:txBody>
      </p:sp>
      <p:sp>
        <p:nvSpPr>
          <p:cNvPr id="42" name="TextBox 41"/>
          <p:cNvSpPr txBox="1"/>
          <p:nvPr/>
        </p:nvSpPr>
        <p:spPr>
          <a:xfrm>
            <a:off x="5050332" y="4675184"/>
            <a:ext cx="569387" cy="430887"/>
          </a:xfrm>
          <a:prstGeom prst="rect">
            <a:avLst/>
          </a:prstGeom>
          <a:noFill/>
        </p:spPr>
        <p:txBody>
          <a:bodyPr wrap="none" rtlCol="0">
            <a:spAutoFit/>
          </a:bodyPr>
          <a:lstStyle/>
          <a:p>
            <a:r>
              <a:rPr lang="en-US" sz="2200" dirty="0" smtClean="0"/>
              <a:t>V</a:t>
            </a:r>
            <a:r>
              <a:rPr lang="en-US" sz="2200" baseline="-25000" dirty="0"/>
              <a:t>M</a:t>
            </a:r>
          </a:p>
        </p:txBody>
      </p:sp>
      <p:sp>
        <p:nvSpPr>
          <p:cNvPr id="43" name="TextBox 42"/>
          <p:cNvSpPr txBox="1"/>
          <p:nvPr/>
        </p:nvSpPr>
        <p:spPr>
          <a:xfrm>
            <a:off x="1140907" y="3088727"/>
            <a:ext cx="2622946" cy="369332"/>
          </a:xfrm>
          <a:prstGeom prst="rect">
            <a:avLst/>
          </a:prstGeom>
          <a:noFill/>
        </p:spPr>
        <p:txBody>
          <a:bodyPr wrap="none" rtlCol="0">
            <a:spAutoFit/>
          </a:bodyPr>
          <a:lstStyle/>
          <a:p>
            <a:r>
              <a:rPr lang="en-US" dirty="0" smtClean="0"/>
              <a:t>“LEFT SIDE: GOODS”</a:t>
            </a:r>
            <a:endParaRPr lang="en-US" dirty="0"/>
          </a:p>
        </p:txBody>
      </p:sp>
      <p:sp>
        <p:nvSpPr>
          <p:cNvPr id="44" name="TextBox 43"/>
          <p:cNvSpPr txBox="1"/>
          <p:nvPr/>
        </p:nvSpPr>
        <p:spPr>
          <a:xfrm>
            <a:off x="5587498" y="3088727"/>
            <a:ext cx="2849383" cy="369332"/>
          </a:xfrm>
          <a:prstGeom prst="rect">
            <a:avLst/>
          </a:prstGeom>
          <a:noFill/>
        </p:spPr>
        <p:txBody>
          <a:bodyPr wrap="none" rtlCol="0">
            <a:spAutoFit/>
          </a:bodyPr>
          <a:lstStyle/>
          <a:p>
            <a:r>
              <a:rPr lang="en-US" dirty="0" smtClean="0"/>
              <a:t>“RIGHT SIDE: MONEY”</a:t>
            </a:r>
            <a:endParaRPr lang="en-US" dirty="0"/>
          </a:p>
        </p:txBody>
      </p:sp>
      <p:cxnSp>
        <p:nvCxnSpPr>
          <p:cNvPr id="6" name="Straight Connector 5"/>
          <p:cNvCxnSpPr/>
          <p:nvPr/>
        </p:nvCxnSpPr>
        <p:spPr>
          <a:xfrm>
            <a:off x="2407126" y="4844831"/>
            <a:ext cx="0" cy="111967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244510" y="5928014"/>
            <a:ext cx="338554" cy="430887"/>
          </a:xfrm>
          <a:prstGeom prst="rect">
            <a:avLst/>
          </a:prstGeom>
          <a:noFill/>
        </p:spPr>
        <p:txBody>
          <a:bodyPr wrap="none" rtlCol="0">
            <a:spAutoFit/>
          </a:bodyPr>
          <a:lstStyle/>
          <a:p>
            <a:r>
              <a:rPr lang="en-US" sz="2200" dirty="0"/>
              <a:t>q</a:t>
            </a:r>
          </a:p>
        </p:txBody>
      </p:sp>
      <p:sp>
        <p:nvSpPr>
          <p:cNvPr id="4" name="TextBox 3"/>
          <p:cNvSpPr txBox="1"/>
          <p:nvPr/>
        </p:nvSpPr>
        <p:spPr>
          <a:xfrm>
            <a:off x="6734136" y="5947258"/>
            <a:ext cx="458116" cy="430887"/>
          </a:xfrm>
          <a:prstGeom prst="rect">
            <a:avLst/>
          </a:prstGeom>
          <a:noFill/>
        </p:spPr>
        <p:txBody>
          <a:bodyPr wrap="none" rtlCol="0">
            <a:spAutoFit/>
          </a:bodyPr>
          <a:lstStyle/>
          <a:p>
            <a:r>
              <a:rPr lang="en-US" sz="2200" dirty="0" smtClean="0"/>
              <a:t>M</a:t>
            </a:r>
            <a:endParaRPr lang="en-US" sz="2200" dirty="0"/>
          </a:p>
        </p:txBody>
      </p:sp>
      <p:sp>
        <p:nvSpPr>
          <p:cNvPr id="15" name="Footer Placeholder 14"/>
          <p:cNvSpPr>
            <a:spLocks noGrp="1"/>
          </p:cNvSpPr>
          <p:nvPr>
            <p:ph type="ftr" sz="quarter" idx="11"/>
          </p:nvPr>
        </p:nvSpPr>
        <p:spPr/>
        <p:txBody>
          <a:bodyPr/>
          <a:lstStyle/>
          <a:p>
            <a:r>
              <a:rPr lang="en-US" dirty="0" smtClean="0"/>
              <a:t>Gervaise R. J. Heddle, 2014</a:t>
            </a:r>
            <a:endParaRPr lang="en-US" dirty="0"/>
          </a:p>
        </p:txBody>
      </p:sp>
      <p:sp>
        <p:nvSpPr>
          <p:cNvPr id="17" name="Slide Number Placeholder 16"/>
          <p:cNvSpPr>
            <a:spLocks noGrp="1"/>
          </p:cNvSpPr>
          <p:nvPr>
            <p:ph type="sldNum" sz="quarter" idx="12"/>
          </p:nvPr>
        </p:nvSpPr>
        <p:spPr/>
        <p:txBody>
          <a:bodyPr/>
          <a:lstStyle/>
          <a:p>
            <a:fld id="{CFE4BAC9-6D41-4691-9299-18EF07EF0177}" type="slidenum">
              <a:rPr lang="en-US" smtClean="0"/>
              <a:t>16</a:t>
            </a:fld>
            <a:endParaRPr lang="en-US" dirty="0"/>
          </a:p>
        </p:txBody>
      </p:sp>
      <p:graphicFrame>
        <p:nvGraphicFramePr>
          <p:cNvPr id="31" name="Object 30"/>
          <p:cNvGraphicFramePr>
            <a:graphicFrameLocks noChangeAspect="1"/>
          </p:cNvGraphicFramePr>
          <p:nvPr>
            <p:extLst>
              <p:ext uri="{D42A27DB-BD31-4B8C-83A1-F6EECF244321}">
                <p14:modId xmlns:p14="http://schemas.microsoft.com/office/powerpoint/2010/main" val="2237005730"/>
              </p:ext>
            </p:extLst>
          </p:nvPr>
        </p:nvGraphicFramePr>
        <p:xfrm>
          <a:off x="3701413" y="4252592"/>
          <a:ext cx="1185647" cy="1060153"/>
        </p:xfrm>
        <a:graphic>
          <a:graphicData uri="http://schemas.openxmlformats.org/presentationml/2006/ole">
            <mc:AlternateContent xmlns:mc="http://schemas.openxmlformats.org/markup-compatibility/2006">
              <mc:Choice xmlns:v="urn:schemas-microsoft-com:vml" Requires="v">
                <p:oleObj spid="_x0000_s61972"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3701413" y="4252592"/>
                        <a:ext cx="1185647" cy="1060153"/>
                      </a:xfrm>
                      <a:prstGeom prst="rect">
                        <a:avLst/>
                      </a:prstGeom>
                      <a:ln>
                        <a:solidFill>
                          <a:srgbClr val="FF0000"/>
                        </a:solidFill>
                      </a:ln>
                    </p:spPr>
                  </p:pic>
                </p:oleObj>
              </mc:Fallback>
            </mc:AlternateContent>
          </a:graphicData>
        </a:graphic>
      </p:graphicFrame>
      <p:sp>
        <p:nvSpPr>
          <p:cNvPr id="10" name="Content Placeholder 9"/>
          <p:cNvSpPr>
            <a:spLocks noGrp="1"/>
          </p:cNvSpPr>
          <p:nvPr>
            <p:ph idx="1"/>
          </p:nvPr>
        </p:nvSpPr>
        <p:spPr>
          <a:xfrm>
            <a:off x="461769" y="1751181"/>
            <a:ext cx="8234891" cy="1356789"/>
          </a:xfrm>
        </p:spPr>
        <p:txBody>
          <a:bodyPr>
            <a:noAutofit/>
          </a:bodyPr>
          <a:lstStyle/>
          <a:p>
            <a:pPr marL="0" indent="0" algn="ctr">
              <a:buNone/>
            </a:pPr>
            <a:r>
              <a:rPr lang="en-US" sz="2000" dirty="0" smtClean="0"/>
              <a:t>Ratio Theory can be illustrated using the “Good-Money Framework”. Aggregate supply and demand </a:t>
            </a:r>
            <a:r>
              <a:rPr lang="en-US" sz="2000" dirty="0"/>
              <a:t>for goods/services determines the equilibrium general value level </a:t>
            </a:r>
            <a:r>
              <a:rPr lang="en-US" sz="2000" i="1" dirty="0"/>
              <a:t>V</a:t>
            </a:r>
            <a:r>
              <a:rPr lang="en-US" sz="2000" i="1" baseline="-25000" dirty="0"/>
              <a:t>G</a:t>
            </a:r>
            <a:r>
              <a:rPr lang="en-US" sz="2000" dirty="0"/>
              <a:t> and real output </a:t>
            </a:r>
            <a:r>
              <a:rPr lang="en-US" sz="2000" i="1" dirty="0"/>
              <a:t>q</a:t>
            </a:r>
            <a:r>
              <a:rPr lang="en-US" sz="2000" dirty="0"/>
              <a:t>. Supply and demand for money determines the </a:t>
            </a:r>
            <a:r>
              <a:rPr lang="en-US" sz="2000" dirty="0" smtClean="0"/>
              <a:t>absolute market </a:t>
            </a:r>
            <a:r>
              <a:rPr lang="en-US" sz="2000" dirty="0"/>
              <a:t>value of money </a:t>
            </a:r>
            <a:r>
              <a:rPr lang="en-US" sz="2000" i="1" dirty="0"/>
              <a:t>V</a:t>
            </a:r>
            <a:r>
              <a:rPr lang="en-US" sz="2000" i="1" baseline="-25000" dirty="0"/>
              <a:t>M </a:t>
            </a:r>
            <a:r>
              <a:rPr lang="en-US" sz="2000" dirty="0" smtClean="0"/>
              <a:t>.</a:t>
            </a:r>
            <a:endParaRPr lang="en-US" sz="2000" dirty="0"/>
          </a:p>
        </p:txBody>
      </p:sp>
    </p:spTree>
    <p:extLst>
      <p:ext uri="{BB962C8B-B14F-4D97-AF65-F5344CB8AC3E}">
        <p14:creationId xmlns:p14="http://schemas.microsoft.com/office/powerpoint/2010/main" val="175008829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is a Long-Duration Asset</a:t>
            </a:r>
            <a:endParaRPr lang="en-US" sz="4000" dirty="0"/>
          </a:p>
        </p:txBody>
      </p:sp>
      <p:sp>
        <p:nvSpPr>
          <p:cNvPr id="3" name="Content Placeholder 2"/>
          <p:cNvSpPr>
            <a:spLocks noGrp="1"/>
          </p:cNvSpPr>
          <p:nvPr>
            <p:ph idx="1"/>
          </p:nvPr>
        </p:nvSpPr>
        <p:spPr>
          <a:xfrm>
            <a:off x="461770" y="1806453"/>
            <a:ext cx="8215651" cy="4543992"/>
          </a:xfrm>
        </p:spPr>
        <p:txBody>
          <a:bodyPr>
            <a:normAutofit fontScale="92500"/>
          </a:bodyPr>
          <a:lstStyle/>
          <a:p>
            <a:r>
              <a:rPr lang="en-US" dirty="0" smtClean="0"/>
              <a:t>The key problem with the right side of the Goods-Money Framework is that supply and demand analysis is a “second best” tool for analyzing the determination of the equilibrium absolute market value of money. Why? Because money is a </a:t>
            </a:r>
            <a:r>
              <a:rPr lang="en-US" i="1" dirty="0" smtClean="0"/>
              <a:t>long-duration</a:t>
            </a:r>
            <a:r>
              <a:rPr lang="en-US" dirty="0" smtClean="0"/>
              <a:t> asset. An increase in the monetary base may have little or no impact on the absolute market value of money if that increase is expected to be temporary in nature. Rather, the absolute market value of money is primarily determined by the expected </a:t>
            </a:r>
            <a:r>
              <a:rPr lang="en-US" i="1" dirty="0" smtClean="0"/>
              <a:t>long-term</a:t>
            </a:r>
            <a:r>
              <a:rPr lang="en-US" dirty="0" smtClean="0"/>
              <a:t> future path of the output/money ratio.</a:t>
            </a:r>
          </a:p>
          <a:p>
            <a:pPr>
              <a:spcBef>
                <a:spcPts val="1400"/>
              </a:spcBef>
            </a:pPr>
            <a:r>
              <a:rPr lang="en-US" dirty="0" smtClean="0"/>
              <a:t>Therefore, in order to better understand the determination of the absolute market value of money, we need to build a valuation model for money: the “Discounted Future Benefits Model”.</a:t>
            </a:r>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17</a:t>
            </a:fld>
            <a:endParaRPr lang="en-US" dirty="0"/>
          </a:p>
        </p:txBody>
      </p:sp>
    </p:spTree>
    <p:extLst>
      <p:ext uri="{BB962C8B-B14F-4D97-AF65-F5344CB8AC3E}">
        <p14:creationId xmlns:p14="http://schemas.microsoft.com/office/powerpoint/2010/main" val="279368198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983" y="244158"/>
            <a:ext cx="8235634" cy="1339850"/>
          </a:xfrm>
        </p:spPr>
        <p:txBody>
          <a:bodyPr>
            <a:normAutofit fontScale="90000"/>
          </a:bodyPr>
          <a:lstStyle/>
          <a:p>
            <a:r>
              <a:rPr lang="en-US" sz="4000" dirty="0" smtClean="0"/>
              <a:t>The Velocity Enigma:</a:t>
            </a:r>
            <a:br>
              <a:rPr lang="en-US" sz="4000" dirty="0" smtClean="0"/>
            </a:br>
            <a:r>
              <a:rPr lang="en-US" sz="4000" dirty="0" smtClean="0"/>
              <a:t>The Discounted Future Benefits Model</a:t>
            </a:r>
            <a:endParaRPr lang="en-US" sz="4000" dirty="0"/>
          </a:p>
        </p:txBody>
      </p:sp>
      <p:sp>
        <p:nvSpPr>
          <p:cNvPr id="3" name="Content Placeholder 2"/>
          <p:cNvSpPr>
            <a:spLocks noGrp="1"/>
          </p:cNvSpPr>
          <p:nvPr>
            <p:ph idx="1"/>
          </p:nvPr>
        </p:nvSpPr>
        <p:spPr>
          <a:xfrm>
            <a:off x="457983" y="1793371"/>
            <a:ext cx="8235634" cy="4578220"/>
          </a:xfrm>
        </p:spPr>
        <p:txBody>
          <a:bodyPr>
            <a:normAutofit fontScale="92500"/>
          </a:bodyPr>
          <a:lstStyle/>
          <a:p>
            <a:r>
              <a:rPr lang="en-US" dirty="0" smtClean="0"/>
              <a:t>The final paper in the series, The Velocity Enigma, combines the concepts developed in the first two papers of The Enigma Series to develop the following “valuation model” for money:</a:t>
            </a:r>
          </a:p>
          <a:p>
            <a:endParaRPr lang="en-US" dirty="0"/>
          </a:p>
          <a:p>
            <a:endParaRPr lang="en-US" dirty="0" smtClean="0"/>
          </a:p>
          <a:p>
            <a:pPr>
              <a:spcBef>
                <a:spcPts val="800"/>
              </a:spcBef>
            </a:pPr>
            <a:r>
              <a:rPr lang="en-US" dirty="0" smtClean="0"/>
              <a:t>If money is a financial instrument (a proportional claim on the output of society) and if we can measure the market value of money in terms of an invariable measure of market value (“units of economic value”), then it should also be possible to build a “valuation model” for money </a:t>
            </a:r>
            <a:r>
              <a:rPr lang="en-US" dirty="0"/>
              <a:t>j</a:t>
            </a:r>
            <a:r>
              <a:rPr lang="en-US" dirty="0" smtClean="0"/>
              <a:t>ust as we can build a discounted future cash flow model for a share of common stock.</a:t>
            </a:r>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18</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579527717"/>
              </p:ext>
            </p:extLst>
          </p:nvPr>
        </p:nvGraphicFramePr>
        <p:xfrm>
          <a:off x="1580893" y="2922766"/>
          <a:ext cx="6221412" cy="1147762"/>
        </p:xfrm>
        <a:graphic>
          <a:graphicData uri="http://schemas.openxmlformats.org/presentationml/2006/ole">
            <mc:AlternateContent xmlns:mc="http://schemas.openxmlformats.org/markup-compatibility/2006">
              <mc:Choice xmlns:v="urn:schemas-microsoft-com:vml" Requires="v">
                <p:oleObj spid="_x0000_s62992" name="Equation" r:id="rId3" imgW="2616200" imgH="482600" progId="Equation.3">
                  <p:embed/>
                </p:oleObj>
              </mc:Choice>
              <mc:Fallback>
                <p:oleObj name="Equation" r:id="rId3" imgW="2616200" imgH="482600" progId="Equation.3">
                  <p:embed/>
                  <p:pic>
                    <p:nvPicPr>
                      <p:cNvPr id="0" name=""/>
                      <p:cNvPicPr/>
                      <p:nvPr/>
                    </p:nvPicPr>
                    <p:blipFill>
                      <a:blip r:embed="rId4"/>
                      <a:stretch>
                        <a:fillRect/>
                      </a:stretch>
                    </p:blipFill>
                    <p:spPr>
                      <a:xfrm>
                        <a:off x="1580893" y="2922766"/>
                        <a:ext cx="6221412" cy="1147762"/>
                      </a:xfrm>
                      <a:prstGeom prst="rect">
                        <a:avLst/>
                      </a:prstGeom>
                    </p:spPr>
                  </p:pic>
                </p:oleObj>
              </mc:Fallback>
            </mc:AlternateContent>
          </a:graphicData>
        </a:graphic>
      </p:graphicFrame>
    </p:spTree>
    <p:extLst>
      <p:ext uri="{BB962C8B-B14F-4D97-AF65-F5344CB8AC3E}">
        <p14:creationId xmlns:p14="http://schemas.microsoft.com/office/powerpoint/2010/main" val="171896637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983" y="244158"/>
            <a:ext cx="8235634" cy="1339850"/>
          </a:xfrm>
        </p:spPr>
        <p:txBody>
          <a:bodyPr>
            <a:normAutofit/>
          </a:bodyPr>
          <a:lstStyle/>
          <a:p>
            <a:r>
              <a:rPr lang="en-US" sz="4000" dirty="0" smtClean="0"/>
              <a:t>The Value of Money &amp;</a:t>
            </a:r>
            <a:br>
              <a:rPr lang="en-US" sz="4000" dirty="0" smtClean="0"/>
            </a:br>
            <a:r>
              <a:rPr lang="en-US" sz="4000" dirty="0" smtClean="0"/>
              <a:t>Long-Term Expectations</a:t>
            </a:r>
            <a:endParaRPr lang="en-US" sz="4000" dirty="0"/>
          </a:p>
        </p:txBody>
      </p:sp>
      <p:sp>
        <p:nvSpPr>
          <p:cNvPr id="3" name="Content Placeholder 2"/>
          <p:cNvSpPr>
            <a:spLocks noGrp="1"/>
          </p:cNvSpPr>
          <p:nvPr>
            <p:ph idx="1"/>
          </p:nvPr>
        </p:nvSpPr>
        <p:spPr>
          <a:xfrm>
            <a:off x="457983" y="1793371"/>
            <a:ext cx="8235634" cy="4578220"/>
          </a:xfrm>
        </p:spPr>
        <p:txBody>
          <a:bodyPr>
            <a:normAutofit fontScale="92500"/>
          </a:bodyPr>
          <a:lstStyle/>
          <a:p>
            <a:r>
              <a:rPr lang="en-US" dirty="0" smtClean="0"/>
              <a:t>Without going into every detail at this stage regarding the derivation of the formula below, we can make an important initial observation regarding what it implies.</a:t>
            </a:r>
          </a:p>
          <a:p>
            <a:endParaRPr lang="en-US" dirty="0"/>
          </a:p>
          <a:p>
            <a:endParaRPr lang="en-US" dirty="0" smtClean="0"/>
          </a:p>
          <a:p>
            <a:pPr>
              <a:spcBef>
                <a:spcPts val="800"/>
              </a:spcBef>
            </a:pPr>
            <a:r>
              <a:rPr lang="en-US" dirty="0" smtClean="0"/>
              <a:t>The long-term expected growth rates of real output and base money are denoted as “</a:t>
            </a:r>
            <a:r>
              <a:rPr lang="en-US" i="1" dirty="0" smtClean="0"/>
              <a:t>g</a:t>
            </a:r>
            <a:r>
              <a:rPr lang="en-US" dirty="0" smtClean="0"/>
              <a:t>” and “</a:t>
            </a:r>
            <a:r>
              <a:rPr lang="en-US" i="1" dirty="0" smtClean="0"/>
              <a:t>m</a:t>
            </a:r>
            <a:r>
              <a:rPr lang="en-US" dirty="0" smtClean="0"/>
              <a:t>” respectively. Just as the price of a share of common stock will fall if the market lowers its expectations of long-term earnings per share growth, so the market value of money will fall if the expected long-term growth rate of “real output per unit of base money” falls.</a:t>
            </a:r>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19</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981735110"/>
              </p:ext>
            </p:extLst>
          </p:nvPr>
        </p:nvGraphicFramePr>
        <p:xfrm>
          <a:off x="1580893" y="2922766"/>
          <a:ext cx="6221412" cy="1147762"/>
        </p:xfrm>
        <a:graphic>
          <a:graphicData uri="http://schemas.openxmlformats.org/presentationml/2006/ole">
            <mc:AlternateContent xmlns:mc="http://schemas.openxmlformats.org/markup-compatibility/2006">
              <mc:Choice xmlns:v="urn:schemas-microsoft-com:vml" Requires="v">
                <p:oleObj spid="_x0000_s112791" name="Equation" r:id="rId3" imgW="2616200" imgH="482600" progId="Equation.3">
                  <p:embed/>
                </p:oleObj>
              </mc:Choice>
              <mc:Fallback>
                <p:oleObj name="Equation" r:id="rId3" imgW="2616200" imgH="482600" progId="Equation.3">
                  <p:embed/>
                  <p:pic>
                    <p:nvPicPr>
                      <p:cNvPr id="0" name=""/>
                      <p:cNvPicPr/>
                      <p:nvPr/>
                    </p:nvPicPr>
                    <p:blipFill>
                      <a:blip r:embed="rId4"/>
                      <a:stretch>
                        <a:fillRect/>
                      </a:stretch>
                    </p:blipFill>
                    <p:spPr>
                      <a:xfrm>
                        <a:off x="1580893" y="2922766"/>
                        <a:ext cx="6221412" cy="1147762"/>
                      </a:xfrm>
                      <a:prstGeom prst="rect">
                        <a:avLst/>
                      </a:prstGeom>
                    </p:spPr>
                  </p:pic>
                </p:oleObj>
              </mc:Fallback>
            </mc:AlternateContent>
          </a:graphicData>
        </a:graphic>
      </p:graphicFrame>
    </p:spTree>
    <p:extLst>
      <p:ext uri="{BB962C8B-B14F-4D97-AF65-F5344CB8AC3E}">
        <p14:creationId xmlns:p14="http://schemas.microsoft.com/office/powerpoint/2010/main" val="281787376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28" y="244158"/>
            <a:ext cx="8273371" cy="1339850"/>
          </a:xfrm>
        </p:spPr>
        <p:txBody>
          <a:bodyPr>
            <a:normAutofit/>
          </a:bodyPr>
          <a:lstStyle/>
          <a:p>
            <a:r>
              <a:rPr lang="en-US" sz="3600" dirty="0" smtClean="0"/>
              <a:t>The Price Level, the Velocity of Money and Foreign Exchange Rates</a:t>
            </a:r>
            <a:endParaRPr lang="en-US" sz="3600" dirty="0"/>
          </a:p>
        </p:txBody>
      </p:sp>
      <p:sp>
        <p:nvSpPr>
          <p:cNvPr id="3" name="Content Placeholder 2"/>
          <p:cNvSpPr>
            <a:spLocks noGrp="1"/>
          </p:cNvSpPr>
          <p:nvPr>
            <p:ph idx="1"/>
          </p:nvPr>
        </p:nvSpPr>
        <p:spPr>
          <a:xfrm>
            <a:off x="461769" y="1806452"/>
            <a:ext cx="8273371" cy="4543993"/>
          </a:xfrm>
        </p:spPr>
        <p:txBody>
          <a:bodyPr>
            <a:normAutofit fontScale="92500"/>
          </a:bodyPr>
          <a:lstStyle/>
          <a:p>
            <a:r>
              <a:rPr lang="en-US" dirty="0" smtClean="0"/>
              <a:t>Adapting the standard “discounted future benefits model” to money is a non-trivial task that involves an extended discussion of the terms of the implied “Moneyholders’ Agreement” and an analysis of the role of intertemporal equilibrium in the determination of the current market value of money (intertemporal equilibrium analysis is used to create a probability distribution for the expected future benefits of money).</a:t>
            </a:r>
          </a:p>
          <a:p>
            <a:r>
              <a:rPr lang="en-US" dirty="0" smtClean="0"/>
              <a:t>The end result, the Discounted Future Benefits Model for Money, can be used to create expectations-based solutions for the price level, the velocity of money and foreign exchange rates. The next few slides review the expectations-based models for the price level and velocity that are derived from our valuation model.</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20</a:t>
            </a:fld>
            <a:endParaRPr lang="en-US" dirty="0"/>
          </a:p>
        </p:txBody>
      </p:sp>
    </p:spTree>
    <p:extLst>
      <p:ext uri="{BB962C8B-B14F-4D97-AF65-F5344CB8AC3E}">
        <p14:creationId xmlns:p14="http://schemas.microsoft.com/office/powerpoint/2010/main" val="374363710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End Goal:</a:t>
            </a:r>
            <a:br>
              <a:rPr lang="en-US" sz="4000" dirty="0" smtClean="0"/>
            </a:br>
            <a:r>
              <a:rPr lang="en-US" sz="4000" dirty="0" smtClean="0"/>
              <a:t>A Model for the Price Level</a:t>
            </a:r>
            <a:endParaRPr lang="en-US" sz="4000" dirty="0"/>
          </a:p>
        </p:txBody>
      </p:sp>
      <p:sp>
        <p:nvSpPr>
          <p:cNvPr id="3" name="Content Placeholder 2"/>
          <p:cNvSpPr>
            <a:spLocks noGrp="1"/>
          </p:cNvSpPr>
          <p:nvPr>
            <p:ph idx="1"/>
          </p:nvPr>
        </p:nvSpPr>
        <p:spPr>
          <a:xfrm>
            <a:off x="456733" y="1809479"/>
            <a:ext cx="8276613" cy="4568448"/>
          </a:xfrm>
        </p:spPr>
        <p:txBody>
          <a:bodyPr>
            <a:noAutofit/>
          </a:bodyPr>
          <a:lstStyle/>
          <a:p>
            <a:r>
              <a:rPr lang="en-US" sz="2100" dirty="0" smtClean="0"/>
              <a:t>By applying Ratio Theory to the Discounted Future Benefits Model, we obtain the following solution for the price level:</a:t>
            </a:r>
          </a:p>
          <a:p>
            <a:pPr marL="0" indent="0">
              <a:spcBef>
                <a:spcPts val="2600"/>
              </a:spcBef>
              <a:buNone/>
            </a:pPr>
            <a:endParaRPr lang="en-US" sz="2100" dirty="0" smtClean="0"/>
          </a:p>
          <a:p>
            <a:pPr>
              <a:spcBef>
                <a:spcPts val="3200"/>
              </a:spcBef>
            </a:pPr>
            <a:endParaRPr lang="en-US" sz="2100" dirty="0" smtClean="0"/>
          </a:p>
          <a:p>
            <a:pPr>
              <a:spcBef>
                <a:spcPts val="3200"/>
              </a:spcBef>
            </a:pPr>
            <a:r>
              <a:rPr lang="en-US" sz="2100" dirty="0" smtClean="0"/>
              <a:t>The price level can be considered to be composed of a “baseline component” and an “expectations component”. The baseline component should look familiar. The baseline component implies that the price level depends on current levels of money supply </a:t>
            </a:r>
            <a:r>
              <a:rPr lang="en-US" sz="2100" i="1" dirty="0" smtClean="0"/>
              <a:t>M</a:t>
            </a:r>
            <a:r>
              <a:rPr lang="en-US" sz="2100" i="1" baseline="-25000" dirty="0" smtClean="0"/>
              <a:t>t</a:t>
            </a:r>
            <a:r>
              <a:rPr lang="en-US" sz="2100" dirty="0" smtClean="0"/>
              <a:t> and real output </a:t>
            </a:r>
            <a:r>
              <a:rPr lang="en-US" sz="2100" i="1" dirty="0" smtClean="0"/>
              <a:t>q</a:t>
            </a:r>
            <a:r>
              <a:rPr lang="en-US" sz="2100" i="1" baseline="-25000" dirty="0" smtClean="0"/>
              <a:t>t</a:t>
            </a:r>
            <a:r>
              <a:rPr lang="en-US" sz="2100" baseline="-25000" dirty="0" smtClean="0"/>
              <a:t> </a:t>
            </a:r>
            <a:r>
              <a:rPr lang="en-US" sz="2100" dirty="0" smtClean="0"/>
              <a:t>, as long-term empirical evidence suggests, and the initial velocity of money at “announcement date”, </a:t>
            </a:r>
            <a:r>
              <a:rPr lang="en-US" sz="2100" i="1" dirty="0" smtClean="0"/>
              <a:t>v</a:t>
            </a:r>
            <a:r>
              <a:rPr lang="en-US" sz="2100" i="1" baseline="-25000" dirty="0" smtClean="0"/>
              <a:t>k</a:t>
            </a:r>
            <a:r>
              <a:rPr lang="en-US" sz="2100" dirty="0" smtClean="0"/>
              <a:t> (a constant).</a:t>
            </a:r>
            <a:endParaRPr lang="en-US" sz="2100" dirty="0"/>
          </a:p>
        </p:txBody>
      </p:sp>
      <p:sp>
        <p:nvSpPr>
          <p:cNvPr id="5" name="Left Bracket 4"/>
          <p:cNvSpPr/>
          <p:nvPr/>
        </p:nvSpPr>
        <p:spPr>
          <a:xfrm rot="16200000" flipV="1">
            <a:off x="3055583" y="3100422"/>
            <a:ext cx="165639" cy="1380372"/>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6" name="Left Bracket 5"/>
          <p:cNvSpPr/>
          <p:nvPr/>
        </p:nvSpPr>
        <p:spPr>
          <a:xfrm rot="16200000" flipV="1">
            <a:off x="5754975" y="2358487"/>
            <a:ext cx="165638" cy="282964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7" name="TextBox 6"/>
          <p:cNvSpPr txBox="1"/>
          <p:nvPr/>
        </p:nvSpPr>
        <p:spPr>
          <a:xfrm>
            <a:off x="2006424" y="3856126"/>
            <a:ext cx="2236510" cy="369332"/>
          </a:xfrm>
          <a:prstGeom prst="rect">
            <a:avLst/>
          </a:prstGeom>
          <a:noFill/>
        </p:spPr>
        <p:txBody>
          <a:bodyPr wrap="none" rtlCol="0">
            <a:spAutoFit/>
          </a:bodyPr>
          <a:lstStyle/>
          <a:p>
            <a:r>
              <a:rPr lang="en-US" dirty="0" smtClean="0"/>
              <a:t>Baseline Component</a:t>
            </a:r>
            <a:endParaRPr lang="en-US" dirty="0"/>
          </a:p>
        </p:txBody>
      </p:sp>
      <p:sp>
        <p:nvSpPr>
          <p:cNvPr id="8" name="TextBox 7"/>
          <p:cNvSpPr txBox="1"/>
          <p:nvPr/>
        </p:nvSpPr>
        <p:spPr>
          <a:xfrm>
            <a:off x="4518861" y="3860848"/>
            <a:ext cx="2685351" cy="369332"/>
          </a:xfrm>
          <a:prstGeom prst="rect">
            <a:avLst/>
          </a:prstGeom>
          <a:noFill/>
        </p:spPr>
        <p:txBody>
          <a:bodyPr wrap="none" rtlCol="0">
            <a:spAutoFit/>
          </a:bodyPr>
          <a:lstStyle/>
          <a:p>
            <a:r>
              <a:rPr lang="en-US" dirty="0" smtClean="0"/>
              <a:t>Expectations Component</a:t>
            </a:r>
            <a:endParaRPr lang="en-US" dirty="0"/>
          </a:p>
        </p:txBody>
      </p:sp>
      <p:sp>
        <p:nvSpPr>
          <p:cNvPr id="9" name="Footer Placeholder 8"/>
          <p:cNvSpPr>
            <a:spLocks noGrp="1"/>
          </p:cNvSpPr>
          <p:nvPr>
            <p:ph type="ftr" sz="quarter" idx="11"/>
          </p:nvPr>
        </p:nvSpPr>
        <p:spPr/>
        <p:txBody>
          <a:bodyPr/>
          <a:lstStyle/>
          <a:p>
            <a:r>
              <a:rPr lang="en-US" dirty="0"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21</a:t>
            </a:fld>
            <a:endParaRPr lang="en-US" dirty="0"/>
          </a:p>
        </p:txBody>
      </p:sp>
      <p:graphicFrame>
        <p:nvGraphicFramePr>
          <p:cNvPr id="11" name="Object 10"/>
          <p:cNvGraphicFramePr>
            <a:graphicFrameLocks noChangeAspect="1"/>
          </p:cNvGraphicFramePr>
          <p:nvPr>
            <p:extLst>
              <p:ext uri="{D42A27DB-BD31-4B8C-83A1-F6EECF244321}">
                <p14:modId xmlns:p14="http://schemas.microsoft.com/office/powerpoint/2010/main" val="176638284"/>
              </p:ext>
            </p:extLst>
          </p:nvPr>
        </p:nvGraphicFramePr>
        <p:xfrm>
          <a:off x="1724329" y="2562843"/>
          <a:ext cx="5737225" cy="1147762"/>
        </p:xfrm>
        <a:graphic>
          <a:graphicData uri="http://schemas.openxmlformats.org/presentationml/2006/ole">
            <mc:AlternateContent xmlns:mc="http://schemas.openxmlformats.org/markup-compatibility/2006">
              <mc:Choice xmlns:v="urn:schemas-microsoft-com:vml" Requires="v">
                <p:oleObj spid="_x0000_s43578" name="Equation" r:id="rId3" imgW="2413000" imgH="482600" progId="Equation.3">
                  <p:embed/>
                </p:oleObj>
              </mc:Choice>
              <mc:Fallback>
                <p:oleObj name="Equation" r:id="rId3" imgW="2413000" imgH="482600" progId="Equation.3">
                  <p:embed/>
                  <p:pic>
                    <p:nvPicPr>
                      <p:cNvPr id="0" name=""/>
                      <p:cNvPicPr/>
                      <p:nvPr/>
                    </p:nvPicPr>
                    <p:blipFill>
                      <a:blip r:embed="rId4"/>
                      <a:stretch>
                        <a:fillRect/>
                      </a:stretch>
                    </p:blipFill>
                    <p:spPr>
                      <a:xfrm>
                        <a:off x="1724329" y="2562843"/>
                        <a:ext cx="5737225" cy="1147762"/>
                      </a:xfrm>
                      <a:prstGeom prst="rect">
                        <a:avLst/>
                      </a:prstGeom>
                    </p:spPr>
                  </p:pic>
                </p:oleObj>
              </mc:Fallback>
            </mc:AlternateContent>
          </a:graphicData>
        </a:graphic>
      </p:graphicFrame>
    </p:spTree>
    <p:extLst>
      <p:ext uri="{BB962C8B-B14F-4D97-AF65-F5344CB8AC3E}">
        <p14:creationId xmlns:p14="http://schemas.microsoft.com/office/powerpoint/2010/main" val="266065148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“Expectations Component”</a:t>
            </a:r>
            <a:endParaRPr lang="en-US" sz="4000" dirty="0"/>
          </a:p>
        </p:txBody>
      </p:sp>
      <p:sp>
        <p:nvSpPr>
          <p:cNvPr id="3" name="Content Placeholder 2"/>
          <p:cNvSpPr>
            <a:spLocks noGrp="1"/>
          </p:cNvSpPr>
          <p:nvPr>
            <p:ph idx="1"/>
          </p:nvPr>
        </p:nvSpPr>
        <p:spPr>
          <a:xfrm>
            <a:off x="461770" y="1808915"/>
            <a:ext cx="8215651" cy="4562676"/>
          </a:xfrm>
        </p:spPr>
        <p:txBody>
          <a:bodyPr>
            <a:noAutofit/>
          </a:bodyPr>
          <a:lstStyle/>
          <a:p>
            <a:r>
              <a:rPr lang="en-US" sz="2100" dirty="0"/>
              <a:t>Readers will not be familiar with the second component in the price level model, the “expectations component”:</a:t>
            </a:r>
          </a:p>
          <a:p>
            <a:pPr marL="0" indent="0">
              <a:buNone/>
            </a:pPr>
            <a:endParaRPr lang="en-US" sz="2100" dirty="0"/>
          </a:p>
          <a:p>
            <a:endParaRPr lang="en-US" sz="2100" dirty="0"/>
          </a:p>
          <a:p>
            <a:pPr>
              <a:spcBef>
                <a:spcPts val="4800"/>
              </a:spcBef>
            </a:pPr>
            <a:r>
              <a:rPr lang="en-US" sz="2100" dirty="0" smtClean="0"/>
              <a:t>The expectations component indicates that the price level depends upon long-term expectations. More specifically, </a:t>
            </a:r>
            <a:r>
              <a:rPr lang="en-US" sz="2100" i="1" dirty="0" smtClean="0"/>
              <a:t>the price level will rise</a:t>
            </a:r>
            <a:r>
              <a:rPr lang="en-US" sz="2100" dirty="0" smtClean="0"/>
              <a:t> </a:t>
            </a:r>
            <a:r>
              <a:rPr lang="en-US" sz="2100" dirty="0"/>
              <a:t>if </a:t>
            </a:r>
            <a:r>
              <a:rPr lang="en-US" sz="2100" dirty="0" smtClean="0"/>
              <a:t>one (or more) of the following occurs: expected long-term </a:t>
            </a:r>
            <a:r>
              <a:rPr lang="en-US" sz="2100" dirty="0"/>
              <a:t>output growth (</a:t>
            </a:r>
            <a:r>
              <a:rPr lang="en-US" sz="2100" i="1" dirty="0"/>
              <a:t>g</a:t>
            </a:r>
            <a:r>
              <a:rPr lang="en-US" sz="2100" dirty="0"/>
              <a:t>) </a:t>
            </a:r>
            <a:r>
              <a:rPr lang="en-US" sz="2100" dirty="0" smtClean="0"/>
              <a:t>falls; expected long-term </a:t>
            </a:r>
            <a:r>
              <a:rPr lang="en-US" sz="2100" dirty="0"/>
              <a:t>base money growth (</a:t>
            </a:r>
            <a:r>
              <a:rPr lang="en-US" sz="2100" i="1" dirty="0"/>
              <a:t>m</a:t>
            </a:r>
            <a:r>
              <a:rPr lang="en-US" sz="2100" dirty="0"/>
              <a:t>) </a:t>
            </a:r>
            <a:r>
              <a:rPr lang="en-US" sz="2100" dirty="0" smtClean="0"/>
              <a:t>rises; expected </a:t>
            </a:r>
            <a:r>
              <a:rPr lang="en-US" sz="2100" dirty="0"/>
              <a:t>(</a:t>
            </a:r>
            <a:r>
              <a:rPr lang="en-US" sz="2100" dirty="0" smtClean="0"/>
              <a:t>risk-adjusted</a:t>
            </a:r>
            <a:r>
              <a:rPr lang="en-US" sz="2100" dirty="0"/>
              <a:t>) nominal investment returns </a:t>
            </a:r>
            <a:r>
              <a:rPr lang="en-US" sz="2100" dirty="0" smtClean="0"/>
              <a:t>(</a:t>
            </a:r>
            <a:r>
              <a:rPr lang="en-US" sz="2100" i="1" dirty="0"/>
              <a:t>i</a:t>
            </a:r>
            <a:r>
              <a:rPr lang="en-US" sz="2100" dirty="0"/>
              <a:t>) </a:t>
            </a:r>
            <a:r>
              <a:rPr lang="en-US" sz="2100" dirty="0" smtClean="0"/>
              <a:t>fall; and/or the </a:t>
            </a:r>
            <a:r>
              <a:rPr lang="en-US" sz="2100" dirty="0"/>
              <a:t>real discount rate applied </a:t>
            </a:r>
            <a:r>
              <a:rPr lang="en-US" sz="2100" dirty="0" smtClean="0"/>
              <a:t>to future </a:t>
            </a:r>
            <a:r>
              <a:rPr lang="en-US" sz="2100" dirty="0"/>
              <a:t>consumption (</a:t>
            </a:r>
            <a:r>
              <a:rPr lang="en-US" sz="2100" i="1" dirty="0"/>
              <a:t>d</a:t>
            </a:r>
            <a:r>
              <a:rPr lang="en-US" sz="2100" dirty="0"/>
              <a:t>) </a:t>
            </a:r>
            <a:r>
              <a:rPr lang="en-US" sz="2100" dirty="0" smtClean="0"/>
              <a:t>rises.</a:t>
            </a:r>
            <a:endParaRPr lang="en-US" sz="2100"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22</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163230412"/>
              </p:ext>
            </p:extLst>
          </p:nvPr>
        </p:nvGraphicFramePr>
        <p:xfrm>
          <a:off x="1724329" y="2562843"/>
          <a:ext cx="5737225" cy="1147762"/>
        </p:xfrm>
        <a:graphic>
          <a:graphicData uri="http://schemas.openxmlformats.org/presentationml/2006/ole">
            <mc:AlternateContent xmlns:mc="http://schemas.openxmlformats.org/markup-compatibility/2006">
              <mc:Choice xmlns:v="urn:schemas-microsoft-com:vml" Requires="v">
                <p:oleObj spid="_x0000_s44600" name="Equation" r:id="rId3" imgW="2413000" imgH="482600" progId="Equation.3">
                  <p:embed/>
                </p:oleObj>
              </mc:Choice>
              <mc:Fallback>
                <p:oleObj name="Equation" r:id="rId3" imgW="2413000" imgH="482600" progId="Equation.3">
                  <p:embed/>
                  <p:pic>
                    <p:nvPicPr>
                      <p:cNvPr id="0" name=""/>
                      <p:cNvPicPr/>
                      <p:nvPr/>
                    </p:nvPicPr>
                    <p:blipFill>
                      <a:blip r:embed="rId4"/>
                      <a:stretch>
                        <a:fillRect/>
                      </a:stretch>
                    </p:blipFill>
                    <p:spPr>
                      <a:xfrm>
                        <a:off x="1724329" y="2562843"/>
                        <a:ext cx="5737225" cy="1147762"/>
                      </a:xfrm>
                      <a:prstGeom prst="rect">
                        <a:avLst/>
                      </a:prstGeom>
                    </p:spPr>
                  </p:pic>
                </p:oleObj>
              </mc:Fallback>
            </mc:AlternateContent>
          </a:graphicData>
        </a:graphic>
      </p:graphicFrame>
      <p:sp>
        <p:nvSpPr>
          <p:cNvPr id="7" name="Left Bracket 6"/>
          <p:cNvSpPr/>
          <p:nvPr/>
        </p:nvSpPr>
        <p:spPr>
          <a:xfrm rot="16200000" flipV="1">
            <a:off x="3055583" y="3081178"/>
            <a:ext cx="165639" cy="1380372"/>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8" name="Left Bracket 7"/>
          <p:cNvSpPr/>
          <p:nvPr/>
        </p:nvSpPr>
        <p:spPr>
          <a:xfrm rot="16200000" flipV="1">
            <a:off x="5754975" y="2358487"/>
            <a:ext cx="165638" cy="282964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9" name="TextBox 8"/>
          <p:cNvSpPr txBox="1"/>
          <p:nvPr/>
        </p:nvSpPr>
        <p:spPr>
          <a:xfrm>
            <a:off x="2006424" y="3836882"/>
            <a:ext cx="2236510" cy="369332"/>
          </a:xfrm>
          <a:prstGeom prst="rect">
            <a:avLst/>
          </a:prstGeom>
          <a:noFill/>
        </p:spPr>
        <p:txBody>
          <a:bodyPr wrap="none" rtlCol="0">
            <a:spAutoFit/>
          </a:bodyPr>
          <a:lstStyle/>
          <a:p>
            <a:r>
              <a:rPr lang="en-US" dirty="0" smtClean="0"/>
              <a:t>Baseline Component</a:t>
            </a:r>
            <a:endParaRPr lang="en-US" dirty="0"/>
          </a:p>
        </p:txBody>
      </p:sp>
      <p:sp>
        <p:nvSpPr>
          <p:cNvPr id="10" name="TextBox 9"/>
          <p:cNvSpPr txBox="1"/>
          <p:nvPr/>
        </p:nvSpPr>
        <p:spPr>
          <a:xfrm>
            <a:off x="4518861" y="3841604"/>
            <a:ext cx="2685351" cy="369332"/>
          </a:xfrm>
          <a:prstGeom prst="rect">
            <a:avLst/>
          </a:prstGeom>
          <a:noFill/>
        </p:spPr>
        <p:txBody>
          <a:bodyPr wrap="none" rtlCol="0">
            <a:spAutoFit/>
          </a:bodyPr>
          <a:lstStyle/>
          <a:p>
            <a:r>
              <a:rPr lang="en-US" dirty="0" smtClean="0"/>
              <a:t>Expectations Component</a:t>
            </a:r>
            <a:endParaRPr lang="en-US" dirty="0"/>
          </a:p>
        </p:txBody>
      </p:sp>
    </p:spTree>
    <p:extLst>
      <p:ext uri="{BB962C8B-B14F-4D97-AF65-F5344CB8AC3E}">
        <p14:creationId xmlns:p14="http://schemas.microsoft.com/office/powerpoint/2010/main" val="100882552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66" y="244158"/>
            <a:ext cx="8286861" cy="1339850"/>
          </a:xfrm>
        </p:spPr>
        <p:txBody>
          <a:bodyPr>
            <a:normAutofit/>
          </a:bodyPr>
          <a:lstStyle/>
          <a:p>
            <a:r>
              <a:rPr lang="en-US" sz="4000" dirty="0" smtClean="0"/>
              <a:t>A Solution for</a:t>
            </a:r>
            <a:br>
              <a:rPr lang="en-US" sz="4000" dirty="0" smtClean="0"/>
            </a:br>
            <a:r>
              <a:rPr lang="en-US" sz="4000" dirty="0" smtClean="0"/>
              <a:t>The Velocity of Money</a:t>
            </a:r>
            <a:endParaRPr lang="en-US" sz="4000" dirty="0"/>
          </a:p>
        </p:txBody>
      </p:sp>
      <p:sp>
        <p:nvSpPr>
          <p:cNvPr id="3" name="Content Placeholder 2"/>
          <p:cNvSpPr>
            <a:spLocks noGrp="1"/>
          </p:cNvSpPr>
          <p:nvPr>
            <p:ph idx="1"/>
          </p:nvPr>
        </p:nvSpPr>
        <p:spPr>
          <a:xfrm>
            <a:off x="461767" y="1803150"/>
            <a:ext cx="8286861" cy="4620882"/>
          </a:xfrm>
        </p:spPr>
        <p:txBody>
          <a:bodyPr>
            <a:normAutofit fontScale="92500"/>
          </a:bodyPr>
          <a:lstStyle/>
          <a:p>
            <a:r>
              <a:rPr lang="en-US" dirty="0" smtClean="0"/>
              <a:t>We can also use the valuation model for money (the “Discounted Future Benefits Model”) to solve for the velocity of money:</a:t>
            </a:r>
          </a:p>
          <a:p>
            <a:endParaRPr lang="en-US" dirty="0"/>
          </a:p>
          <a:p>
            <a:pPr marL="0" indent="0">
              <a:buNone/>
            </a:pPr>
            <a:endParaRPr lang="en-US" dirty="0" smtClean="0"/>
          </a:p>
          <a:p>
            <a:pPr>
              <a:spcBef>
                <a:spcPts val="1400"/>
              </a:spcBef>
            </a:pPr>
            <a:r>
              <a:rPr lang="en-US" dirty="0" smtClean="0"/>
              <a:t>The velocity of money is anchored by the initial velocity of money </a:t>
            </a:r>
            <a:r>
              <a:rPr lang="en-US" i="1" dirty="0" smtClean="0"/>
              <a:t>v</a:t>
            </a:r>
            <a:r>
              <a:rPr lang="en-US" i="1" baseline="-25000" dirty="0" smtClean="0"/>
              <a:t>k</a:t>
            </a:r>
            <a:r>
              <a:rPr lang="en-US" dirty="0" smtClean="0"/>
              <a:t> (the velocity of money at the time the implied Moneyholders’ Agreement came into effect). Although we need to be careful not to interpret this “constant growth” version of the model too literally, we can say that changing expectations regarding the long-term growth rates of real output and base money are a major factor in determining the velocity of money.</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393208364"/>
              </p:ext>
            </p:extLst>
          </p:nvPr>
        </p:nvGraphicFramePr>
        <p:xfrm>
          <a:off x="1965705" y="2604145"/>
          <a:ext cx="5073650" cy="1147763"/>
        </p:xfrm>
        <a:graphic>
          <a:graphicData uri="http://schemas.openxmlformats.org/presentationml/2006/ole">
            <mc:AlternateContent xmlns:mc="http://schemas.openxmlformats.org/markup-compatibility/2006">
              <mc:Choice xmlns:v="urn:schemas-microsoft-com:vml" Requires="v">
                <p:oleObj spid="_x0000_s45614" name="Equation" r:id="rId3" imgW="2133600" imgH="482600" progId="Equation.3">
                  <p:embed/>
                </p:oleObj>
              </mc:Choice>
              <mc:Fallback>
                <p:oleObj name="Equation" r:id="rId3" imgW="2133600" imgH="482600" progId="Equation.3">
                  <p:embed/>
                  <p:pic>
                    <p:nvPicPr>
                      <p:cNvPr id="0" name=""/>
                      <p:cNvPicPr/>
                      <p:nvPr/>
                    </p:nvPicPr>
                    <p:blipFill>
                      <a:blip r:embed="rId4"/>
                      <a:stretch>
                        <a:fillRect/>
                      </a:stretch>
                    </p:blipFill>
                    <p:spPr>
                      <a:xfrm>
                        <a:off x="1965705" y="2604145"/>
                        <a:ext cx="5073650" cy="1147763"/>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dirty="0"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23</a:t>
            </a:fld>
            <a:endParaRPr lang="en-US" dirty="0"/>
          </a:p>
        </p:txBody>
      </p:sp>
    </p:spTree>
    <p:extLst>
      <p:ext uri="{BB962C8B-B14F-4D97-AF65-F5344CB8AC3E}">
        <p14:creationId xmlns:p14="http://schemas.microsoft.com/office/powerpoint/2010/main" val="420179410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Monetary and Fiscal Policy</a:t>
            </a:r>
            <a:br>
              <a:rPr lang="en-US" sz="4000" dirty="0" smtClean="0"/>
            </a:br>
            <a:r>
              <a:rPr lang="en-US" sz="4000" dirty="0" smtClean="0"/>
              <a:t>Transmission Mechanisms</a:t>
            </a:r>
            <a:endParaRPr lang="en-US" sz="4000" dirty="0"/>
          </a:p>
        </p:txBody>
      </p:sp>
      <p:sp>
        <p:nvSpPr>
          <p:cNvPr id="3" name="Content Placeholder 2"/>
          <p:cNvSpPr>
            <a:spLocks noGrp="1"/>
          </p:cNvSpPr>
          <p:nvPr>
            <p:ph idx="1"/>
          </p:nvPr>
        </p:nvSpPr>
        <p:spPr>
          <a:xfrm>
            <a:off x="461770" y="1806453"/>
            <a:ext cx="8254131" cy="4565138"/>
          </a:xfrm>
        </p:spPr>
        <p:txBody>
          <a:bodyPr>
            <a:normAutofit/>
          </a:bodyPr>
          <a:lstStyle/>
          <a:p>
            <a:r>
              <a:rPr lang="en-US" sz="2100" dirty="0" smtClean="0"/>
              <a:t>The Velocity Enigma concludes by challenging some of the traditional notions regarding monetary and fiscal policy transmission mechanisms. In particular, it is argued that lower interest rates shift both the aggregate demand and aggregate supply curves to the right (largely negating the relevance of the output gap). This can create a dangerous confidence game: the significant increase in output fuels confidence regarding long-term growth prospects and the view that the increase in the monetary base is largely “temporary”, thereby somewhat “artificially” supporting the value of money and containing inflationary pressures.</a:t>
            </a:r>
          </a:p>
          <a:p>
            <a:pPr>
              <a:spcBef>
                <a:spcPts val="1400"/>
              </a:spcBef>
            </a:pPr>
            <a:r>
              <a:rPr lang="en-US" sz="2100" dirty="0" smtClean="0"/>
              <a:t>It is also argued that “excessive” levels of government debt play a critical role in shaping expectations regarding the future path of the “money/output” ratio and hence the value of money.</a:t>
            </a:r>
            <a:endParaRPr lang="en-US" sz="2100"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24</a:t>
            </a:fld>
            <a:endParaRPr lang="en-US" dirty="0"/>
          </a:p>
        </p:txBody>
      </p:sp>
    </p:spTree>
    <p:extLst>
      <p:ext uri="{BB962C8B-B14F-4D97-AF65-F5344CB8AC3E}">
        <p14:creationId xmlns:p14="http://schemas.microsoft.com/office/powerpoint/2010/main" val="149175836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Risk of Severe Inflation</a:t>
            </a:r>
            <a:endParaRPr lang="en-US" sz="4000" dirty="0"/>
          </a:p>
        </p:txBody>
      </p:sp>
      <p:sp>
        <p:nvSpPr>
          <p:cNvPr id="3" name="Content Placeholder 2"/>
          <p:cNvSpPr>
            <a:spLocks noGrp="1"/>
          </p:cNvSpPr>
          <p:nvPr>
            <p:ph idx="1"/>
          </p:nvPr>
        </p:nvSpPr>
        <p:spPr>
          <a:xfrm>
            <a:off x="461770" y="1806453"/>
            <a:ext cx="8215651" cy="4526650"/>
          </a:xfrm>
        </p:spPr>
        <p:txBody>
          <a:bodyPr>
            <a:noAutofit/>
          </a:bodyPr>
          <a:lstStyle/>
          <a:p>
            <a:r>
              <a:rPr lang="en-US" sz="2100" dirty="0" smtClean="0"/>
              <a:t>The primary aim of The Enigma Series is develop theories of money and inflation, not make predictions. However, the theories developed in these papers do highlight the very real risk of a severe and sudden increase in the inflation rate.</a:t>
            </a:r>
          </a:p>
          <a:p>
            <a:pPr>
              <a:spcBef>
                <a:spcPts val="1400"/>
              </a:spcBef>
            </a:pPr>
            <a:r>
              <a:rPr lang="en-US" sz="2100" dirty="0" smtClean="0"/>
              <a:t>In the case of the United States, a massive increase in the monetary base has had little impact on the value of the US Dollar because the increase in the monetary base has been regarded as “temporary”. However, if market confidence falters and the market believes that real output growth will only be sustained by maintaining or further increasing current levels of base money, then the market value of the dollar could decline significantly and easily overwhelm any deflationary pressures in the goods/services market (the decline in </a:t>
            </a:r>
            <a:r>
              <a:rPr lang="en-US" sz="2100" i="1" dirty="0" smtClean="0"/>
              <a:t>V</a:t>
            </a:r>
            <a:r>
              <a:rPr lang="en-US" sz="2100" i="1" baseline="-25000" dirty="0" smtClean="0"/>
              <a:t>M</a:t>
            </a:r>
            <a:r>
              <a:rPr lang="en-US" sz="2100" dirty="0" smtClean="0"/>
              <a:t> will overwhelm the decline in </a:t>
            </a:r>
            <a:r>
              <a:rPr lang="en-US" sz="2100" i="1" dirty="0" smtClean="0"/>
              <a:t>V</a:t>
            </a:r>
            <a:r>
              <a:rPr lang="en-US" sz="2100" i="1" baseline="-25000" dirty="0" smtClean="0"/>
              <a:t>G </a:t>
            </a:r>
            <a:r>
              <a:rPr lang="en-US" sz="2100" dirty="0" smtClean="0"/>
              <a:t>).</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25</a:t>
            </a:fld>
            <a:endParaRPr lang="en-US" dirty="0"/>
          </a:p>
        </p:txBody>
      </p:sp>
    </p:spTree>
    <p:extLst>
      <p:ext uri="{BB962C8B-B14F-4D97-AF65-F5344CB8AC3E}">
        <p14:creationId xmlns:p14="http://schemas.microsoft.com/office/powerpoint/2010/main" val="2685761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Moving Forward</a:t>
            </a:r>
            <a:endParaRPr lang="en-US" sz="4000" dirty="0"/>
          </a:p>
        </p:txBody>
      </p:sp>
      <p:sp>
        <p:nvSpPr>
          <p:cNvPr id="3" name="Content Placeholder 2"/>
          <p:cNvSpPr>
            <a:spLocks noGrp="1"/>
          </p:cNvSpPr>
          <p:nvPr>
            <p:ph idx="1"/>
          </p:nvPr>
        </p:nvSpPr>
        <p:spPr>
          <a:xfrm>
            <a:off x="461768" y="1806452"/>
            <a:ext cx="8273371" cy="4492165"/>
          </a:xfrm>
        </p:spPr>
        <p:txBody>
          <a:bodyPr>
            <a:normAutofit/>
          </a:bodyPr>
          <a:lstStyle/>
          <a:p>
            <a:r>
              <a:rPr lang="en-US" sz="2200" dirty="0" smtClean="0"/>
              <a:t>In summary, The Enigma Series develops a set of alternative ideas regarding the nature of money and price determination. Taken together, these ideas represent a powerful, alternative platform for economic analysis that can be used to challenge many of the core tenets of modern macroeconomics.</a:t>
            </a:r>
          </a:p>
          <a:p>
            <a:r>
              <a:rPr lang="en-US" sz="2200" dirty="0" smtClean="0"/>
              <a:t>The next three sections provide an extended summary of each of the three papers that comprise The Enigma Series: The Money Enigma, The inflation Enigma and The Velocity Enigma. Some readers may find it helpful to read each of these summaries before they progress to the papers themselves, although others may prefer to begin by simply downloading and reading the first paper in the series, The Money Enigma.</a:t>
            </a:r>
            <a:endParaRPr lang="en-US" sz="2200"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26</a:t>
            </a:fld>
            <a:endParaRPr lang="en-US" dirty="0"/>
          </a:p>
        </p:txBody>
      </p:sp>
    </p:spTree>
    <p:extLst>
      <p:ext uri="{BB962C8B-B14F-4D97-AF65-F5344CB8AC3E}">
        <p14:creationId xmlns:p14="http://schemas.microsoft.com/office/powerpoint/2010/main" val="3156086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Money Enigma</a:t>
            </a:r>
            <a:endParaRPr lang="en-US" sz="4000" dirty="0"/>
          </a:p>
        </p:txBody>
      </p:sp>
      <p:sp>
        <p:nvSpPr>
          <p:cNvPr id="3" name="Text Placeholder 2"/>
          <p:cNvSpPr>
            <a:spLocks noGrp="1"/>
          </p:cNvSpPr>
          <p:nvPr>
            <p:ph type="body" idx="1"/>
          </p:nvPr>
        </p:nvSpPr>
        <p:spPr/>
        <p:txBody>
          <a:bodyPr/>
          <a:lstStyle/>
          <a:p>
            <a:r>
              <a:rPr lang="en-US" dirty="0" smtClean="0"/>
              <a:t>An Overview of Part I of The Enigma Series</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27</a:t>
            </a:fld>
            <a:endParaRPr lang="en-US" dirty="0"/>
          </a:p>
        </p:txBody>
      </p:sp>
    </p:spTree>
    <p:extLst>
      <p:ext uri="{BB962C8B-B14F-4D97-AF65-F5344CB8AC3E}">
        <p14:creationId xmlns:p14="http://schemas.microsoft.com/office/powerpoint/2010/main" val="121492216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The Money Enigma</a:t>
            </a:r>
            <a:br>
              <a:rPr lang="en-US" sz="4000" dirty="0"/>
            </a:br>
            <a:r>
              <a:rPr lang="en-US" sz="4000" dirty="0"/>
              <a:t>Introduction</a:t>
            </a:r>
          </a:p>
        </p:txBody>
      </p:sp>
      <p:sp>
        <p:nvSpPr>
          <p:cNvPr id="3" name="Content Placeholder 2"/>
          <p:cNvSpPr>
            <a:spLocks noGrp="1"/>
          </p:cNvSpPr>
          <p:nvPr>
            <p:ph idx="1"/>
          </p:nvPr>
        </p:nvSpPr>
        <p:spPr>
          <a:xfrm>
            <a:off x="481010" y="1808914"/>
            <a:ext cx="8215651" cy="4503044"/>
          </a:xfrm>
        </p:spPr>
        <p:txBody>
          <a:bodyPr>
            <a:normAutofit fontScale="92500"/>
          </a:bodyPr>
          <a:lstStyle/>
          <a:p>
            <a:r>
              <a:rPr lang="en-US" dirty="0"/>
              <a:t>The key goal of The Enigma Series is to develop a theory regarding the nature of money and the role money plays in the determination of the price level. The Money Enigma, the first paper in the series, focuses on the nature of money.</a:t>
            </a:r>
          </a:p>
          <a:p>
            <a:r>
              <a:rPr lang="en-US" dirty="0" smtClean="0"/>
              <a:t>The Money Enigma </a:t>
            </a:r>
            <a:r>
              <a:rPr lang="en-US" dirty="0"/>
              <a:t>seeks to answer the </a:t>
            </a:r>
            <a:r>
              <a:rPr lang="en-US" dirty="0" smtClean="0"/>
              <a:t>question </a:t>
            </a:r>
            <a:r>
              <a:rPr lang="en-US" dirty="0"/>
              <a:t>“why does money have value?” </a:t>
            </a:r>
            <a:r>
              <a:rPr lang="en-US" dirty="0" smtClean="0"/>
              <a:t>The </a:t>
            </a:r>
            <a:r>
              <a:rPr lang="en-US" dirty="0"/>
              <a:t>paper explores why rational economic agents are prepared to accept money in exchange for goods, labor and other assets. More specifically, </a:t>
            </a:r>
            <a:r>
              <a:rPr lang="en-US" dirty="0" smtClean="0"/>
              <a:t>the </a:t>
            </a:r>
            <a:r>
              <a:rPr lang="en-US" dirty="0"/>
              <a:t>paper seeks to explain how money derives its value. It is the view of </a:t>
            </a:r>
            <a:r>
              <a:rPr lang="en-US" dirty="0" smtClean="0"/>
              <a:t>The Enigma Series that </a:t>
            </a:r>
            <a:r>
              <a:rPr lang="en-US" dirty="0"/>
              <a:t>money derives its value solely from its status as a financial instrument. Money </a:t>
            </a:r>
            <a:r>
              <a:rPr lang="en-US" dirty="0" smtClean="0"/>
              <a:t>is issued under an implied contract: it is an asset to its holder and </a:t>
            </a:r>
            <a:r>
              <a:rPr lang="en-US" dirty="0"/>
              <a:t>a liability of society.</a:t>
            </a:r>
          </a:p>
          <a:p>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28</a:t>
            </a:fld>
            <a:endParaRPr lang="en-US" dirty="0"/>
          </a:p>
        </p:txBody>
      </p:sp>
    </p:spTree>
    <p:extLst>
      <p:ext uri="{BB962C8B-B14F-4D97-AF65-F5344CB8AC3E}">
        <p14:creationId xmlns:p14="http://schemas.microsoft.com/office/powerpoint/2010/main" val="20917265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904" y="244158"/>
            <a:ext cx="8299717" cy="1339850"/>
          </a:xfrm>
        </p:spPr>
        <p:txBody>
          <a:bodyPr>
            <a:normAutofit/>
          </a:bodyPr>
          <a:lstStyle/>
          <a:p>
            <a:r>
              <a:rPr lang="en-US" sz="4000" dirty="0" smtClean="0"/>
              <a:t>Traditional Definitions of Money</a:t>
            </a:r>
            <a:br>
              <a:rPr lang="en-US" sz="4000" dirty="0" smtClean="0"/>
            </a:br>
            <a:r>
              <a:rPr lang="en-US" sz="4000" dirty="0" smtClean="0"/>
              <a:t>Focus on its “Asset Nature”</a:t>
            </a:r>
            <a:endParaRPr lang="en-US" sz="4000" dirty="0"/>
          </a:p>
        </p:txBody>
      </p:sp>
      <p:sp>
        <p:nvSpPr>
          <p:cNvPr id="3" name="Content Placeholder 2"/>
          <p:cNvSpPr>
            <a:spLocks noGrp="1"/>
          </p:cNvSpPr>
          <p:nvPr>
            <p:ph idx="1"/>
          </p:nvPr>
        </p:nvSpPr>
        <p:spPr>
          <a:xfrm>
            <a:off x="473905" y="1791784"/>
            <a:ext cx="8299717" cy="4500930"/>
          </a:xfrm>
        </p:spPr>
        <p:txBody>
          <a:bodyPr>
            <a:normAutofit fontScale="92500"/>
          </a:bodyPr>
          <a:lstStyle/>
          <a:p>
            <a:r>
              <a:rPr lang="en-US" dirty="0" smtClean="0"/>
              <a:t>Milton Friedman, in answer to the question “What is money?” states: “</a:t>
            </a:r>
            <a:r>
              <a:rPr lang="en-US" dirty="0"/>
              <a:t>M</a:t>
            </a:r>
            <a:r>
              <a:rPr lang="en-US" dirty="0" smtClean="0"/>
              <a:t>oney is whatever is generally accepted in exchange for goods and services – accepted not as an object to be consumed but as an object that represents a temporary abode of purchasing power...” (Friedman, 1994).</a:t>
            </a:r>
          </a:p>
          <a:p>
            <a:r>
              <a:rPr lang="en-US" dirty="0" smtClean="0"/>
              <a:t>Friedman’s comments focus almost entirely upon the “asset nature” of money. To its holder, money is an asset and is a temporary abode of purchasing power. But a lot of assets are a “temporary abode of purchasing power”. What makes money unique is its “liability nature”.</a:t>
            </a:r>
            <a:r>
              <a:rPr lang="en-US" dirty="0"/>
              <a:t> </a:t>
            </a:r>
            <a:r>
              <a:rPr lang="en-US" dirty="0" smtClean="0"/>
              <a:t>Friedman’s </a:t>
            </a:r>
            <a:r>
              <a:rPr lang="en-US" dirty="0"/>
              <a:t>definition of </a:t>
            </a:r>
            <a:r>
              <a:rPr lang="en-US" dirty="0" smtClean="0"/>
              <a:t>money focuses on only half the picture: it </a:t>
            </a:r>
            <a:r>
              <a:rPr lang="en-US" dirty="0"/>
              <a:t>is a “half-truth” that does more to blur the true nature of money </a:t>
            </a:r>
            <a:r>
              <a:rPr lang="en-US" dirty="0" smtClean="0"/>
              <a:t>than </a:t>
            </a:r>
            <a:r>
              <a:rPr lang="en-US" dirty="0"/>
              <a:t>to explain it.</a:t>
            </a:r>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29</a:t>
            </a:fld>
            <a:endParaRPr lang="en-US" dirty="0"/>
          </a:p>
        </p:txBody>
      </p:sp>
    </p:spTree>
    <p:extLst>
      <p:ext uri="{BB962C8B-B14F-4D97-AF65-F5344CB8AC3E}">
        <p14:creationId xmlns:p14="http://schemas.microsoft.com/office/powerpoint/2010/main" val="91495567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Two Sides of the Same Coin:</a:t>
            </a:r>
            <a:br>
              <a:rPr lang="en-US" sz="4000" dirty="0" smtClean="0"/>
            </a:br>
            <a:r>
              <a:rPr lang="en-US" sz="4000" dirty="0" smtClean="0"/>
              <a:t>Money as an Asset and Liability</a:t>
            </a:r>
            <a:endParaRPr lang="en-US" sz="4000" dirty="0"/>
          </a:p>
        </p:txBody>
      </p:sp>
      <p:sp>
        <p:nvSpPr>
          <p:cNvPr id="3" name="Content Placeholder 2"/>
          <p:cNvSpPr>
            <a:spLocks noGrp="1"/>
          </p:cNvSpPr>
          <p:nvPr>
            <p:ph idx="1"/>
          </p:nvPr>
        </p:nvSpPr>
        <p:spPr>
          <a:xfrm>
            <a:off x="474188" y="1810743"/>
            <a:ext cx="8208038" cy="4501646"/>
          </a:xfrm>
        </p:spPr>
        <p:txBody>
          <a:bodyPr>
            <a:normAutofit fontScale="92500"/>
          </a:bodyPr>
          <a:lstStyle/>
          <a:p>
            <a:r>
              <a:rPr lang="en-US" dirty="0" smtClean="0"/>
              <a:t>It is the contention of this paper that money only has value as an asset (money acts as a temporary abode of purchasing power) because it is a liability of society. Money is a financial instrument issued by government, as trust and trustee, on behalf of society.</a:t>
            </a:r>
            <a:r>
              <a:rPr lang="en-US" dirty="0"/>
              <a:t> </a:t>
            </a:r>
            <a:r>
              <a:rPr lang="en-US" dirty="0" smtClean="0"/>
              <a:t>Money is a proportional claim on the future output of society: in essence, money is a special-form equity instrument of society that represents, to its possessor, a variable entitlement to the future output of society.</a:t>
            </a:r>
          </a:p>
          <a:p>
            <a:r>
              <a:rPr lang="en-US" dirty="0" smtClean="0"/>
              <a:t>The asset and liability nature of money are, quite literally, two sides of the same coin. Fiat money has no intrinsic value: it is not a “real asset”. Fiat money is a financial instrument and its value is determined solely by the liability that it represents.</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30</a:t>
            </a:fld>
            <a:endParaRPr lang="en-US" dirty="0"/>
          </a:p>
        </p:txBody>
      </p:sp>
    </p:spTree>
    <p:extLst>
      <p:ext uri="{BB962C8B-B14F-4D97-AF65-F5344CB8AC3E}">
        <p14:creationId xmlns:p14="http://schemas.microsoft.com/office/powerpoint/2010/main" val="164540393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Every Asset Falls Into</a:t>
            </a:r>
            <a:br>
              <a:rPr lang="en-US" sz="4000" dirty="0" smtClean="0"/>
            </a:br>
            <a:r>
              <a:rPr lang="en-US" sz="4000" dirty="0" smtClean="0"/>
              <a:t>One of Two Buckets</a:t>
            </a:r>
            <a:endParaRPr lang="en-US" sz="4000" dirty="0"/>
          </a:p>
        </p:txBody>
      </p:sp>
      <p:sp>
        <p:nvSpPr>
          <p:cNvPr id="3" name="Content Placeholder 2"/>
          <p:cNvSpPr>
            <a:spLocks noGrp="1"/>
          </p:cNvSpPr>
          <p:nvPr>
            <p:ph idx="1"/>
          </p:nvPr>
        </p:nvSpPr>
        <p:spPr>
          <a:xfrm>
            <a:off x="461771" y="1776448"/>
            <a:ext cx="8215650" cy="1494996"/>
          </a:xfrm>
        </p:spPr>
        <p:txBody>
          <a:bodyPr>
            <a:normAutofit fontScale="92500"/>
          </a:bodyPr>
          <a:lstStyle/>
          <a:p>
            <a:pPr marL="0" indent="0" algn="ctr">
              <a:buNone/>
            </a:pPr>
            <a:r>
              <a:rPr lang="en-US" dirty="0" smtClean="0"/>
              <a:t>Every asset is either a real asset or a financial instrument. Real assets derive their value from their physical properties. Financial assets derive their value contractually: their value as an asset is determined by the nature of the liability they represent to the issuer.</a:t>
            </a:r>
            <a:endParaRPr lang="en-US" dirty="0"/>
          </a:p>
        </p:txBody>
      </p:sp>
      <p:sp>
        <p:nvSpPr>
          <p:cNvPr id="4" name="Magnetic Disk 3"/>
          <p:cNvSpPr/>
          <p:nvPr/>
        </p:nvSpPr>
        <p:spPr>
          <a:xfrm>
            <a:off x="969021" y="3521611"/>
            <a:ext cx="3236633" cy="2358139"/>
          </a:xfrm>
          <a:prstGeom prst="flowChartMagneticDisk">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endParaRPr lang="en-US" dirty="0" smtClean="0">
              <a:solidFill>
                <a:schemeClr val="tx1"/>
              </a:solidFill>
            </a:endParaRPr>
          </a:p>
          <a:p>
            <a:pPr algn="ctr"/>
            <a:r>
              <a:rPr lang="en-US" dirty="0" smtClean="0">
                <a:solidFill>
                  <a:schemeClr val="tx1"/>
                </a:solidFill>
              </a:rPr>
              <a:t>LAND &amp; STRUCTURES</a:t>
            </a:r>
          </a:p>
          <a:p>
            <a:pPr algn="ctr"/>
            <a:r>
              <a:rPr lang="en-US" dirty="0" smtClean="0">
                <a:solidFill>
                  <a:schemeClr val="tx1"/>
                </a:solidFill>
              </a:rPr>
              <a:t>COMMODITIES</a:t>
            </a:r>
          </a:p>
          <a:p>
            <a:pPr algn="ctr"/>
            <a:r>
              <a:rPr lang="en-US" dirty="0" smtClean="0">
                <a:solidFill>
                  <a:schemeClr val="tx1"/>
                </a:solidFill>
              </a:rPr>
              <a:t>LIVESTOCK</a:t>
            </a:r>
          </a:p>
          <a:p>
            <a:pPr algn="ctr"/>
            <a:r>
              <a:rPr lang="en-US" dirty="0" smtClean="0">
                <a:solidFill>
                  <a:schemeClr val="tx1"/>
                </a:solidFill>
              </a:rPr>
              <a:t>PRECIOUS METALS</a:t>
            </a:r>
          </a:p>
          <a:p>
            <a:pPr algn="ctr"/>
            <a:endParaRPr lang="en-US" sz="2000" dirty="0">
              <a:solidFill>
                <a:schemeClr val="tx1"/>
              </a:solidFill>
            </a:endParaRPr>
          </a:p>
        </p:txBody>
      </p:sp>
      <p:sp>
        <p:nvSpPr>
          <p:cNvPr id="5" name="Magnetic Disk 4"/>
          <p:cNvSpPr/>
          <p:nvPr/>
        </p:nvSpPr>
        <p:spPr>
          <a:xfrm>
            <a:off x="4951122" y="3521611"/>
            <a:ext cx="3236633" cy="2358139"/>
          </a:xfrm>
          <a:prstGeom prst="flowChartMagneticDisk">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STOCKS</a:t>
            </a:r>
          </a:p>
          <a:p>
            <a:pPr algn="ctr"/>
            <a:r>
              <a:rPr lang="en-US" dirty="0" smtClean="0">
                <a:solidFill>
                  <a:schemeClr val="tx1"/>
                </a:solidFill>
              </a:rPr>
              <a:t>BONDS</a:t>
            </a:r>
          </a:p>
          <a:p>
            <a:pPr algn="ctr"/>
            <a:r>
              <a:rPr lang="en-US" dirty="0" smtClean="0">
                <a:solidFill>
                  <a:schemeClr val="tx1"/>
                </a:solidFill>
              </a:rPr>
              <a:t>MORTGAGES</a:t>
            </a:r>
          </a:p>
          <a:p>
            <a:pPr algn="ctr"/>
            <a:r>
              <a:rPr lang="en-US" dirty="0" smtClean="0">
                <a:solidFill>
                  <a:schemeClr val="tx1"/>
                </a:solidFill>
              </a:rPr>
              <a:t>FIAT MONEY</a:t>
            </a:r>
            <a:endParaRPr lang="en-US" dirty="0">
              <a:solidFill>
                <a:schemeClr val="tx1"/>
              </a:solidFill>
            </a:endParaRPr>
          </a:p>
        </p:txBody>
      </p:sp>
      <p:sp>
        <p:nvSpPr>
          <p:cNvPr id="6" name="TextBox 5"/>
          <p:cNvSpPr txBox="1"/>
          <p:nvPr/>
        </p:nvSpPr>
        <p:spPr>
          <a:xfrm>
            <a:off x="1582327" y="5920724"/>
            <a:ext cx="1989059" cy="369332"/>
          </a:xfrm>
          <a:prstGeom prst="rect">
            <a:avLst/>
          </a:prstGeom>
          <a:noFill/>
        </p:spPr>
        <p:txBody>
          <a:bodyPr wrap="none" rtlCol="0">
            <a:spAutoFit/>
          </a:bodyPr>
          <a:lstStyle/>
          <a:p>
            <a:r>
              <a:rPr lang="en-US" dirty="0" smtClean="0"/>
              <a:t>“REAL ASSETS”</a:t>
            </a:r>
            <a:endParaRPr lang="en-US" dirty="0"/>
          </a:p>
        </p:txBody>
      </p:sp>
      <p:sp>
        <p:nvSpPr>
          <p:cNvPr id="7" name="TextBox 6"/>
          <p:cNvSpPr txBox="1"/>
          <p:nvPr/>
        </p:nvSpPr>
        <p:spPr>
          <a:xfrm>
            <a:off x="4818960" y="5941211"/>
            <a:ext cx="3535343" cy="369332"/>
          </a:xfrm>
          <a:prstGeom prst="rect">
            <a:avLst/>
          </a:prstGeom>
          <a:noFill/>
        </p:spPr>
        <p:txBody>
          <a:bodyPr wrap="none" rtlCol="0">
            <a:spAutoFit/>
          </a:bodyPr>
          <a:lstStyle/>
          <a:p>
            <a:r>
              <a:rPr lang="en-US" dirty="0" smtClean="0"/>
              <a:t>“FINANCIAL INSTRUMENTS”</a:t>
            </a:r>
            <a:endParaRPr lang="en-US" dirty="0"/>
          </a:p>
        </p:txBody>
      </p:sp>
      <p:sp>
        <p:nvSpPr>
          <p:cNvPr id="8" name="Footer Placeholder 7"/>
          <p:cNvSpPr>
            <a:spLocks noGrp="1"/>
          </p:cNvSpPr>
          <p:nvPr>
            <p:ph type="ftr" sz="quarter" idx="11"/>
          </p:nvPr>
        </p:nvSpPr>
        <p:spPr/>
        <p:txBody>
          <a:bodyPr/>
          <a:lstStyle/>
          <a:p>
            <a:r>
              <a:rPr lang="en-US" dirty="0"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31</a:t>
            </a:fld>
            <a:endParaRPr lang="en-US" dirty="0"/>
          </a:p>
        </p:txBody>
      </p:sp>
    </p:spTree>
    <p:extLst>
      <p:ext uri="{BB962C8B-B14F-4D97-AF65-F5344CB8AC3E}">
        <p14:creationId xmlns:p14="http://schemas.microsoft.com/office/powerpoint/2010/main" val="27956179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a Liability of Society</a:t>
            </a:r>
            <a:endParaRPr lang="en-US" sz="4000" dirty="0"/>
          </a:p>
        </p:txBody>
      </p:sp>
      <p:sp>
        <p:nvSpPr>
          <p:cNvPr id="3" name="Content Placeholder 2"/>
          <p:cNvSpPr>
            <a:spLocks noGrp="1"/>
          </p:cNvSpPr>
          <p:nvPr>
            <p:ph idx="1"/>
          </p:nvPr>
        </p:nvSpPr>
        <p:spPr>
          <a:xfrm>
            <a:off x="481008" y="1766078"/>
            <a:ext cx="8177170" cy="1409145"/>
          </a:xfrm>
        </p:spPr>
        <p:txBody>
          <a:bodyPr>
            <a:normAutofit fontScale="92500" lnSpcReduction="10000"/>
          </a:bodyPr>
          <a:lstStyle/>
          <a:p>
            <a:pPr marL="0" indent="0" algn="ctr">
              <a:buNone/>
            </a:pPr>
            <a:r>
              <a:rPr lang="en-US" dirty="0" smtClean="0"/>
              <a:t>Money derives its value as an asset from its status as a financial instrument (it has value because it is someone’s liability). Money is </a:t>
            </a:r>
            <a:r>
              <a:rPr lang="en-US" dirty="0"/>
              <a:t>a liability of </a:t>
            </a:r>
            <a:r>
              <a:rPr lang="en-US" dirty="0" smtClean="0"/>
              <a:t>society (issued on behalf of society </a:t>
            </a:r>
            <a:r>
              <a:rPr lang="en-US" dirty="0"/>
              <a:t>by government as trust and </a:t>
            </a:r>
            <a:r>
              <a:rPr lang="en-US" dirty="0" smtClean="0"/>
              <a:t>trustee) and an asset to its holder.</a:t>
            </a:r>
            <a:endParaRPr lang="en-US"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FINANCIAL INSTRUMENT</a:t>
            </a:r>
            <a:endParaRPr lang="en-US"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860071" y="4015438"/>
            <a:ext cx="2133918" cy="369332"/>
          </a:xfrm>
          <a:prstGeom prst="rect">
            <a:avLst/>
          </a:prstGeom>
          <a:noFill/>
        </p:spPr>
        <p:txBody>
          <a:bodyPr wrap="none" rtlCol="0">
            <a:spAutoFit/>
          </a:bodyPr>
          <a:lstStyle/>
          <a:p>
            <a:r>
              <a:rPr lang="en-US" dirty="0" smtClean="0"/>
              <a:t>MONEYHOLDER</a:t>
            </a:r>
            <a:endParaRPr lang="en-US" dirty="0"/>
          </a:p>
        </p:txBody>
      </p:sp>
      <p:sp>
        <p:nvSpPr>
          <p:cNvPr id="10" name="TextBox 9"/>
          <p:cNvSpPr txBox="1"/>
          <p:nvPr/>
        </p:nvSpPr>
        <p:spPr>
          <a:xfrm>
            <a:off x="2640720" y="3220178"/>
            <a:ext cx="3942105" cy="369332"/>
          </a:xfrm>
          <a:prstGeom prst="rect">
            <a:avLst/>
          </a:prstGeom>
          <a:noFill/>
        </p:spPr>
        <p:txBody>
          <a:bodyPr wrap="none" rtlCol="0">
            <a:spAutoFit/>
          </a:bodyPr>
          <a:lstStyle/>
          <a:p>
            <a:pPr algn="ctr"/>
            <a:r>
              <a:rPr lang="en-US" dirty="0" smtClean="0"/>
              <a:t>MONEYHOLDERS’ AGREEMENT</a:t>
            </a:r>
            <a:endParaRPr lang="en-US" dirty="0"/>
          </a:p>
        </p:txBody>
      </p:sp>
      <p:sp>
        <p:nvSpPr>
          <p:cNvPr id="11" name="TextBox 10"/>
          <p:cNvSpPr txBox="1"/>
          <p:nvPr/>
        </p:nvSpPr>
        <p:spPr>
          <a:xfrm>
            <a:off x="6247931" y="3605698"/>
            <a:ext cx="2044149" cy="1200329"/>
          </a:xfrm>
          <a:prstGeom prst="rect">
            <a:avLst/>
          </a:prstGeom>
          <a:noFill/>
        </p:spPr>
        <p:txBody>
          <a:bodyPr wrap="none" rtlCol="0">
            <a:spAutoFit/>
          </a:bodyPr>
          <a:lstStyle/>
          <a:p>
            <a:pPr algn="ctr"/>
            <a:r>
              <a:rPr lang="en-US" dirty="0" smtClean="0"/>
              <a:t>SOCIETY</a:t>
            </a:r>
          </a:p>
          <a:p>
            <a:pPr algn="ctr"/>
            <a:r>
              <a:rPr lang="en-US" dirty="0" smtClean="0"/>
              <a:t>{GOVERNMENT</a:t>
            </a:r>
          </a:p>
          <a:p>
            <a:pPr algn="ctr"/>
            <a:r>
              <a:rPr lang="en-US" dirty="0" smtClean="0"/>
              <a:t>AS TRUST &amp;</a:t>
            </a:r>
          </a:p>
          <a:p>
            <a:pPr algn="ctr"/>
            <a:r>
              <a:rPr lang="en-US" dirty="0" smtClean="0"/>
              <a:t>TRUSTEE}</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a:stCxn id="9" idx="3"/>
          </p:cNvCxnSpPr>
          <p:nvPr/>
        </p:nvCxnSpPr>
        <p:spPr>
          <a:xfrm flipV="1">
            <a:off x="2993989" y="4199822"/>
            <a:ext cx="386039" cy="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MONEY</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14" name="Slide Number Placeholder 13"/>
          <p:cNvSpPr>
            <a:spLocks noGrp="1"/>
          </p:cNvSpPr>
          <p:nvPr>
            <p:ph type="sldNum" sz="quarter" idx="12"/>
          </p:nvPr>
        </p:nvSpPr>
        <p:spPr/>
        <p:txBody>
          <a:bodyPr/>
          <a:lstStyle/>
          <a:p>
            <a:fld id="{CFE4BAC9-6D41-4691-9299-18EF07EF0177}" type="slidenum">
              <a:rPr lang="en-US" smtClean="0"/>
              <a:t>32</a:t>
            </a:fld>
            <a:endParaRPr lang="en-US" dirty="0"/>
          </a:p>
        </p:txBody>
      </p:sp>
    </p:spTree>
    <p:extLst>
      <p:ext uri="{BB962C8B-B14F-4D97-AF65-F5344CB8AC3E}">
        <p14:creationId xmlns:p14="http://schemas.microsoft.com/office/powerpoint/2010/main" val="125758444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a Proportional Claim on the Output of Society</a:t>
            </a:r>
            <a:endParaRPr lang="en-US" sz="4000" dirty="0"/>
          </a:p>
        </p:txBody>
      </p:sp>
      <p:sp>
        <p:nvSpPr>
          <p:cNvPr id="3" name="Content Placeholder 2"/>
          <p:cNvSpPr>
            <a:spLocks noGrp="1"/>
          </p:cNvSpPr>
          <p:nvPr>
            <p:ph idx="1"/>
          </p:nvPr>
        </p:nvSpPr>
        <p:spPr>
          <a:xfrm>
            <a:off x="346326" y="1763592"/>
            <a:ext cx="8485017" cy="1287716"/>
          </a:xfrm>
        </p:spPr>
        <p:txBody>
          <a:bodyPr>
            <a:normAutofit fontScale="92500"/>
          </a:bodyPr>
          <a:lstStyle/>
          <a:p>
            <a:pPr marL="0" indent="0" algn="ctr">
              <a:buNone/>
            </a:pPr>
            <a:r>
              <a:rPr lang="en-US" dirty="0" smtClean="0"/>
              <a:t>Money is created by society in order to fund certain public activities. Society authorizes government to issue claims on the future output of society. Money represents a </a:t>
            </a:r>
            <a:r>
              <a:rPr lang="en-US" i="1" dirty="0" smtClean="0"/>
              <a:t>proportional</a:t>
            </a:r>
            <a:r>
              <a:rPr lang="en-US" dirty="0" smtClean="0"/>
              <a:t> claim to that future output.</a:t>
            </a:r>
            <a:endParaRPr lang="en-US" dirty="0"/>
          </a:p>
        </p:txBody>
      </p:sp>
      <p:sp>
        <p:nvSpPr>
          <p:cNvPr id="4" name="Rectangle 3"/>
          <p:cNvSpPr/>
          <p:nvPr/>
        </p:nvSpPr>
        <p:spPr>
          <a:xfrm>
            <a:off x="3277603" y="3073038"/>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3359544" y="3195961"/>
            <a:ext cx="2034819" cy="646331"/>
          </a:xfrm>
          <a:prstGeom prst="rect">
            <a:avLst/>
          </a:prstGeom>
          <a:noFill/>
        </p:spPr>
        <p:txBody>
          <a:bodyPr wrap="none" rtlCol="0">
            <a:spAutoFit/>
          </a:bodyPr>
          <a:lstStyle/>
          <a:p>
            <a:pPr algn="ctr"/>
            <a:r>
              <a:rPr lang="en-US" dirty="0" smtClean="0"/>
              <a:t>SOCIETY</a:t>
            </a:r>
          </a:p>
          <a:p>
            <a:pPr algn="ctr"/>
            <a:r>
              <a:rPr lang="en-US" dirty="0" smtClean="0"/>
              <a:t>“BENEFICIARY”</a:t>
            </a:r>
            <a:endParaRPr lang="en-US" dirty="0"/>
          </a:p>
        </p:txBody>
      </p:sp>
      <p:sp>
        <p:nvSpPr>
          <p:cNvPr id="8" name="Rectangle 7"/>
          <p:cNvSpPr/>
          <p:nvPr/>
        </p:nvSpPr>
        <p:spPr>
          <a:xfrm>
            <a:off x="880856" y="4208814"/>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3286608" y="5357331"/>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TextBox 17"/>
          <p:cNvSpPr txBox="1"/>
          <p:nvPr/>
        </p:nvSpPr>
        <p:spPr>
          <a:xfrm>
            <a:off x="1021111" y="4342971"/>
            <a:ext cx="1928733" cy="646331"/>
          </a:xfrm>
          <a:prstGeom prst="rect">
            <a:avLst/>
          </a:prstGeom>
          <a:noFill/>
        </p:spPr>
        <p:txBody>
          <a:bodyPr wrap="none" rtlCol="0">
            <a:spAutoFit/>
          </a:bodyPr>
          <a:lstStyle/>
          <a:p>
            <a:pPr algn="ctr"/>
            <a:r>
              <a:rPr lang="en-US" dirty="0" smtClean="0"/>
              <a:t>GOVERNMENT</a:t>
            </a:r>
          </a:p>
          <a:p>
            <a:pPr algn="ctr"/>
            <a:r>
              <a:rPr lang="en-US" dirty="0" smtClean="0"/>
              <a:t>“THE TRUST”</a:t>
            </a:r>
            <a:endParaRPr lang="en-US" dirty="0"/>
          </a:p>
        </p:txBody>
      </p:sp>
      <p:sp>
        <p:nvSpPr>
          <p:cNvPr id="24" name="Can 23"/>
          <p:cNvSpPr/>
          <p:nvPr/>
        </p:nvSpPr>
        <p:spPr>
          <a:xfrm>
            <a:off x="5738946" y="3940230"/>
            <a:ext cx="2700881" cy="1406859"/>
          </a:xfrm>
          <a:prstGeom prst="can">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FUTURE ECONOMIC OUTPUT OF SOCIETY</a:t>
            </a:r>
          </a:p>
          <a:p>
            <a:pPr algn="ctr"/>
            <a:endParaRPr lang="en-US" dirty="0">
              <a:solidFill>
                <a:schemeClr val="tx1"/>
              </a:solidFill>
            </a:endParaRPr>
          </a:p>
        </p:txBody>
      </p:sp>
      <p:sp>
        <p:nvSpPr>
          <p:cNvPr id="7" name="TextBox 6"/>
          <p:cNvSpPr txBox="1"/>
          <p:nvPr/>
        </p:nvSpPr>
        <p:spPr>
          <a:xfrm>
            <a:off x="3400514" y="5490497"/>
            <a:ext cx="1928733" cy="646331"/>
          </a:xfrm>
          <a:prstGeom prst="rect">
            <a:avLst/>
          </a:prstGeom>
          <a:noFill/>
        </p:spPr>
        <p:txBody>
          <a:bodyPr wrap="none" rtlCol="0">
            <a:spAutoFit/>
          </a:bodyPr>
          <a:lstStyle/>
          <a:p>
            <a:pPr algn="ctr"/>
            <a:r>
              <a:rPr lang="en-US" dirty="0" smtClean="0"/>
              <a:t>GOVERNMENT</a:t>
            </a:r>
          </a:p>
          <a:p>
            <a:pPr algn="ctr"/>
            <a:r>
              <a:rPr lang="en-US" dirty="0" smtClean="0"/>
              <a:t>LIABILITIES</a:t>
            </a:r>
            <a:endParaRPr lang="en-US" dirty="0"/>
          </a:p>
        </p:txBody>
      </p:sp>
      <p:cxnSp>
        <p:nvCxnSpPr>
          <p:cNvPr id="11" name="Straight Connector 10"/>
          <p:cNvCxnSpPr/>
          <p:nvPr/>
        </p:nvCxnSpPr>
        <p:spPr>
          <a:xfrm flipH="1">
            <a:off x="1987047" y="3637422"/>
            <a:ext cx="129055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987047" y="3637422"/>
            <a:ext cx="0" cy="5713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021111" y="3195961"/>
            <a:ext cx="1741658" cy="369332"/>
          </a:xfrm>
          <a:prstGeom prst="rect">
            <a:avLst/>
          </a:prstGeom>
          <a:noFill/>
        </p:spPr>
        <p:txBody>
          <a:bodyPr wrap="none" rtlCol="0">
            <a:spAutoFit/>
          </a:bodyPr>
          <a:lstStyle/>
          <a:p>
            <a:r>
              <a:rPr lang="en-US" dirty="0" smtClean="0"/>
              <a:t>AUTHORIZES</a:t>
            </a:r>
            <a:endParaRPr lang="en-US" dirty="0"/>
          </a:p>
        </p:txBody>
      </p:sp>
      <p:cxnSp>
        <p:nvCxnSpPr>
          <p:cNvPr id="29" name="Straight Connector 28"/>
          <p:cNvCxnSpPr/>
          <p:nvPr/>
        </p:nvCxnSpPr>
        <p:spPr>
          <a:xfrm>
            <a:off x="5449015" y="3637422"/>
            <a:ext cx="1700256"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391326" y="3236935"/>
            <a:ext cx="1484113" cy="369332"/>
          </a:xfrm>
          <a:prstGeom prst="rect">
            <a:avLst/>
          </a:prstGeom>
          <a:noFill/>
        </p:spPr>
        <p:txBody>
          <a:bodyPr wrap="none" rtlCol="0">
            <a:spAutoFit/>
          </a:bodyPr>
          <a:lstStyle/>
          <a:p>
            <a:r>
              <a:rPr lang="en-US" dirty="0" smtClean="0"/>
              <a:t>PRODUCES</a:t>
            </a:r>
            <a:endParaRPr lang="en-US" dirty="0"/>
          </a:p>
        </p:txBody>
      </p:sp>
      <p:cxnSp>
        <p:nvCxnSpPr>
          <p:cNvPr id="33" name="Straight Arrow Connector 32"/>
          <p:cNvCxnSpPr/>
          <p:nvPr/>
        </p:nvCxnSpPr>
        <p:spPr>
          <a:xfrm>
            <a:off x="7145077" y="3637422"/>
            <a:ext cx="0" cy="3165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1987047" y="5089754"/>
            <a:ext cx="0" cy="585126"/>
          </a:xfrm>
          <a:prstGeom prst="line">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1987047" y="5674880"/>
            <a:ext cx="1290556" cy="0"/>
          </a:xfrm>
          <a:prstGeom prst="line">
            <a:avLst/>
          </a:prstGeom>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57946" y="5715854"/>
            <a:ext cx="2484537" cy="369332"/>
          </a:xfrm>
          <a:prstGeom prst="rect">
            <a:avLst/>
          </a:prstGeom>
          <a:noFill/>
        </p:spPr>
        <p:txBody>
          <a:bodyPr wrap="none" rtlCol="0">
            <a:spAutoFit/>
          </a:bodyPr>
          <a:lstStyle/>
          <a:p>
            <a:r>
              <a:rPr lang="en-US" dirty="0" smtClean="0"/>
              <a:t>“LEGAL LIABILITY”</a:t>
            </a:r>
            <a:endParaRPr lang="en-US" dirty="0"/>
          </a:p>
        </p:txBody>
      </p:sp>
      <p:cxnSp>
        <p:nvCxnSpPr>
          <p:cNvPr id="49" name="Straight Connector 48"/>
          <p:cNvCxnSpPr/>
          <p:nvPr/>
        </p:nvCxnSpPr>
        <p:spPr>
          <a:xfrm>
            <a:off x="5458020" y="5674881"/>
            <a:ext cx="3207141" cy="2048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5653865" y="5715854"/>
            <a:ext cx="3007178" cy="369332"/>
          </a:xfrm>
          <a:prstGeom prst="rect">
            <a:avLst/>
          </a:prstGeom>
          <a:noFill/>
        </p:spPr>
        <p:txBody>
          <a:bodyPr wrap="none" rtlCol="0">
            <a:spAutoFit/>
          </a:bodyPr>
          <a:lstStyle/>
          <a:p>
            <a:r>
              <a:rPr lang="en-US" dirty="0" smtClean="0"/>
              <a:t>“ECONOMIC LIABILITY”</a:t>
            </a:r>
            <a:endParaRPr lang="en-US" dirty="0"/>
          </a:p>
        </p:txBody>
      </p:sp>
      <p:cxnSp>
        <p:nvCxnSpPr>
          <p:cNvPr id="10" name="Straight Connector 9"/>
          <p:cNvCxnSpPr/>
          <p:nvPr/>
        </p:nvCxnSpPr>
        <p:spPr>
          <a:xfrm>
            <a:off x="3052268" y="4773764"/>
            <a:ext cx="10925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144793" y="4773764"/>
            <a:ext cx="0" cy="5733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4618133" y="4773764"/>
            <a:ext cx="10925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618133" y="4773764"/>
            <a:ext cx="0" cy="573325"/>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3052268" y="4547841"/>
            <a:ext cx="2658390" cy="2"/>
          </a:xfrm>
          <a:prstGeom prst="straightConnector1">
            <a:avLst/>
          </a:prstGeom>
          <a:ln>
            <a:prstDash val="sysDash"/>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3037633" y="4147353"/>
            <a:ext cx="2672526" cy="369332"/>
          </a:xfrm>
          <a:prstGeom prst="rect">
            <a:avLst/>
          </a:prstGeom>
          <a:noFill/>
        </p:spPr>
        <p:txBody>
          <a:bodyPr wrap="none" rtlCol="0">
            <a:spAutoFit/>
          </a:bodyPr>
          <a:lstStyle/>
          <a:p>
            <a:r>
              <a:rPr lang="en-US" dirty="0" smtClean="0"/>
              <a:t>TO ISSUE CLAIMS ON</a:t>
            </a:r>
            <a:endParaRPr lang="en-US" dirty="0"/>
          </a:p>
        </p:txBody>
      </p:sp>
      <p:cxnSp>
        <p:nvCxnSpPr>
          <p:cNvPr id="16" name="Straight Connector 15"/>
          <p:cNvCxnSpPr/>
          <p:nvPr/>
        </p:nvCxnSpPr>
        <p:spPr>
          <a:xfrm flipV="1">
            <a:off x="8665161" y="3236935"/>
            <a:ext cx="0" cy="243794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449015" y="3195961"/>
            <a:ext cx="3212028" cy="0"/>
          </a:xfrm>
          <a:prstGeom prst="line">
            <a:avLst/>
          </a:prstGeom>
          <a:ln>
            <a:prstDash val="sysDash"/>
            <a:headEnd type="none"/>
            <a:tailEnd type="arrow"/>
          </a:ln>
        </p:spPr>
        <p:style>
          <a:lnRef idx="2">
            <a:schemeClr val="accent1"/>
          </a:lnRef>
          <a:fillRef idx="0">
            <a:schemeClr val="accent1"/>
          </a:fillRef>
          <a:effectRef idx="1">
            <a:schemeClr val="accent1"/>
          </a:effectRef>
          <a:fontRef idx="minor">
            <a:schemeClr val="tx1"/>
          </a:fontRef>
        </p:style>
      </p:cxn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33</a:t>
            </a:fld>
            <a:endParaRPr lang="en-US" dirty="0"/>
          </a:p>
        </p:txBody>
      </p:sp>
    </p:spTree>
    <p:extLst>
      <p:ext uri="{BB962C8B-B14F-4D97-AF65-F5344CB8AC3E}">
        <p14:creationId xmlns:p14="http://schemas.microsoft.com/office/powerpoint/2010/main" val="47558317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a Financing Option</a:t>
            </a:r>
            <a:endParaRPr lang="en-US" sz="4000" dirty="0"/>
          </a:p>
        </p:txBody>
      </p:sp>
      <p:sp>
        <p:nvSpPr>
          <p:cNvPr id="3" name="Content Placeholder 2"/>
          <p:cNvSpPr>
            <a:spLocks noGrp="1"/>
          </p:cNvSpPr>
          <p:nvPr>
            <p:ph idx="1"/>
          </p:nvPr>
        </p:nvSpPr>
        <p:spPr>
          <a:xfrm>
            <a:off x="481010" y="1806453"/>
            <a:ext cx="8254131" cy="4543992"/>
          </a:xfrm>
        </p:spPr>
        <p:txBody>
          <a:bodyPr>
            <a:normAutofit fontScale="92500"/>
          </a:bodyPr>
          <a:lstStyle/>
          <a:p>
            <a:r>
              <a:rPr lang="en-US" dirty="0" smtClean="0"/>
              <a:t>The ability to issue proportional claims against future output is a useful financing tool for any society and an attractive financing option for the political leaders of many societies. Indeed, money is a critical financing tools at times of national emergency (at time of war, society may not be able to issue “fixed” claims on output (govt. debt) or the cost of such claims may be prohibitive).</a:t>
            </a:r>
          </a:p>
          <a:p>
            <a:r>
              <a:rPr lang="en-US" dirty="0" smtClean="0"/>
              <a:t>The money financing option is made more attractive by the long-duration nature of money. Large quantities of money can be issued in a short period of time with very little impact on its value if (i) the issuance is believed to be temporary in nature, and/or (ii) people believe the issuance will have a significant positive impact on the long-term real output growth of society.</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34</a:t>
            </a:fld>
            <a:endParaRPr lang="en-US" dirty="0"/>
          </a:p>
        </p:txBody>
      </p:sp>
    </p:spTree>
    <p:extLst>
      <p:ext uri="{BB962C8B-B14F-4D97-AF65-F5344CB8AC3E}">
        <p14:creationId xmlns:p14="http://schemas.microsoft.com/office/powerpoint/2010/main" val="266859912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vs Common Stock</a:t>
            </a:r>
            <a:endParaRPr lang="en-US" sz="4000" dirty="0"/>
          </a:p>
        </p:txBody>
      </p:sp>
      <p:sp>
        <p:nvSpPr>
          <p:cNvPr id="3" name="Content Placeholder 2"/>
          <p:cNvSpPr>
            <a:spLocks noGrp="1"/>
          </p:cNvSpPr>
          <p:nvPr>
            <p:ph idx="1"/>
          </p:nvPr>
        </p:nvSpPr>
        <p:spPr>
          <a:xfrm>
            <a:off x="481010" y="1806453"/>
            <a:ext cx="8254132" cy="4543992"/>
          </a:xfrm>
        </p:spPr>
        <p:txBody>
          <a:bodyPr>
            <a:normAutofit fontScale="92500"/>
          </a:bodyPr>
          <a:lstStyle/>
          <a:p>
            <a:r>
              <a:rPr lang="en-US" dirty="0" smtClean="0"/>
              <a:t>The exact nature of the proportional claim and the long-duration nature of money are complex subjects that are discussed in the final paper, The Velocity Enigma. However, we can illustrate the basic idea by using a simple analogy: common stock.</a:t>
            </a:r>
          </a:p>
          <a:p>
            <a:r>
              <a:rPr lang="en-US" dirty="0"/>
              <a:t>M</a:t>
            </a:r>
            <a:r>
              <a:rPr lang="en-US" dirty="0" smtClean="0"/>
              <a:t>oney shares many of the characteristics of traditional equity instruments (common stock). Common stock is a proportional claim on the residual cash flows of a corporation. Money is a proportional claim on the output of society. Both are long-duration assets: much of their present value depends on benefits in the distant future. There are important differences: most notably, money entitles its possessor to a slice, not a stream, of future benefits.</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35</a:t>
            </a:fld>
            <a:endParaRPr lang="en-US" dirty="0"/>
          </a:p>
        </p:txBody>
      </p:sp>
    </p:spTree>
    <p:extLst>
      <p:ext uri="{BB962C8B-B14F-4D97-AF65-F5344CB8AC3E}">
        <p14:creationId xmlns:p14="http://schemas.microsoft.com/office/powerpoint/2010/main" val="86429688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Has “Equity Like” Characteristics</a:t>
            </a:r>
            <a:endParaRPr lang="en-US" sz="4000" dirty="0"/>
          </a:p>
        </p:txBody>
      </p:sp>
      <p:sp>
        <p:nvSpPr>
          <p:cNvPr id="3" name="Content Placeholder 2"/>
          <p:cNvSpPr>
            <a:spLocks noGrp="1"/>
          </p:cNvSpPr>
          <p:nvPr>
            <p:ph idx="1"/>
          </p:nvPr>
        </p:nvSpPr>
        <p:spPr>
          <a:xfrm>
            <a:off x="481010" y="1806453"/>
            <a:ext cx="8234891" cy="4524748"/>
          </a:xfrm>
        </p:spPr>
        <p:txBody>
          <a:bodyPr>
            <a:normAutofit fontScale="92500"/>
          </a:bodyPr>
          <a:lstStyle/>
          <a:p>
            <a:r>
              <a:rPr lang="en-US" dirty="0" smtClean="0"/>
              <a:t>The notion that money is a proportional claim on the output of society is one that will only be able to be empirically tested by extending the concept to develop an expectation based solution for the price level: such a model is developed in The Velocity Enigma using the Discounted </a:t>
            </a:r>
            <a:r>
              <a:rPr lang="en-US" dirty="0"/>
              <a:t>F</a:t>
            </a:r>
            <a:r>
              <a:rPr lang="en-US" dirty="0" smtClean="0"/>
              <a:t>uture </a:t>
            </a:r>
            <a:r>
              <a:rPr lang="en-US" dirty="0"/>
              <a:t>B</a:t>
            </a:r>
            <a:r>
              <a:rPr lang="en-US" dirty="0" smtClean="0"/>
              <a:t>enefits </a:t>
            </a:r>
            <a:r>
              <a:rPr lang="en-US" dirty="0"/>
              <a:t>M</a:t>
            </a:r>
            <a:r>
              <a:rPr lang="en-US" dirty="0" smtClean="0"/>
              <a:t>odel for money.</a:t>
            </a:r>
          </a:p>
          <a:p>
            <a:r>
              <a:rPr lang="en-US" dirty="0" smtClean="0"/>
              <a:t>However, the notion that money has “equity like” characteristics is explored in The Money Enigma. In general terms, equity instruments are financial instruments with a variable entitlement to a set of benefits, no term and a junior status. The behavior of the price level over long periods of time suggests that money has the characteristic of being a variable entitlement to output. The short-term evidence suggests that money is a long-duration asset.</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36</a:t>
            </a:fld>
            <a:endParaRPr lang="en-US" dirty="0"/>
          </a:p>
        </p:txBody>
      </p:sp>
    </p:spTree>
    <p:extLst>
      <p:ext uri="{BB962C8B-B14F-4D97-AF65-F5344CB8AC3E}">
        <p14:creationId xmlns:p14="http://schemas.microsoft.com/office/powerpoint/2010/main" val="198218242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Supply of Money:</a:t>
            </a:r>
            <a:br>
              <a:rPr lang="en-US" sz="4000" dirty="0" smtClean="0"/>
            </a:br>
            <a:r>
              <a:rPr lang="en-US" sz="4000" dirty="0" smtClean="0"/>
              <a:t>Money is the Monetary Base</a:t>
            </a:r>
            <a:endParaRPr lang="en-US" sz="4000" dirty="0"/>
          </a:p>
        </p:txBody>
      </p:sp>
      <p:sp>
        <p:nvSpPr>
          <p:cNvPr id="3" name="Content Placeholder 2"/>
          <p:cNvSpPr>
            <a:spLocks noGrp="1"/>
          </p:cNvSpPr>
          <p:nvPr>
            <p:ph idx="1"/>
          </p:nvPr>
        </p:nvSpPr>
        <p:spPr>
          <a:xfrm>
            <a:off x="481010" y="1806453"/>
            <a:ext cx="8215651" cy="4601724"/>
          </a:xfrm>
        </p:spPr>
        <p:txBody>
          <a:bodyPr>
            <a:normAutofit fontScale="92500"/>
          </a:bodyPr>
          <a:lstStyle/>
          <a:p>
            <a:r>
              <a:rPr lang="en-US" dirty="0" smtClean="0"/>
              <a:t>Focusing on the liability nature of money provides a much clearer path to defining what is money and what is not money. The view of The Money Enigma is that money is a direct claim on the output of society. Most of the assets that economists classify as “money”, such as banking deposits, are merely claims to money: they are claims to a claim on the output of society.</a:t>
            </a:r>
          </a:p>
          <a:p>
            <a:r>
              <a:rPr lang="en-US" dirty="0" smtClean="0"/>
              <a:t>Money, as defined by this paper, is comprised solely by the monetary base. The monetary base is different from other forms of “money” in that it is solely created by the government. Nearly all other forms of “money” (broad money) are credit instruments and are not direct claims on the output of society. This contrast is highlighted by the next two slides.</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37</a:t>
            </a:fld>
            <a:endParaRPr lang="en-US" dirty="0"/>
          </a:p>
        </p:txBody>
      </p:sp>
    </p:spTree>
    <p:extLst>
      <p:ext uri="{BB962C8B-B14F-4D97-AF65-F5344CB8AC3E}">
        <p14:creationId xmlns:p14="http://schemas.microsoft.com/office/powerpoint/2010/main" val="134153447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Financial Instrument #1</a:t>
            </a:r>
            <a:br>
              <a:rPr lang="en-US" sz="4000" dirty="0"/>
            </a:br>
            <a:r>
              <a:rPr lang="en-US" sz="4000" dirty="0"/>
              <a:t>Physical Cash</a:t>
            </a:r>
          </a:p>
        </p:txBody>
      </p:sp>
      <p:sp>
        <p:nvSpPr>
          <p:cNvPr id="3" name="Content Placeholder 2"/>
          <p:cNvSpPr>
            <a:spLocks noGrp="1"/>
          </p:cNvSpPr>
          <p:nvPr>
            <p:ph idx="1"/>
          </p:nvPr>
        </p:nvSpPr>
        <p:spPr>
          <a:xfrm>
            <a:off x="614550" y="1746834"/>
            <a:ext cx="7979171" cy="1396367"/>
          </a:xfrm>
        </p:spPr>
        <p:txBody>
          <a:bodyPr>
            <a:normAutofit fontScale="92500" lnSpcReduction="10000"/>
          </a:bodyPr>
          <a:lstStyle/>
          <a:p>
            <a:pPr marL="0" indent="0" algn="ctr">
              <a:buNone/>
            </a:pPr>
            <a:r>
              <a:rPr lang="en-US" dirty="0" smtClean="0"/>
              <a:t>Physical cash is “money” (currency is one subset of the monetary base). Money is an equity instrument. Money is a liability of society, issued on its behalf by </a:t>
            </a:r>
            <a:r>
              <a:rPr lang="en-US" dirty="0"/>
              <a:t>government. Cash entitles its holder to a proportional claim on the output of society.</a:t>
            </a:r>
          </a:p>
          <a:p>
            <a:pPr marL="0" indent="0" algn="ctr">
              <a:buNone/>
            </a:pPr>
            <a:endParaRPr lang="en-US"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EQUITY</a:t>
            </a:r>
          </a:p>
          <a:p>
            <a:pPr algn="ctr"/>
            <a:r>
              <a:rPr lang="en-US" b="1" dirty="0" smtClean="0">
                <a:solidFill>
                  <a:schemeClr val="tx1"/>
                </a:solidFill>
              </a:rPr>
              <a:t>INSTRUMENT</a:t>
            </a:r>
            <a:endParaRPr lang="en-US" b="1"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860071" y="4015438"/>
            <a:ext cx="2133918" cy="369332"/>
          </a:xfrm>
          <a:prstGeom prst="rect">
            <a:avLst/>
          </a:prstGeom>
          <a:noFill/>
        </p:spPr>
        <p:txBody>
          <a:bodyPr wrap="none" rtlCol="0">
            <a:spAutoFit/>
          </a:bodyPr>
          <a:lstStyle/>
          <a:p>
            <a:r>
              <a:rPr lang="en-US" dirty="0" smtClean="0"/>
              <a:t>MONEYHOLDER</a:t>
            </a:r>
            <a:endParaRPr lang="en-US" dirty="0"/>
          </a:p>
        </p:txBody>
      </p:sp>
      <p:sp>
        <p:nvSpPr>
          <p:cNvPr id="11" name="TextBox 10"/>
          <p:cNvSpPr txBox="1"/>
          <p:nvPr/>
        </p:nvSpPr>
        <p:spPr>
          <a:xfrm>
            <a:off x="6247931" y="3605698"/>
            <a:ext cx="2044149" cy="1200329"/>
          </a:xfrm>
          <a:prstGeom prst="rect">
            <a:avLst/>
          </a:prstGeom>
          <a:noFill/>
        </p:spPr>
        <p:txBody>
          <a:bodyPr wrap="none" rtlCol="0">
            <a:spAutoFit/>
          </a:bodyPr>
          <a:lstStyle/>
          <a:p>
            <a:pPr algn="ctr"/>
            <a:r>
              <a:rPr lang="en-US" dirty="0" smtClean="0"/>
              <a:t>SOCIETY</a:t>
            </a:r>
          </a:p>
          <a:p>
            <a:pPr algn="ctr"/>
            <a:r>
              <a:rPr lang="en-US" dirty="0" smtClean="0"/>
              <a:t>{GOVERNMENT</a:t>
            </a:r>
          </a:p>
          <a:p>
            <a:pPr algn="ctr"/>
            <a:r>
              <a:rPr lang="en-US" dirty="0" smtClean="0"/>
              <a:t>AS TRUST &amp;</a:t>
            </a:r>
          </a:p>
          <a:p>
            <a:pPr algn="ctr"/>
            <a:r>
              <a:rPr lang="en-US" dirty="0" smtClean="0"/>
              <a:t>TRUSTEE}</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a:stCxn id="9" idx="3"/>
          </p:cNvCxnSpPr>
          <p:nvPr/>
        </p:nvCxnSpPr>
        <p:spPr>
          <a:xfrm flipV="1">
            <a:off x="2993989" y="4199822"/>
            <a:ext cx="386039" cy="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CASH</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674425" y="3220177"/>
            <a:ext cx="3942105" cy="369332"/>
          </a:xfrm>
          <a:prstGeom prst="rect">
            <a:avLst/>
          </a:prstGeom>
          <a:noFill/>
        </p:spPr>
        <p:txBody>
          <a:bodyPr wrap="none" rtlCol="0">
            <a:spAutoFit/>
          </a:bodyPr>
          <a:lstStyle/>
          <a:p>
            <a:r>
              <a:rPr lang="en-US" dirty="0" smtClean="0"/>
              <a:t>MONEYHOLDERS’ AGREEMENT</a:t>
            </a:r>
            <a:endParaRPr lang="en-US" dirty="0"/>
          </a:p>
        </p:txBody>
      </p:sp>
      <p:sp>
        <p:nvSpPr>
          <p:cNvPr id="10" name="Footer Placeholder 9"/>
          <p:cNvSpPr>
            <a:spLocks noGrp="1"/>
          </p:cNvSpPr>
          <p:nvPr>
            <p:ph type="ftr" sz="quarter" idx="11"/>
          </p:nvPr>
        </p:nvSpPr>
        <p:spPr/>
        <p:txBody>
          <a:bodyPr/>
          <a:lstStyle/>
          <a:p>
            <a:r>
              <a:rPr lang="en-US" dirty="0" smtClean="0"/>
              <a:t>Gervaise R. J. Heddle, 2014</a:t>
            </a:r>
            <a:endParaRPr lang="en-US" dirty="0"/>
          </a:p>
        </p:txBody>
      </p:sp>
      <p:sp>
        <p:nvSpPr>
          <p:cNvPr id="14" name="Slide Number Placeholder 13"/>
          <p:cNvSpPr>
            <a:spLocks noGrp="1"/>
          </p:cNvSpPr>
          <p:nvPr>
            <p:ph type="sldNum" sz="quarter" idx="12"/>
          </p:nvPr>
        </p:nvSpPr>
        <p:spPr/>
        <p:txBody>
          <a:bodyPr/>
          <a:lstStyle/>
          <a:p>
            <a:fld id="{CFE4BAC9-6D41-4691-9299-18EF07EF0177}" type="slidenum">
              <a:rPr lang="en-US" smtClean="0"/>
              <a:t>38</a:t>
            </a:fld>
            <a:endParaRPr lang="en-US" dirty="0"/>
          </a:p>
        </p:txBody>
      </p:sp>
    </p:spTree>
    <p:extLst>
      <p:ext uri="{BB962C8B-B14F-4D97-AF65-F5344CB8AC3E}">
        <p14:creationId xmlns:p14="http://schemas.microsoft.com/office/powerpoint/2010/main" val="143404106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Financial Instrument </a:t>
            </a:r>
            <a:r>
              <a:rPr lang="en-US" sz="4000" dirty="0"/>
              <a:t>#</a:t>
            </a:r>
            <a:r>
              <a:rPr lang="en-US" sz="4000" dirty="0" smtClean="0"/>
              <a:t>2</a:t>
            </a:r>
            <a:br>
              <a:rPr lang="en-US" sz="4000" dirty="0" smtClean="0"/>
            </a:br>
            <a:r>
              <a:rPr lang="en-US" sz="4000" dirty="0" smtClean="0"/>
              <a:t>A Bank Deposit</a:t>
            </a:r>
            <a:endParaRPr lang="en-US" sz="4000" dirty="0"/>
          </a:p>
        </p:txBody>
      </p:sp>
      <p:sp>
        <p:nvSpPr>
          <p:cNvPr id="3" name="Content Placeholder 2"/>
          <p:cNvSpPr>
            <a:spLocks noGrp="1"/>
          </p:cNvSpPr>
          <p:nvPr>
            <p:ph idx="1"/>
          </p:nvPr>
        </p:nvSpPr>
        <p:spPr>
          <a:xfrm>
            <a:off x="519490" y="1766078"/>
            <a:ext cx="8131951" cy="1369665"/>
          </a:xfrm>
        </p:spPr>
        <p:txBody>
          <a:bodyPr>
            <a:normAutofit fontScale="92500" lnSpcReduction="10000"/>
          </a:bodyPr>
          <a:lstStyle/>
          <a:p>
            <a:pPr marL="0" indent="0" algn="ctr">
              <a:buNone/>
            </a:pPr>
            <a:r>
              <a:rPr lang="en-US" dirty="0" smtClean="0"/>
              <a:t>A bank deposit is a financial liability (a “debt instrument”), not an equity instrument. A bank deposit is a liability of a bank (not society). The deposit holder effectively lends their “money” to the bank and receives a “deposit” (a claim to that money in the future).</a:t>
            </a:r>
            <a:endParaRPr lang="en-US"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DEBT</a:t>
            </a:r>
          </a:p>
          <a:p>
            <a:pPr algn="ctr"/>
            <a:r>
              <a:rPr lang="en-US" b="1" dirty="0" smtClean="0">
                <a:solidFill>
                  <a:schemeClr val="tx1"/>
                </a:solidFill>
              </a:rPr>
              <a:t>INSTRUMENT</a:t>
            </a:r>
            <a:endParaRPr lang="en-US" b="1"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1303743" y="3896182"/>
            <a:ext cx="1214170" cy="646331"/>
          </a:xfrm>
          <a:prstGeom prst="rect">
            <a:avLst/>
          </a:prstGeom>
          <a:noFill/>
        </p:spPr>
        <p:txBody>
          <a:bodyPr wrap="none" rtlCol="0">
            <a:spAutoFit/>
          </a:bodyPr>
          <a:lstStyle/>
          <a:p>
            <a:pPr algn="ctr"/>
            <a:r>
              <a:rPr lang="en-US" dirty="0" smtClean="0"/>
              <a:t>DEPOSIT</a:t>
            </a:r>
          </a:p>
          <a:p>
            <a:pPr algn="ctr"/>
            <a:r>
              <a:rPr lang="en-US" dirty="0" smtClean="0"/>
              <a:t>HOLDER</a:t>
            </a:r>
            <a:endParaRPr lang="en-US" dirty="0"/>
          </a:p>
        </p:txBody>
      </p:sp>
      <p:sp>
        <p:nvSpPr>
          <p:cNvPr id="11" name="TextBox 10"/>
          <p:cNvSpPr txBox="1"/>
          <p:nvPr/>
        </p:nvSpPr>
        <p:spPr>
          <a:xfrm>
            <a:off x="6835482" y="3990578"/>
            <a:ext cx="869048" cy="369332"/>
          </a:xfrm>
          <a:prstGeom prst="rect">
            <a:avLst/>
          </a:prstGeom>
          <a:noFill/>
        </p:spPr>
        <p:txBody>
          <a:bodyPr wrap="none" rtlCol="0">
            <a:spAutoFit/>
          </a:bodyPr>
          <a:lstStyle/>
          <a:p>
            <a:pPr algn="ctr"/>
            <a:r>
              <a:rPr lang="en-US" dirty="0" smtClean="0"/>
              <a:t>BANK</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p:nvPr/>
        </p:nvCxnSpPr>
        <p:spPr>
          <a:xfrm>
            <a:off x="2929357" y="4210064"/>
            <a:ext cx="51212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DEPOSIT</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174665" y="3220177"/>
            <a:ext cx="2826841" cy="369332"/>
          </a:xfrm>
          <a:prstGeom prst="rect">
            <a:avLst/>
          </a:prstGeom>
          <a:noFill/>
        </p:spPr>
        <p:txBody>
          <a:bodyPr wrap="none" rtlCol="0">
            <a:spAutoFit/>
          </a:bodyPr>
          <a:lstStyle/>
          <a:p>
            <a:r>
              <a:rPr lang="en-US" dirty="0" smtClean="0"/>
              <a:t>DEPOSIT AGREEMENT</a:t>
            </a:r>
            <a:endParaRPr lang="en-US" dirty="0"/>
          </a:p>
        </p:txBody>
      </p:sp>
      <p:sp>
        <p:nvSpPr>
          <p:cNvPr id="10" name="Footer Placeholder 9"/>
          <p:cNvSpPr>
            <a:spLocks noGrp="1"/>
          </p:cNvSpPr>
          <p:nvPr>
            <p:ph type="ftr" sz="quarter" idx="11"/>
          </p:nvPr>
        </p:nvSpPr>
        <p:spPr/>
        <p:txBody>
          <a:bodyPr/>
          <a:lstStyle/>
          <a:p>
            <a:r>
              <a:rPr lang="en-US" dirty="0" smtClean="0"/>
              <a:t>Gervaise R. J. Heddle, 2014</a:t>
            </a:r>
            <a:endParaRPr lang="en-US" dirty="0"/>
          </a:p>
        </p:txBody>
      </p:sp>
      <p:sp>
        <p:nvSpPr>
          <p:cNvPr id="14" name="Slide Number Placeholder 13"/>
          <p:cNvSpPr>
            <a:spLocks noGrp="1"/>
          </p:cNvSpPr>
          <p:nvPr>
            <p:ph type="sldNum" sz="quarter" idx="12"/>
          </p:nvPr>
        </p:nvSpPr>
        <p:spPr/>
        <p:txBody>
          <a:bodyPr/>
          <a:lstStyle/>
          <a:p>
            <a:fld id="{CFE4BAC9-6D41-4691-9299-18EF07EF0177}" type="slidenum">
              <a:rPr lang="en-US" smtClean="0"/>
              <a:t>39</a:t>
            </a:fld>
            <a:endParaRPr lang="en-US" dirty="0"/>
          </a:p>
        </p:txBody>
      </p:sp>
    </p:spTree>
    <p:extLst>
      <p:ext uri="{BB962C8B-B14F-4D97-AF65-F5344CB8AC3E}">
        <p14:creationId xmlns:p14="http://schemas.microsoft.com/office/powerpoint/2010/main" val="280061840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Banks Create Credit, Not Money</a:t>
            </a:r>
            <a:endParaRPr lang="en-US" sz="4000" dirty="0"/>
          </a:p>
        </p:txBody>
      </p:sp>
      <p:sp>
        <p:nvSpPr>
          <p:cNvPr id="3" name="Content Placeholder 2"/>
          <p:cNvSpPr>
            <a:spLocks noGrp="1"/>
          </p:cNvSpPr>
          <p:nvPr>
            <p:ph idx="1"/>
          </p:nvPr>
        </p:nvSpPr>
        <p:spPr>
          <a:xfrm>
            <a:off x="481010" y="1806453"/>
            <a:ext cx="8234891" cy="4486262"/>
          </a:xfrm>
        </p:spPr>
        <p:txBody>
          <a:bodyPr>
            <a:normAutofit fontScale="92500"/>
          </a:bodyPr>
          <a:lstStyle/>
          <a:p>
            <a:r>
              <a:rPr lang="en-US" dirty="0" smtClean="0"/>
              <a:t>The two financial instruments just presented are different in almost every important aspect. One is an equity instrument, the other is a debt instrument. One is a liability of society, the other is a liability of a commercial bank. Commercial banks create credit: financial instruments that represent a claim on money. Banks don</a:t>
            </a:r>
            <a:r>
              <a:rPr lang="fr-FR" dirty="0" smtClean="0"/>
              <a:t>’</a:t>
            </a:r>
            <a:r>
              <a:rPr lang="en-US" dirty="0" smtClean="0"/>
              <a:t>t create direct claims on the output of society.</a:t>
            </a:r>
          </a:p>
          <a:p>
            <a:r>
              <a:rPr lang="en-US" dirty="0" smtClean="0"/>
              <a:t>It is the view of The Enigma Series that these two completely different financial instruments play very different roles in the determination of the price level (and other important economic variables such as real output). Lumping them into the same category, “money”, fundamentally compromises any effort to develop a theory of inflation before it even begins.</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40</a:t>
            </a:fld>
            <a:endParaRPr lang="en-US" dirty="0"/>
          </a:p>
        </p:txBody>
      </p:sp>
    </p:spTree>
    <p:extLst>
      <p:ext uri="{BB962C8B-B14F-4D97-AF65-F5344CB8AC3E}">
        <p14:creationId xmlns:p14="http://schemas.microsoft.com/office/powerpoint/2010/main" val="56348599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Demand for Money</a:t>
            </a:r>
            <a:endParaRPr lang="en-US" sz="4000" dirty="0"/>
          </a:p>
        </p:txBody>
      </p:sp>
      <p:sp>
        <p:nvSpPr>
          <p:cNvPr id="3" name="Content Placeholder 2"/>
          <p:cNvSpPr>
            <a:spLocks noGrp="1"/>
          </p:cNvSpPr>
          <p:nvPr>
            <p:ph idx="1"/>
          </p:nvPr>
        </p:nvSpPr>
        <p:spPr>
          <a:xfrm>
            <a:off x="481010" y="1806453"/>
            <a:ext cx="8215651" cy="4620968"/>
          </a:xfrm>
        </p:spPr>
        <p:txBody>
          <a:bodyPr>
            <a:normAutofit fontScale="92500"/>
          </a:bodyPr>
          <a:lstStyle/>
          <a:p>
            <a:r>
              <a:rPr lang="en-US" dirty="0" smtClean="0"/>
              <a:t>If the monetary base represents the supply of money, then what determines the demand for money? Most discussions regarding the demand for money start with a circular argument (although the circularity of the argument is rarely acknowledged).</a:t>
            </a:r>
          </a:p>
          <a:p>
            <a:r>
              <a:rPr lang="en-US" dirty="0" smtClean="0"/>
              <a:t>In simple terms, money demand theories generally begin from the perspective that the demand for money (its value) is derived from its usefulness as a medium of exchange and store of value. The problem is that money can only perform it functions as a medium of exchange and store of value because there is demand for it (no demand, no functions). Proportional claim theory breaks this circularity of logic: demand for money is derived solely from its nature as a proportional claim on output.</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41</a:t>
            </a:fld>
            <a:endParaRPr lang="en-US" dirty="0"/>
          </a:p>
        </p:txBody>
      </p:sp>
    </p:spTree>
    <p:extLst>
      <p:ext uri="{BB962C8B-B14F-4D97-AF65-F5344CB8AC3E}">
        <p14:creationId xmlns:p14="http://schemas.microsoft.com/office/powerpoint/2010/main" val="1691490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Bedrock Beneath the</a:t>
            </a:r>
            <a:br>
              <a:rPr lang="en-US" sz="4000" dirty="0" smtClean="0"/>
            </a:br>
            <a:r>
              <a:rPr lang="en-US" sz="4000" dirty="0" smtClean="0"/>
              <a:t>Functions of Money</a:t>
            </a:r>
            <a:endParaRPr lang="en-US" sz="4000" dirty="0"/>
          </a:p>
        </p:txBody>
      </p:sp>
      <p:sp>
        <p:nvSpPr>
          <p:cNvPr id="3" name="Content Placeholder 2"/>
          <p:cNvSpPr>
            <a:spLocks noGrp="1"/>
          </p:cNvSpPr>
          <p:nvPr>
            <p:ph idx="1"/>
          </p:nvPr>
        </p:nvSpPr>
        <p:spPr>
          <a:xfrm>
            <a:off x="442531" y="1767965"/>
            <a:ext cx="8254132" cy="1792133"/>
          </a:xfrm>
        </p:spPr>
        <p:txBody>
          <a:bodyPr>
            <a:normAutofit fontScale="92500"/>
          </a:bodyPr>
          <a:lstStyle/>
          <a:p>
            <a:pPr marL="0" indent="0" algn="ctr">
              <a:buNone/>
            </a:pPr>
            <a:r>
              <a:rPr lang="en-US" dirty="0" smtClean="0"/>
              <a:t>The functions of money all rest on a two-layered foundation. Money can only perform the functions that it does because it is an asset that has “market value”. In turn, money’s value as asset is derived contractually from the liability it represents to society (an equity instrument and proportional claim on the output of society).</a:t>
            </a:r>
            <a:endParaRPr lang="en-US" dirty="0"/>
          </a:p>
        </p:txBody>
      </p:sp>
      <p:cxnSp>
        <p:nvCxnSpPr>
          <p:cNvPr id="6" name="Straight Connector 5"/>
          <p:cNvCxnSpPr/>
          <p:nvPr/>
        </p:nvCxnSpPr>
        <p:spPr>
          <a:xfrm>
            <a:off x="900113" y="3733294"/>
            <a:ext cx="734536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1770117" y="6177253"/>
            <a:ext cx="5618197" cy="192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388314" y="3733294"/>
            <a:ext cx="857161" cy="24439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00113" y="3733294"/>
            <a:ext cx="870004" cy="2463203"/>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308347" y="4926408"/>
            <a:ext cx="6503255" cy="1924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1539232" y="5599940"/>
            <a:ext cx="606072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2424305" y="5696158"/>
            <a:ext cx="4262705" cy="369332"/>
          </a:xfrm>
          <a:prstGeom prst="rect">
            <a:avLst/>
          </a:prstGeom>
          <a:noFill/>
        </p:spPr>
        <p:txBody>
          <a:bodyPr wrap="none" rtlCol="0">
            <a:spAutoFit/>
          </a:bodyPr>
          <a:lstStyle/>
          <a:p>
            <a:pPr algn="ctr"/>
            <a:r>
              <a:rPr lang="en-US" dirty="0" smtClean="0"/>
              <a:t>EQUITY INSTRUMENT OF SOCIETY</a:t>
            </a:r>
            <a:endParaRPr lang="en-US" dirty="0"/>
          </a:p>
        </p:txBody>
      </p:sp>
      <p:sp>
        <p:nvSpPr>
          <p:cNvPr id="22" name="TextBox 21"/>
          <p:cNvSpPr txBox="1"/>
          <p:nvPr/>
        </p:nvSpPr>
        <p:spPr>
          <a:xfrm>
            <a:off x="2746222" y="5080358"/>
            <a:ext cx="3604885" cy="369332"/>
          </a:xfrm>
          <a:prstGeom prst="rect">
            <a:avLst/>
          </a:prstGeom>
          <a:noFill/>
        </p:spPr>
        <p:txBody>
          <a:bodyPr wrap="none" rtlCol="0">
            <a:spAutoFit/>
          </a:bodyPr>
          <a:lstStyle/>
          <a:p>
            <a:pPr algn="ctr"/>
            <a:r>
              <a:rPr lang="en-US" dirty="0" smtClean="0"/>
              <a:t>ASSET WITH MARKET VALUE</a:t>
            </a:r>
            <a:endParaRPr lang="en-US" dirty="0"/>
          </a:p>
        </p:txBody>
      </p:sp>
      <p:cxnSp>
        <p:nvCxnSpPr>
          <p:cNvPr id="24" name="Straight Connector 23"/>
          <p:cNvCxnSpPr/>
          <p:nvPr/>
        </p:nvCxnSpPr>
        <p:spPr>
          <a:xfrm>
            <a:off x="3347827" y="3733294"/>
            <a:ext cx="0" cy="121235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5637440" y="3733294"/>
            <a:ext cx="1" cy="121235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694171" y="4060437"/>
            <a:ext cx="1629059" cy="646331"/>
          </a:xfrm>
          <a:prstGeom prst="rect">
            <a:avLst/>
          </a:prstGeom>
          <a:noFill/>
        </p:spPr>
        <p:txBody>
          <a:bodyPr wrap="none" rtlCol="0">
            <a:spAutoFit/>
          </a:bodyPr>
          <a:lstStyle/>
          <a:p>
            <a:pPr algn="ctr"/>
            <a:r>
              <a:rPr lang="en-US" dirty="0" smtClean="0"/>
              <a:t>MEDIUM OF</a:t>
            </a:r>
          </a:p>
          <a:p>
            <a:pPr algn="ctr"/>
            <a:r>
              <a:rPr lang="en-US" dirty="0" smtClean="0"/>
              <a:t>EXCHANGE</a:t>
            </a:r>
            <a:endParaRPr lang="en-US" dirty="0"/>
          </a:p>
        </p:txBody>
      </p:sp>
      <p:sp>
        <p:nvSpPr>
          <p:cNvPr id="30" name="TextBox 29"/>
          <p:cNvSpPr txBox="1"/>
          <p:nvPr/>
        </p:nvSpPr>
        <p:spPr>
          <a:xfrm>
            <a:off x="1635437" y="4041193"/>
            <a:ext cx="1348859" cy="646331"/>
          </a:xfrm>
          <a:prstGeom prst="rect">
            <a:avLst/>
          </a:prstGeom>
          <a:noFill/>
        </p:spPr>
        <p:txBody>
          <a:bodyPr wrap="none" rtlCol="0">
            <a:spAutoFit/>
          </a:bodyPr>
          <a:lstStyle/>
          <a:p>
            <a:pPr algn="ctr"/>
            <a:r>
              <a:rPr lang="en-US" dirty="0" smtClean="0"/>
              <a:t>STORE OF</a:t>
            </a:r>
          </a:p>
          <a:p>
            <a:pPr algn="ctr"/>
            <a:r>
              <a:rPr lang="en-US" dirty="0" smtClean="0"/>
              <a:t>VALUE</a:t>
            </a:r>
            <a:endParaRPr lang="en-US" dirty="0"/>
          </a:p>
        </p:txBody>
      </p:sp>
      <p:sp>
        <p:nvSpPr>
          <p:cNvPr id="31" name="TextBox 30"/>
          <p:cNvSpPr txBox="1"/>
          <p:nvPr/>
        </p:nvSpPr>
        <p:spPr>
          <a:xfrm>
            <a:off x="6041487" y="4060437"/>
            <a:ext cx="1402948" cy="646331"/>
          </a:xfrm>
          <a:prstGeom prst="rect">
            <a:avLst/>
          </a:prstGeom>
          <a:noFill/>
        </p:spPr>
        <p:txBody>
          <a:bodyPr wrap="none" rtlCol="0">
            <a:spAutoFit/>
          </a:bodyPr>
          <a:lstStyle/>
          <a:p>
            <a:pPr algn="ctr"/>
            <a:r>
              <a:rPr lang="en-US" dirty="0" smtClean="0"/>
              <a:t>UNIT OF</a:t>
            </a:r>
          </a:p>
          <a:p>
            <a:pPr algn="ctr"/>
            <a:r>
              <a:rPr lang="en-US" dirty="0" smtClean="0"/>
              <a:t>ACCOUNT</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42</a:t>
            </a:fld>
            <a:endParaRPr lang="en-US" dirty="0"/>
          </a:p>
        </p:txBody>
      </p:sp>
    </p:spTree>
    <p:extLst>
      <p:ext uri="{BB962C8B-B14F-4D97-AF65-F5344CB8AC3E}">
        <p14:creationId xmlns:p14="http://schemas.microsoft.com/office/powerpoint/2010/main" val="59676618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96411" cy="1339850"/>
          </a:xfrm>
        </p:spPr>
        <p:txBody>
          <a:bodyPr>
            <a:normAutofit/>
          </a:bodyPr>
          <a:lstStyle/>
          <a:p>
            <a:r>
              <a:rPr lang="en-US" sz="4000" dirty="0" smtClean="0"/>
              <a:t>Liquidity Preference Theory starts with Incorrect Assumption</a:t>
            </a:r>
            <a:endParaRPr lang="en-US" sz="4000" dirty="0"/>
          </a:p>
        </p:txBody>
      </p:sp>
      <p:sp>
        <p:nvSpPr>
          <p:cNvPr id="3" name="Content Placeholder 2"/>
          <p:cNvSpPr>
            <a:spLocks noGrp="1"/>
          </p:cNvSpPr>
          <p:nvPr>
            <p:ph idx="1"/>
          </p:nvPr>
        </p:nvSpPr>
        <p:spPr>
          <a:xfrm>
            <a:off x="481010" y="1806453"/>
            <a:ext cx="8196411" cy="4563236"/>
          </a:xfrm>
        </p:spPr>
        <p:txBody>
          <a:bodyPr>
            <a:normAutofit fontScale="92500"/>
          </a:bodyPr>
          <a:lstStyle/>
          <a:p>
            <a:r>
              <a:rPr lang="en-US" dirty="0" smtClean="0"/>
              <a:t>In summary, the </a:t>
            </a:r>
            <a:r>
              <a:rPr lang="en-US" dirty="0"/>
              <a:t>causality between the value of money and the functions of money runs only one way. Money can only perform the three functions that are so closely associated with it because it has </a:t>
            </a:r>
            <a:r>
              <a:rPr lang="en-US" dirty="0" smtClean="0"/>
              <a:t>market </a:t>
            </a:r>
            <a:r>
              <a:rPr lang="en-US" dirty="0"/>
              <a:t>value due to the </a:t>
            </a:r>
            <a:r>
              <a:rPr lang="en-US" dirty="0" smtClean="0"/>
              <a:t>implied </a:t>
            </a:r>
            <a:r>
              <a:rPr lang="en-US" dirty="0"/>
              <a:t>contractual relationship that exists between society and the money </a:t>
            </a:r>
            <a:r>
              <a:rPr lang="en-US" dirty="0" smtClean="0"/>
              <a:t>holder. Money does not derive its value from its functions.</a:t>
            </a:r>
          </a:p>
          <a:p>
            <a:r>
              <a:rPr lang="en-US" dirty="0" smtClean="0"/>
              <a:t>If the demand for money is derived from its status as a financial instrument and not from its functions, then the first and most fundamental assumption used by Keynes to develop his liquidity preference theory is incorrect. Keynes’ entire thesis rests on the proposition that demand for money is derived either from its role as a medium of exchange or its role as a store of value.  </a:t>
            </a:r>
            <a:endParaRPr lang="en-US" dirty="0"/>
          </a:p>
          <a:p>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43</a:t>
            </a:fld>
            <a:endParaRPr lang="en-US" dirty="0"/>
          </a:p>
        </p:txBody>
      </p:sp>
    </p:spTree>
    <p:extLst>
      <p:ext uri="{BB962C8B-B14F-4D97-AF65-F5344CB8AC3E}">
        <p14:creationId xmlns:p14="http://schemas.microsoft.com/office/powerpoint/2010/main" val="1561000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73372" cy="1339850"/>
          </a:xfrm>
        </p:spPr>
        <p:txBody>
          <a:bodyPr>
            <a:normAutofit/>
          </a:bodyPr>
          <a:lstStyle/>
          <a:p>
            <a:r>
              <a:rPr lang="en-US" sz="4000" dirty="0" smtClean="0"/>
              <a:t>Demand for any Asset Depends on Discounted Future Benefits</a:t>
            </a:r>
            <a:endParaRPr lang="en-US" sz="4000" dirty="0"/>
          </a:p>
        </p:txBody>
      </p:sp>
      <p:sp>
        <p:nvSpPr>
          <p:cNvPr id="3" name="Content Placeholder 2"/>
          <p:cNvSpPr>
            <a:spLocks noGrp="1"/>
          </p:cNvSpPr>
          <p:nvPr>
            <p:ph idx="1"/>
          </p:nvPr>
        </p:nvSpPr>
        <p:spPr>
          <a:xfrm>
            <a:off x="481010" y="1806452"/>
            <a:ext cx="8273372" cy="4620967"/>
          </a:xfrm>
        </p:spPr>
        <p:txBody>
          <a:bodyPr>
            <a:normAutofit fontScale="92500"/>
          </a:bodyPr>
          <a:lstStyle/>
          <a:p>
            <a:r>
              <a:rPr lang="en-US" dirty="0" smtClean="0"/>
              <a:t>The fact that liquidity preference theory relies on a circular argument as its starting point is “problematic”, but the real issue with liquidity preference theory is the unconventional approach it uses to determine the demand for a financial instrument (money).</a:t>
            </a:r>
          </a:p>
          <a:p>
            <a:r>
              <a:rPr lang="en-US" dirty="0" smtClean="0"/>
              <a:t>Finance theory states that the demand for any asset depends upon the discounted future benefits that someone in the possession of that asset may reasonable expect to receive from it. Money is </a:t>
            </a:r>
            <a:r>
              <a:rPr lang="en-US" i="1" dirty="0" smtClean="0"/>
              <a:t>not</a:t>
            </a:r>
            <a:r>
              <a:rPr lang="en-US" dirty="0" smtClean="0"/>
              <a:t> an exception to that rule. Money is a financial instrument (a proportional claim on the output of society) and the value of money depends on the discounted future benefits someone in the immediate possession of money expects to receive from its use in the future.</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44</a:t>
            </a:fld>
            <a:endParaRPr lang="en-US" dirty="0"/>
          </a:p>
        </p:txBody>
      </p:sp>
    </p:spTree>
    <p:extLst>
      <p:ext uri="{BB962C8B-B14F-4D97-AF65-F5344CB8AC3E}">
        <p14:creationId xmlns:p14="http://schemas.microsoft.com/office/powerpoint/2010/main" val="233486371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Discount Rate for an Asset is Not the “Price” of an Asset</a:t>
            </a:r>
            <a:endParaRPr lang="en-US" sz="4000" dirty="0"/>
          </a:p>
        </p:txBody>
      </p:sp>
      <p:sp>
        <p:nvSpPr>
          <p:cNvPr id="3" name="Content Placeholder 2"/>
          <p:cNvSpPr>
            <a:spLocks noGrp="1"/>
          </p:cNvSpPr>
          <p:nvPr>
            <p:ph idx="1"/>
          </p:nvPr>
        </p:nvSpPr>
        <p:spPr>
          <a:xfrm>
            <a:off x="481010" y="1806453"/>
            <a:ext cx="8215650" cy="4563236"/>
          </a:xfrm>
        </p:spPr>
        <p:txBody>
          <a:bodyPr>
            <a:normAutofit fontScale="92500"/>
          </a:bodyPr>
          <a:lstStyle/>
          <a:p>
            <a:r>
              <a:rPr lang="en-US" dirty="0" smtClean="0"/>
              <a:t>The unorthodox “asset valuation” methodology of liquidity preference theory leads to a number of erroneous conclusions. In particular, it is the view of The Money Enigma that the interest rate is </a:t>
            </a:r>
            <a:r>
              <a:rPr lang="en-US" i="1" dirty="0" smtClean="0"/>
              <a:t>not</a:t>
            </a:r>
            <a:r>
              <a:rPr lang="en-US" dirty="0" smtClean="0"/>
              <a:t> the price of money.</a:t>
            </a:r>
          </a:p>
          <a:p>
            <a:r>
              <a:rPr lang="en-US" dirty="0" smtClean="0"/>
              <a:t>Keynes argues that the interest rate is a measure of the relative attractiveness of money as a store of value (the interest rate is the “opportunity cost” of money). Even if we accept this premise, the opportunity cost of holding an asset is reflected in its valuation model as the discount rate for that asset: the discount rate for an asset is not its price. We can use our analogy of money vs common stock: the interest rate impacts the discount rate for common stock, but it is not the price of common stock.</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45</a:t>
            </a:fld>
            <a:endParaRPr lang="en-US" dirty="0"/>
          </a:p>
        </p:txBody>
      </p:sp>
    </p:spTree>
    <p:extLst>
      <p:ext uri="{BB962C8B-B14F-4D97-AF65-F5344CB8AC3E}">
        <p14:creationId xmlns:p14="http://schemas.microsoft.com/office/powerpoint/2010/main" val="168368039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Has its Own</a:t>
            </a:r>
            <a:br>
              <a:rPr lang="en-US" sz="4000" dirty="0" smtClean="0"/>
            </a:br>
            <a:r>
              <a:rPr lang="en-US" sz="4000" dirty="0" smtClean="0"/>
              <a:t>Unique Market Value</a:t>
            </a:r>
            <a:endParaRPr lang="en-US" sz="4000" dirty="0"/>
          </a:p>
        </p:txBody>
      </p:sp>
      <p:sp>
        <p:nvSpPr>
          <p:cNvPr id="3" name="Content Placeholder 2"/>
          <p:cNvSpPr>
            <a:spLocks noGrp="1"/>
          </p:cNvSpPr>
          <p:nvPr>
            <p:ph idx="1"/>
          </p:nvPr>
        </p:nvSpPr>
        <p:spPr>
          <a:xfrm>
            <a:off x="481010" y="1808914"/>
            <a:ext cx="8215651" cy="4522288"/>
          </a:xfrm>
        </p:spPr>
        <p:txBody>
          <a:bodyPr>
            <a:normAutofit fontScale="92500"/>
          </a:bodyPr>
          <a:lstStyle/>
          <a:p>
            <a:r>
              <a:rPr lang="en-US" dirty="0" smtClean="0"/>
              <a:t>Liquidity preference theory leads to another logically impossible conclusion. If </a:t>
            </a:r>
            <a:r>
              <a:rPr lang="en-US" dirty="0"/>
              <a:t>you accept the fundamental tenet of proportional claim theory, namely that money is a </a:t>
            </a:r>
            <a:r>
              <a:rPr lang="en-US" dirty="0" smtClean="0"/>
              <a:t>special-form </a:t>
            </a:r>
            <a:r>
              <a:rPr lang="en-US" dirty="0"/>
              <a:t>equity instrument of society, then liquidity preference theory </a:t>
            </a:r>
            <a:r>
              <a:rPr lang="en-US" dirty="0" smtClean="0"/>
              <a:t>implies that </a:t>
            </a:r>
            <a:r>
              <a:rPr lang="en-US" dirty="0"/>
              <a:t>the price of the </a:t>
            </a:r>
            <a:r>
              <a:rPr lang="en-US" i="1" dirty="0"/>
              <a:t>equity</a:t>
            </a:r>
            <a:r>
              <a:rPr lang="en-US" dirty="0"/>
              <a:t> of society (money) is the same as the price of the </a:t>
            </a:r>
            <a:r>
              <a:rPr lang="en-US" i="1" dirty="0"/>
              <a:t>debt</a:t>
            </a:r>
            <a:r>
              <a:rPr lang="en-US" dirty="0"/>
              <a:t> of society (government bonds)</a:t>
            </a:r>
            <a:r>
              <a:rPr lang="en-US" dirty="0" smtClean="0"/>
              <a:t>.</a:t>
            </a:r>
          </a:p>
          <a:p>
            <a:r>
              <a:rPr lang="en-US" dirty="0" smtClean="0"/>
              <a:t>Ultimately, the major problem with liquidity preference theory is that it breaches a simple principle: every unique asset has its own unique market value. Money </a:t>
            </a:r>
            <a:r>
              <a:rPr lang="en-US" dirty="0"/>
              <a:t>has its own unique market value and a set of its own prices, none of which are “the interest rate”. </a:t>
            </a:r>
            <a:r>
              <a:rPr lang="en-US" dirty="0" smtClean="0"/>
              <a:t>The market value of money and its role in price determination is discussed at length in the second paper, The Inflation Enigma.</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46</a:t>
            </a:fld>
            <a:endParaRPr lang="en-US" dirty="0"/>
          </a:p>
        </p:txBody>
      </p:sp>
    </p:spTree>
    <p:extLst>
      <p:ext uri="{BB962C8B-B14F-4D97-AF65-F5344CB8AC3E}">
        <p14:creationId xmlns:p14="http://schemas.microsoft.com/office/powerpoint/2010/main" val="676984154"/>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Inflation Enigma</a:t>
            </a:r>
            <a:endParaRPr lang="en-US" sz="4000" dirty="0"/>
          </a:p>
        </p:txBody>
      </p:sp>
      <p:sp>
        <p:nvSpPr>
          <p:cNvPr id="3" name="Text Placeholder 2"/>
          <p:cNvSpPr>
            <a:spLocks noGrp="1"/>
          </p:cNvSpPr>
          <p:nvPr>
            <p:ph type="body" idx="1"/>
          </p:nvPr>
        </p:nvSpPr>
        <p:spPr/>
        <p:txBody>
          <a:bodyPr/>
          <a:lstStyle/>
          <a:p>
            <a:r>
              <a:rPr lang="en-US" dirty="0" smtClean="0"/>
              <a:t>An Overview of Part II of The Enigma Series</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47</a:t>
            </a:fld>
            <a:endParaRPr lang="en-US" dirty="0"/>
          </a:p>
        </p:txBody>
      </p:sp>
    </p:spTree>
    <p:extLst>
      <p:ext uri="{BB962C8B-B14F-4D97-AF65-F5344CB8AC3E}">
        <p14:creationId xmlns:p14="http://schemas.microsoft.com/office/powerpoint/2010/main" val="1025326637"/>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Inflation Enigma</a:t>
            </a:r>
            <a:br>
              <a:rPr lang="en-US" sz="4000" dirty="0" smtClean="0"/>
            </a:br>
            <a:r>
              <a:rPr lang="en-US" sz="4000" dirty="0" smtClean="0"/>
              <a:t>An Introduction</a:t>
            </a:r>
            <a:endParaRPr lang="en-US" sz="4000" dirty="0"/>
          </a:p>
        </p:txBody>
      </p:sp>
      <p:sp>
        <p:nvSpPr>
          <p:cNvPr id="3" name="Content Placeholder 2"/>
          <p:cNvSpPr>
            <a:spLocks noGrp="1"/>
          </p:cNvSpPr>
          <p:nvPr>
            <p:ph idx="1"/>
          </p:nvPr>
        </p:nvSpPr>
        <p:spPr>
          <a:xfrm>
            <a:off x="481010" y="1808914"/>
            <a:ext cx="8215651" cy="4580019"/>
          </a:xfrm>
        </p:spPr>
        <p:txBody>
          <a:bodyPr>
            <a:normAutofit fontScale="92500"/>
          </a:bodyPr>
          <a:lstStyle/>
          <a:p>
            <a:r>
              <a:rPr lang="en-US" dirty="0"/>
              <a:t>“Inflation” is nothing more than the evolution of prices over time. Microeconomics tells us that the price of a good is determined by </a:t>
            </a:r>
            <a:r>
              <a:rPr lang="en-US" dirty="0" smtClean="0"/>
              <a:t>supply and demand </a:t>
            </a:r>
            <a:r>
              <a:rPr lang="en-US" dirty="0"/>
              <a:t>for that good. Clearly, this principle can be easily extrapolated to the price of any number of goods (the “basket of goods”). So surely, the evolution of the general price level over time can not be that complicated: it is simply a matter of changes in </a:t>
            </a:r>
            <a:r>
              <a:rPr lang="en-US" dirty="0" smtClean="0"/>
              <a:t>supply and demand </a:t>
            </a:r>
            <a:r>
              <a:rPr lang="en-US" dirty="0"/>
              <a:t>for a wide variety of goods? And yet, inflation remains an enigma.</a:t>
            </a:r>
          </a:p>
          <a:p>
            <a:r>
              <a:rPr lang="en-US" dirty="0"/>
              <a:t>There is a good reason that macroeconomic models of price determination (inflation) have limited success: it is because current microeconomic models of price determination provide a partial and one-sided view of the price determination process.</a:t>
            </a:r>
          </a:p>
          <a:p>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48</a:t>
            </a:fld>
            <a:endParaRPr lang="en-US" dirty="0"/>
          </a:p>
        </p:txBody>
      </p:sp>
    </p:spTree>
    <p:extLst>
      <p:ext uri="{BB962C8B-B14F-4D97-AF65-F5344CB8AC3E}">
        <p14:creationId xmlns:p14="http://schemas.microsoft.com/office/powerpoint/2010/main" val="1431402264"/>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Price of a Good is a</a:t>
            </a:r>
            <a:br>
              <a:rPr lang="en-US" sz="4000" dirty="0" smtClean="0"/>
            </a:br>
            <a:r>
              <a:rPr lang="en-US" sz="4000" dirty="0" smtClean="0"/>
              <a:t>Ratio of Two Market Values</a:t>
            </a:r>
            <a:endParaRPr lang="en-US" sz="4000" dirty="0"/>
          </a:p>
        </p:txBody>
      </p:sp>
      <p:sp>
        <p:nvSpPr>
          <p:cNvPr id="3" name="Content Placeholder 2"/>
          <p:cNvSpPr>
            <a:spLocks noGrp="1"/>
          </p:cNvSpPr>
          <p:nvPr>
            <p:ph idx="1"/>
          </p:nvPr>
        </p:nvSpPr>
        <p:spPr>
          <a:xfrm>
            <a:off x="481010" y="1806453"/>
            <a:ext cx="8273372" cy="4582480"/>
          </a:xfrm>
        </p:spPr>
        <p:txBody>
          <a:bodyPr>
            <a:normAutofit fontScale="92500"/>
          </a:bodyPr>
          <a:lstStyle/>
          <a:p>
            <a:r>
              <a:rPr lang="en-US" dirty="0" smtClean="0"/>
              <a:t>The fundamental problem with most microeconomic theories of price determination is that they fail to distinguish between “price” and “market value”. The common view in economics is that the price of a good is its “market value”: but the price of a good is a </a:t>
            </a:r>
            <a:r>
              <a:rPr lang="en-US" i="1" dirty="0" smtClean="0"/>
              <a:t>relative</a:t>
            </a:r>
            <a:r>
              <a:rPr lang="en-US" dirty="0" smtClean="0"/>
              <a:t> expression of the market value of a good.</a:t>
            </a:r>
          </a:p>
          <a:p>
            <a:r>
              <a:rPr lang="en-US" dirty="0" smtClean="0"/>
              <a:t>The price of a good is a ratio of </a:t>
            </a:r>
            <a:r>
              <a:rPr lang="en-US" i="1" dirty="0" smtClean="0"/>
              <a:t>two</a:t>
            </a:r>
            <a:r>
              <a:rPr lang="en-US" dirty="0" smtClean="0"/>
              <a:t> market values. The price of a good is determined by two sets of market forces: supply and demand for the good itself, and supply and demand for the “measurement good”. Supply and demand for a good can determine its market value, but, in and of itself, it can’t determine its price: its price depends upon on the market value of the good itself </a:t>
            </a:r>
            <a:r>
              <a:rPr lang="en-US" i="1" dirty="0" smtClean="0"/>
              <a:t>and</a:t>
            </a:r>
            <a:r>
              <a:rPr lang="en-US" dirty="0" smtClean="0"/>
              <a:t> the market value of the other good being exchanged.</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49</a:t>
            </a:fld>
            <a:endParaRPr lang="en-US" dirty="0"/>
          </a:p>
        </p:txBody>
      </p:sp>
    </p:spTree>
    <p:extLst>
      <p:ext uri="{BB962C8B-B14F-4D97-AF65-F5344CB8AC3E}">
        <p14:creationId xmlns:p14="http://schemas.microsoft.com/office/powerpoint/2010/main" val="2929234769"/>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30" y="244158"/>
            <a:ext cx="8273371" cy="1339850"/>
          </a:xfrm>
        </p:spPr>
        <p:txBody>
          <a:bodyPr>
            <a:normAutofit/>
          </a:bodyPr>
          <a:lstStyle/>
          <a:p>
            <a:r>
              <a:rPr lang="en-US" sz="4000" dirty="0" smtClean="0"/>
              <a:t>The Measurement of Market Value:</a:t>
            </a:r>
            <a:br>
              <a:rPr lang="en-US" sz="4000" dirty="0" smtClean="0"/>
            </a:br>
            <a:r>
              <a:rPr lang="en-US" sz="4000" dirty="0" smtClean="0"/>
              <a:t>Absolute vs Relative</a:t>
            </a:r>
            <a:endParaRPr lang="en-US" sz="4000" dirty="0"/>
          </a:p>
        </p:txBody>
      </p:sp>
      <p:sp>
        <p:nvSpPr>
          <p:cNvPr id="3" name="Content Placeholder 2"/>
          <p:cNvSpPr>
            <a:spLocks noGrp="1"/>
          </p:cNvSpPr>
          <p:nvPr>
            <p:ph idx="1"/>
          </p:nvPr>
        </p:nvSpPr>
        <p:spPr>
          <a:xfrm>
            <a:off x="481010" y="1806452"/>
            <a:ext cx="8273372" cy="4505505"/>
          </a:xfrm>
        </p:spPr>
        <p:txBody>
          <a:bodyPr>
            <a:normAutofit fontScale="92500"/>
          </a:bodyPr>
          <a:lstStyle/>
          <a:p>
            <a:r>
              <a:rPr lang="en-US" dirty="0" smtClean="0"/>
              <a:t>Every good has the property of “market value”. The market value of a good is determined by supply and demand for that good. We can measure that market value in </a:t>
            </a:r>
            <a:r>
              <a:rPr lang="en-US" i="1" dirty="0" smtClean="0"/>
              <a:t>absolute</a:t>
            </a:r>
            <a:r>
              <a:rPr lang="en-US" dirty="0" smtClean="0"/>
              <a:t> terms (in terms of a universal and invariable measure of market value) or in </a:t>
            </a:r>
            <a:r>
              <a:rPr lang="en-US" i="1" dirty="0" smtClean="0"/>
              <a:t>relative</a:t>
            </a:r>
            <a:r>
              <a:rPr lang="en-US" dirty="0" smtClean="0"/>
              <a:t> terms (in terms of a variable measure of market value).</a:t>
            </a:r>
          </a:p>
          <a:p>
            <a:r>
              <a:rPr lang="en-US" dirty="0" smtClean="0"/>
              <a:t>Typically, we measure the market value of a good in relative terms, that is, in terms of the market value of another good: this is the “price” of the good. However, </a:t>
            </a:r>
            <a:r>
              <a:rPr lang="en-US" dirty="0"/>
              <a:t>t</a:t>
            </a:r>
            <a:r>
              <a:rPr lang="en-US" dirty="0" smtClean="0"/>
              <a:t>he price of the good can only be determined if we know both the market value of the good itself and the market value of the “measurement good”. In other words, supply and demand for a good determines its market value, but does not, in and of itself, determine its price.</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50</a:t>
            </a:fld>
            <a:endParaRPr lang="en-US" dirty="0"/>
          </a:p>
        </p:txBody>
      </p:sp>
    </p:spTree>
    <p:extLst>
      <p:ext uri="{BB962C8B-B14F-4D97-AF65-F5344CB8AC3E}">
        <p14:creationId xmlns:p14="http://schemas.microsoft.com/office/powerpoint/2010/main" val="421006380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as a Ratio of</a:t>
            </a:r>
            <a:br>
              <a:rPr lang="en-US" sz="4000" dirty="0" smtClean="0"/>
            </a:br>
            <a:r>
              <a:rPr lang="en-US" sz="4000" dirty="0" smtClean="0"/>
              <a:t>Two Quantities Exchanged</a:t>
            </a:r>
            <a:endParaRPr lang="en-US" sz="4000" dirty="0"/>
          </a:p>
        </p:txBody>
      </p:sp>
      <p:sp>
        <p:nvSpPr>
          <p:cNvPr id="3" name="Content Placeholder 2"/>
          <p:cNvSpPr>
            <a:spLocks noGrp="1"/>
          </p:cNvSpPr>
          <p:nvPr>
            <p:ph idx="1"/>
          </p:nvPr>
        </p:nvSpPr>
        <p:spPr>
          <a:xfrm>
            <a:off x="481010" y="1806453"/>
            <a:ext cx="8350334" cy="4601724"/>
          </a:xfrm>
        </p:spPr>
        <p:txBody>
          <a:bodyPr>
            <a:normAutofit fontScale="92500"/>
          </a:bodyPr>
          <a:lstStyle/>
          <a:p>
            <a:r>
              <a:rPr lang="en-US" dirty="0" smtClean="0"/>
              <a:t>In order to explain this concept, it helps to go back to basics. Let’s answer the following question: </a:t>
            </a:r>
            <a:r>
              <a:rPr lang="en-US" dirty="0"/>
              <a:t>w</a:t>
            </a:r>
            <a:r>
              <a:rPr lang="en-US" dirty="0" smtClean="0"/>
              <a:t>hat is the “price” of a good?</a:t>
            </a:r>
          </a:p>
          <a:p>
            <a:pPr>
              <a:spcBef>
                <a:spcPts val="1400"/>
              </a:spcBef>
            </a:pPr>
            <a:r>
              <a:rPr lang="en-US" dirty="0" smtClean="0"/>
              <a:t>In simple terms, a “price” is a ratio of two quantities exchanged: a quantity of one good as exchanged for a certain quantity of another good. In mathematical terms, if we let the quantity of good A be </a:t>
            </a:r>
            <a:r>
              <a:rPr lang="en-US" i="1" dirty="0" smtClean="0"/>
              <a:t>Q(A)</a:t>
            </a:r>
            <a:r>
              <a:rPr lang="en-US" dirty="0" smtClean="0"/>
              <a:t> and the quantity of good B be </a:t>
            </a:r>
            <a:r>
              <a:rPr lang="en-US" i="1" dirty="0" smtClean="0"/>
              <a:t>Q(B)</a:t>
            </a:r>
            <a:r>
              <a:rPr lang="en-US" dirty="0" smtClean="0"/>
              <a:t>, then the price of good A in terms of good B, denoted </a:t>
            </a:r>
            <a:r>
              <a:rPr lang="en-US" i="1" dirty="0" smtClean="0"/>
              <a:t>P(A</a:t>
            </a:r>
            <a:r>
              <a:rPr lang="en-US" i="1" baseline="-25000" dirty="0" smtClean="0"/>
              <a:t>B</a:t>
            </a:r>
            <a:r>
              <a:rPr lang="en-US" i="1" dirty="0" smtClean="0"/>
              <a:t>)</a:t>
            </a:r>
            <a:r>
              <a:rPr lang="en-US" dirty="0" smtClean="0"/>
              <a:t>, is described by:</a:t>
            </a:r>
          </a:p>
          <a:p>
            <a:endParaRPr lang="en-US" dirty="0"/>
          </a:p>
          <a:p>
            <a:pPr>
              <a:spcBef>
                <a:spcPts val="4400"/>
              </a:spcBef>
            </a:pPr>
            <a:r>
              <a:rPr lang="en-US" dirty="0" smtClean="0"/>
              <a:t>As a general rule, we express prices in money terms. In the equation above, good B would normally be “money”.</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237593631"/>
              </p:ext>
            </p:extLst>
          </p:nvPr>
        </p:nvGraphicFramePr>
        <p:xfrm>
          <a:off x="3306573" y="4432229"/>
          <a:ext cx="2265362" cy="1052513"/>
        </p:xfrm>
        <a:graphic>
          <a:graphicData uri="http://schemas.openxmlformats.org/presentationml/2006/ole">
            <mc:AlternateContent xmlns:mc="http://schemas.openxmlformats.org/markup-compatibility/2006">
              <mc:Choice xmlns:v="urn:schemas-microsoft-com:vml" Requires="v">
                <p:oleObj spid="_x0000_s14960" name="Equation" r:id="rId3" imgW="901700" imgH="419100" progId="Equation.3">
                  <p:embed/>
                </p:oleObj>
              </mc:Choice>
              <mc:Fallback>
                <p:oleObj name="Equation" r:id="rId3" imgW="901700" imgH="419100" progId="Equation.3">
                  <p:embed/>
                  <p:pic>
                    <p:nvPicPr>
                      <p:cNvPr id="0" name=""/>
                      <p:cNvPicPr/>
                      <p:nvPr/>
                    </p:nvPicPr>
                    <p:blipFill>
                      <a:blip r:embed="rId4"/>
                      <a:stretch>
                        <a:fillRect/>
                      </a:stretch>
                    </p:blipFill>
                    <p:spPr>
                      <a:xfrm>
                        <a:off x="3306573" y="4432229"/>
                        <a:ext cx="2265362" cy="105251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dirty="0"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51</a:t>
            </a:fld>
            <a:endParaRPr lang="en-US" dirty="0"/>
          </a:p>
        </p:txBody>
      </p:sp>
    </p:spTree>
    <p:extLst>
      <p:ext uri="{BB962C8B-B14F-4D97-AF65-F5344CB8AC3E}">
        <p14:creationId xmlns:p14="http://schemas.microsoft.com/office/powerpoint/2010/main" val="760251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as a Ratio of</a:t>
            </a:r>
            <a:br>
              <a:rPr lang="en-US" sz="4000" dirty="0" smtClean="0"/>
            </a:br>
            <a:r>
              <a:rPr lang="en-US" sz="4000" dirty="0" smtClean="0"/>
              <a:t>Two Market Values</a:t>
            </a:r>
            <a:endParaRPr lang="en-US" sz="4000" dirty="0"/>
          </a:p>
        </p:txBody>
      </p:sp>
      <p:sp>
        <p:nvSpPr>
          <p:cNvPr id="3" name="Content Placeholder 2"/>
          <p:cNvSpPr>
            <a:spLocks noGrp="1"/>
          </p:cNvSpPr>
          <p:nvPr>
            <p:ph idx="1"/>
          </p:nvPr>
        </p:nvSpPr>
        <p:spPr>
          <a:xfrm>
            <a:off x="481010" y="1806453"/>
            <a:ext cx="8234891" cy="4582480"/>
          </a:xfrm>
        </p:spPr>
        <p:txBody>
          <a:bodyPr>
            <a:normAutofit fontScale="92500"/>
          </a:bodyPr>
          <a:lstStyle/>
          <a:p>
            <a:r>
              <a:rPr lang="en-US" dirty="0" smtClean="0"/>
              <a:t>How is this ratio of two quantities exchanged determined? Is the ratio of exchange determined solely by supply and demand for good A? Or is the ratio of exchange determined solely by supply and demand for good B? The answer is neither. The price of good A in B terms is determined by the market value of both goods. In mathematical terms:</a:t>
            </a:r>
          </a:p>
          <a:p>
            <a:endParaRPr lang="en-US" dirty="0"/>
          </a:p>
          <a:p>
            <a:pPr>
              <a:spcBef>
                <a:spcPts val="3800"/>
              </a:spcBef>
            </a:pPr>
            <a:r>
              <a:rPr lang="en-US" dirty="0" smtClean="0"/>
              <a:t>The market value of good A, which we can measure in </a:t>
            </a:r>
            <a:r>
              <a:rPr lang="en-US" i="1" dirty="0" smtClean="0"/>
              <a:t>absolute</a:t>
            </a:r>
            <a:r>
              <a:rPr lang="en-US" dirty="0" smtClean="0"/>
              <a:t> terms as </a:t>
            </a:r>
            <a:r>
              <a:rPr lang="en-US" i="1" dirty="0" smtClean="0"/>
              <a:t>V(A)</a:t>
            </a:r>
            <a:r>
              <a:rPr lang="en-US" dirty="0" smtClean="0"/>
              <a:t>, is determined by supply and demand for good A. Similarly, the market value of good B, denoted in absolute terms as </a:t>
            </a:r>
            <a:r>
              <a:rPr lang="en-US" i="1" dirty="0" smtClean="0"/>
              <a:t>V(B)</a:t>
            </a:r>
            <a:r>
              <a:rPr lang="en-US" dirty="0" smtClean="0"/>
              <a:t>, is determined by supply and demand for good B.</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210363859"/>
              </p:ext>
            </p:extLst>
          </p:nvPr>
        </p:nvGraphicFramePr>
        <p:xfrm>
          <a:off x="2717005" y="3873738"/>
          <a:ext cx="3445095" cy="1052668"/>
        </p:xfrm>
        <a:graphic>
          <a:graphicData uri="http://schemas.openxmlformats.org/presentationml/2006/ole">
            <mc:AlternateContent xmlns:mc="http://schemas.openxmlformats.org/markup-compatibility/2006">
              <mc:Choice xmlns:v="urn:schemas-microsoft-com:vml" Requires="v">
                <p:oleObj spid="_x0000_s99666" name="Equation" r:id="rId3" imgW="1371600" imgH="419100" progId="Equation.3">
                  <p:embed/>
                </p:oleObj>
              </mc:Choice>
              <mc:Fallback>
                <p:oleObj name="Equation" r:id="rId3" imgW="1371600" imgH="419100" progId="Equation.3">
                  <p:embed/>
                  <p:pic>
                    <p:nvPicPr>
                      <p:cNvPr id="0" name=""/>
                      <p:cNvPicPr/>
                      <p:nvPr/>
                    </p:nvPicPr>
                    <p:blipFill>
                      <a:blip r:embed="rId4"/>
                      <a:stretch>
                        <a:fillRect/>
                      </a:stretch>
                    </p:blipFill>
                    <p:spPr>
                      <a:xfrm>
                        <a:off x="2717005" y="3873738"/>
                        <a:ext cx="3445095" cy="1052668"/>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dirty="0"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52</a:t>
            </a:fld>
            <a:endParaRPr lang="en-US" dirty="0"/>
          </a:p>
        </p:txBody>
      </p:sp>
    </p:spTree>
    <p:extLst>
      <p:ext uri="{BB962C8B-B14F-4D97-AF65-F5344CB8AC3E}">
        <p14:creationId xmlns:p14="http://schemas.microsoft.com/office/powerpoint/2010/main" val="1694219598"/>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1" y="244158"/>
            <a:ext cx="8254130" cy="1339850"/>
          </a:xfrm>
        </p:spPr>
        <p:txBody>
          <a:bodyPr>
            <a:normAutofit/>
          </a:bodyPr>
          <a:lstStyle/>
          <a:p>
            <a:r>
              <a:rPr lang="en-US" sz="4000" dirty="0" smtClean="0"/>
              <a:t>The Principle of Trade Equivalence</a:t>
            </a:r>
            <a:endParaRPr lang="en-US" sz="4000" dirty="0"/>
          </a:p>
        </p:txBody>
      </p:sp>
      <p:sp>
        <p:nvSpPr>
          <p:cNvPr id="3" name="Content Placeholder 2"/>
          <p:cNvSpPr>
            <a:spLocks noGrp="1"/>
          </p:cNvSpPr>
          <p:nvPr>
            <p:ph idx="1"/>
          </p:nvPr>
        </p:nvSpPr>
        <p:spPr>
          <a:xfrm>
            <a:off x="481011" y="1806452"/>
            <a:ext cx="8254130" cy="4139874"/>
          </a:xfrm>
        </p:spPr>
        <p:txBody>
          <a:bodyPr>
            <a:normAutofit fontScale="92500"/>
          </a:bodyPr>
          <a:lstStyle/>
          <a:p>
            <a:r>
              <a:rPr lang="en-US" dirty="0" smtClean="0"/>
              <a:t>In an efficient market, the ratio of two quantities exchanged (the price of one good in terms of another) will always be the reciprocal of the </a:t>
            </a:r>
            <a:r>
              <a:rPr lang="en-US" i="1" dirty="0" smtClean="0"/>
              <a:t>absolute</a:t>
            </a:r>
            <a:r>
              <a:rPr lang="en-US" dirty="0" smtClean="0"/>
              <a:t> market value of the two goods (the market value of the goods as measured in absolute terms).</a:t>
            </a:r>
          </a:p>
          <a:p>
            <a:r>
              <a:rPr lang="en-US" dirty="0" smtClean="0"/>
              <a:t>Let’s assume you want to trade good A for good B. What quantity of good B do you require in order to give up a certain quantity of good A? It depends on the relative market value of the two goods. Why? Because in a free and efficient market, economic agents will only exchange goods if the total market value of the two bundles of goods being exchanged are equal:</a:t>
            </a: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698591038"/>
              </p:ext>
            </p:extLst>
          </p:nvPr>
        </p:nvGraphicFramePr>
        <p:xfrm>
          <a:off x="2520493" y="5592532"/>
          <a:ext cx="4059719" cy="523836"/>
        </p:xfrm>
        <a:graphic>
          <a:graphicData uri="http://schemas.openxmlformats.org/presentationml/2006/ole">
            <mc:AlternateContent xmlns:mc="http://schemas.openxmlformats.org/markup-compatibility/2006">
              <mc:Choice xmlns:v="urn:schemas-microsoft-com:vml" Requires="v">
                <p:oleObj spid="_x0000_s17008" name="Equation" r:id="rId3" imgW="1574800" imgH="203200" progId="Equation.3">
                  <p:embed/>
                </p:oleObj>
              </mc:Choice>
              <mc:Fallback>
                <p:oleObj name="Equation" r:id="rId3" imgW="1574800" imgH="203200" progId="Equation.3">
                  <p:embed/>
                  <p:pic>
                    <p:nvPicPr>
                      <p:cNvPr id="0" name=""/>
                      <p:cNvPicPr/>
                      <p:nvPr/>
                    </p:nvPicPr>
                    <p:blipFill>
                      <a:blip r:embed="rId4"/>
                      <a:stretch>
                        <a:fillRect/>
                      </a:stretch>
                    </p:blipFill>
                    <p:spPr>
                      <a:xfrm>
                        <a:off x="2520493" y="5592532"/>
                        <a:ext cx="4059719" cy="523836"/>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dirty="0"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53</a:t>
            </a:fld>
            <a:endParaRPr lang="en-US" dirty="0"/>
          </a:p>
        </p:txBody>
      </p:sp>
    </p:spTree>
    <p:extLst>
      <p:ext uri="{BB962C8B-B14F-4D97-AF65-F5344CB8AC3E}">
        <p14:creationId xmlns:p14="http://schemas.microsoft.com/office/powerpoint/2010/main" val="13217108"/>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34891" cy="1339850"/>
          </a:xfrm>
        </p:spPr>
        <p:txBody>
          <a:bodyPr>
            <a:noAutofit/>
          </a:bodyPr>
          <a:lstStyle/>
          <a:p>
            <a:r>
              <a:rPr lang="en-US" sz="4000" dirty="0" smtClean="0"/>
              <a:t>Ratio of Quantities is the Reciprocal of the Ratio of Market Values</a:t>
            </a:r>
            <a:endParaRPr lang="en-US" sz="4000" dirty="0"/>
          </a:p>
        </p:txBody>
      </p:sp>
      <p:sp>
        <p:nvSpPr>
          <p:cNvPr id="3" name="Content Placeholder 2"/>
          <p:cNvSpPr>
            <a:spLocks noGrp="1"/>
          </p:cNvSpPr>
          <p:nvPr>
            <p:ph idx="1"/>
          </p:nvPr>
        </p:nvSpPr>
        <p:spPr>
          <a:xfrm>
            <a:off x="481010" y="1806453"/>
            <a:ext cx="8234891" cy="3735753"/>
          </a:xfrm>
        </p:spPr>
        <p:txBody>
          <a:bodyPr>
            <a:normAutofit fontScale="92500"/>
          </a:bodyPr>
          <a:lstStyle/>
          <a:p>
            <a:r>
              <a:rPr lang="en-US" dirty="0" smtClean="0"/>
              <a:t>In simple terms, if good A is twice as valuable as good B (value in this context is “market value”, ie. the value of the good as determined by market forces), then for every unit of A you give up, you would expect twice as many units of B in exchange.</a:t>
            </a:r>
          </a:p>
          <a:p>
            <a:endParaRPr lang="en-US" dirty="0"/>
          </a:p>
          <a:p>
            <a:pPr>
              <a:spcBef>
                <a:spcPts val="5000"/>
              </a:spcBef>
            </a:pPr>
            <a:r>
              <a:rPr lang="en-US" dirty="0" smtClean="0"/>
              <a:t>We know that the price of good A in terms of good B is, by definition, equal to the second term in the equation above. Therefore:</a:t>
            </a:r>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675731862"/>
              </p:ext>
            </p:extLst>
          </p:nvPr>
        </p:nvGraphicFramePr>
        <p:xfrm>
          <a:off x="3436938" y="3277253"/>
          <a:ext cx="2225675" cy="1076325"/>
        </p:xfrm>
        <a:graphic>
          <a:graphicData uri="http://schemas.openxmlformats.org/presentationml/2006/ole">
            <mc:AlternateContent xmlns:mc="http://schemas.openxmlformats.org/markup-compatibility/2006">
              <mc:Choice xmlns:v="urn:schemas-microsoft-com:vml" Requires="v">
                <p:oleObj spid="_x0000_s141474" name="Equation" r:id="rId3" imgW="863600" imgH="419100" progId="Equation.3">
                  <p:embed/>
                </p:oleObj>
              </mc:Choice>
              <mc:Fallback>
                <p:oleObj name="Equation" r:id="rId3" imgW="863600" imgH="419100" progId="Equation.3">
                  <p:embed/>
                  <p:pic>
                    <p:nvPicPr>
                      <p:cNvPr id="0" name=""/>
                      <p:cNvPicPr/>
                      <p:nvPr/>
                    </p:nvPicPr>
                    <p:blipFill>
                      <a:blip r:embed="rId4"/>
                      <a:stretch>
                        <a:fillRect/>
                      </a:stretch>
                    </p:blipFill>
                    <p:spPr>
                      <a:xfrm>
                        <a:off x="3436938" y="3277253"/>
                        <a:ext cx="2225675" cy="107632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236832315"/>
              </p:ext>
            </p:extLst>
          </p:nvPr>
        </p:nvGraphicFramePr>
        <p:xfrm>
          <a:off x="2640045" y="5182315"/>
          <a:ext cx="3445095" cy="1052668"/>
        </p:xfrm>
        <a:graphic>
          <a:graphicData uri="http://schemas.openxmlformats.org/presentationml/2006/ole">
            <mc:AlternateContent xmlns:mc="http://schemas.openxmlformats.org/markup-compatibility/2006">
              <mc:Choice xmlns:v="urn:schemas-microsoft-com:vml" Requires="v">
                <p:oleObj spid="_x0000_s141475" name="Equation" r:id="rId5" imgW="1371600" imgH="419100" progId="Equation.3">
                  <p:embed/>
                </p:oleObj>
              </mc:Choice>
              <mc:Fallback>
                <p:oleObj name="Equation" r:id="rId5" imgW="1371600" imgH="419100" progId="Equation.3">
                  <p:embed/>
                  <p:pic>
                    <p:nvPicPr>
                      <p:cNvPr id="0" name=""/>
                      <p:cNvPicPr/>
                      <p:nvPr/>
                    </p:nvPicPr>
                    <p:blipFill>
                      <a:blip r:embed="rId6"/>
                      <a:stretch>
                        <a:fillRect/>
                      </a:stretch>
                    </p:blipFill>
                    <p:spPr>
                      <a:xfrm>
                        <a:off x="2640045" y="5182315"/>
                        <a:ext cx="3445095" cy="1052668"/>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dirty="0"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54</a:t>
            </a:fld>
            <a:endParaRPr lang="en-US" dirty="0"/>
          </a:p>
        </p:txBody>
      </p:sp>
    </p:spTree>
    <p:extLst>
      <p:ext uri="{BB962C8B-B14F-4D97-AF65-F5344CB8AC3E}">
        <p14:creationId xmlns:p14="http://schemas.microsoft.com/office/powerpoint/2010/main" val="3841117055"/>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15651" cy="1339850"/>
          </a:xfrm>
        </p:spPr>
        <p:txBody>
          <a:bodyPr>
            <a:noAutofit/>
          </a:bodyPr>
          <a:lstStyle/>
          <a:p>
            <a:r>
              <a:rPr lang="en-US" sz="4000" dirty="0" smtClean="0"/>
              <a:t>“Units of Economic Value”: An Invariable Measure of Market Value</a:t>
            </a:r>
            <a:endParaRPr lang="en-US" sz="4000" dirty="0"/>
          </a:p>
        </p:txBody>
      </p:sp>
      <p:sp>
        <p:nvSpPr>
          <p:cNvPr id="3" name="Content Placeholder 2"/>
          <p:cNvSpPr>
            <a:spLocks noGrp="1"/>
          </p:cNvSpPr>
          <p:nvPr>
            <p:ph idx="1"/>
          </p:nvPr>
        </p:nvSpPr>
        <p:spPr>
          <a:xfrm>
            <a:off x="481010" y="1806452"/>
            <a:ext cx="8215651" cy="4543993"/>
          </a:xfrm>
        </p:spPr>
        <p:txBody>
          <a:bodyPr>
            <a:normAutofit fontScale="92500"/>
          </a:bodyPr>
          <a:lstStyle/>
          <a:p>
            <a:r>
              <a:rPr lang="en-US" dirty="0" smtClean="0"/>
              <a:t>In order to measure the market value of a good in </a:t>
            </a:r>
            <a:r>
              <a:rPr lang="en-US" i="1" dirty="0" smtClean="0"/>
              <a:t>absolute</a:t>
            </a:r>
            <a:r>
              <a:rPr lang="en-US" dirty="0" smtClean="0"/>
              <a:t> terms, we need a universal and invariable measure of market value. Classical economists spent a lot of time looking for a good that possessed this quality (the labor theory of value), but there is no good that possesses the quality of invariable market value.</a:t>
            </a:r>
          </a:p>
          <a:p>
            <a:r>
              <a:rPr lang="en-US" dirty="0" smtClean="0"/>
              <a:t>However, this doesn’t prevent us from creating a theoretical measure of market value that is an invariable measure of market value. </a:t>
            </a:r>
            <a:r>
              <a:rPr lang="en-US" dirty="0"/>
              <a:t>F</a:t>
            </a:r>
            <a:r>
              <a:rPr lang="en-US" dirty="0" smtClean="0"/>
              <a:t>or lack of a better term, we will call this invariable measure “units of economic value”. Just as an “inch” is an invariable measure of length, so a “unit of economic value” is an invariable measure of market value. The market value of any good can be measured in terms of “units of economic value”.</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55</a:t>
            </a:fld>
            <a:endParaRPr lang="en-US" dirty="0"/>
          </a:p>
        </p:txBody>
      </p:sp>
    </p:spTree>
    <p:extLst>
      <p:ext uri="{BB962C8B-B14F-4D97-AF65-F5344CB8AC3E}">
        <p14:creationId xmlns:p14="http://schemas.microsoft.com/office/powerpoint/2010/main" val="2898564072"/>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92612" cy="1339850"/>
          </a:xfrm>
        </p:spPr>
        <p:txBody>
          <a:bodyPr>
            <a:normAutofit/>
          </a:bodyPr>
          <a:lstStyle/>
          <a:p>
            <a:r>
              <a:rPr lang="en-US" sz="4000" dirty="0" smtClean="0"/>
              <a:t>Absolute vs Relative Market Value</a:t>
            </a:r>
            <a:endParaRPr lang="en-US" sz="4000" dirty="0"/>
          </a:p>
        </p:txBody>
      </p:sp>
      <p:sp>
        <p:nvSpPr>
          <p:cNvPr id="3" name="Content Placeholder 2"/>
          <p:cNvSpPr>
            <a:spLocks noGrp="1"/>
          </p:cNvSpPr>
          <p:nvPr>
            <p:ph idx="1"/>
          </p:nvPr>
        </p:nvSpPr>
        <p:spPr>
          <a:xfrm>
            <a:off x="481010" y="1806452"/>
            <a:ext cx="8292612" cy="4640212"/>
          </a:xfrm>
        </p:spPr>
        <p:txBody>
          <a:bodyPr>
            <a:normAutofit fontScale="92500"/>
          </a:bodyPr>
          <a:lstStyle/>
          <a:p>
            <a:r>
              <a:rPr lang="en-US" dirty="0" smtClean="0"/>
              <a:t>In our price equation, both the market value of good A, denoted </a:t>
            </a:r>
            <a:r>
              <a:rPr lang="en-US" i="1" dirty="0" smtClean="0"/>
              <a:t>V(A)</a:t>
            </a:r>
            <a:r>
              <a:rPr lang="en-US" dirty="0" smtClean="0"/>
              <a:t>, and the market value of good B, denoted </a:t>
            </a:r>
            <a:r>
              <a:rPr lang="en-US" i="1" dirty="0" smtClean="0"/>
              <a:t>V(B)</a:t>
            </a:r>
            <a:r>
              <a:rPr lang="en-US" dirty="0" smtClean="0"/>
              <a:t>, are measured in terms of “units of economic value”. We must measure the market value of each good in the same terms in order to be able to compare them.</a:t>
            </a:r>
          </a:p>
          <a:p>
            <a:endParaRPr lang="en-US" dirty="0" smtClean="0"/>
          </a:p>
          <a:p>
            <a:pPr>
              <a:spcBef>
                <a:spcPts val="3600"/>
              </a:spcBef>
            </a:pPr>
            <a:r>
              <a:rPr lang="en-US" dirty="0" smtClean="0"/>
              <a:t>In this sense, we can say that V(A) represents the </a:t>
            </a:r>
            <a:r>
              <a:rPr lang="en-US" i="1" dirty="0" smtClean="0"/>
              <a:t>absolute</a:t>
            </a:r>
            <a:r>
              <a:rPr lang="en-US" dirty="0" smtClean="0"/>
              <a:t> market value of good A (the market value of good A in terms of an invariable unit of measure, “units of economic value”). In contrast, </a:t>
            </a:r>
            <a:r>
              <a:rPr lang="en-US" i="1" dirty="0" smtClean="0"/>
              <a:t>P(A</a:t>
            </a:r>
            <a:r>
              <a:rPr lang="en-US" i="1" baseline="-25000" dirty="0" smtClean="0"/>
              <a:t>B</a:t>
            </a:r>
            <a:r>
              <a:rPr lang="en-US" i="1" dirty="0" smtClean="0"/>
              <a:t>)</a:t>
            </a:r>
            <a:r>
              <a:rPr lang="en-US" dirty="0" smtClean="0"/>
              <a:t> represents the </a:t>
            </a:r>
            <a:r>
              <a:rPr lang="en-US" i="1" dirty="0" smtClean="0"/>
              <a:t>relative</a:t>
            </a:r>
            <a:r>
              <a:rPr lang="en-US" dirty="0" smtClean="0"/>
              <a:t> market value of good A (the market value of good A in terms of the market value of good B).</a:t>
            </a:r>
          </a:p>
        </p:txBody>
      </p:sp>
      <p:graphicFrame>
        <p:nvGraphicFramePr>
          <p:cNvPr id="4" name="Object 3"/>
          <p:cNvGraphicFramePr>
            <a:graphicFrameLocks noChangeAspect="1"/>
          </p:cNvGraphicFramePr>
          <p:nvPr>
            <p:extLst>
              <p:ext uri="{D42A27DB-BD31-4B8C-83A1-F6EECF244321}">
                <p14:modId xmlns:p14="http://schemas.microsoft.com/office/powerpoint/2010/main" val="4217896901"/>
              </p:ext>
            </p:extLst>
          </p:nvPr>
        </p:nvGraphicFramePr>
        <p:xfrm>
          <a:off x="2697765" y="3508113"/>
          <a:ext cx="3445095" cy="1052668"/>
        </p:xfrm>
        <a:graphic>
          <a:graphicData uri="http://schemas.openxmlformats.org/presentationml/2006/ole">
            <mc:AlternateContent xmlns:mc="http://schemas.openxmlformats.org/markup-compatibility/2006">
              <mc:Choice xmlns:v="urn:schemas-microsoft-com:vml" Requires="v">
                <p:oleObj spid="_x0000_s19056" name="Equation" r:id="rId3" imgW="1371600" imgH="419100" progId="Equation.3">
                  <p:embed/>
                </p:oleObj>
              </mc:Choice>
              <mc:Fallback>
                <p:oleObj name="Equation" r:id="rId3" imgW="1371600" imgH="419100" progId="Equation.3">
                  <p:embed/>
                  <p:pic>
                    <p:nvPicPr>
                      <p:cNvPr id="0" name=""/>
                      <p:cNvPicPr/>
                      <p:nvPr/>
                    </p:nvPicPr>
                    <p:blipFill>
                      <a:blip r:embed="rId4"/>
                      <a:stretch>
                        <a:fillRect/>
                      </a:stretch>
                    </p:blipFill>
                    <p:spPr>
                      <a:xfrm>
                        <a:off x="2697765" y="3508113"/>
                        <a:ext cx="3445095" cy="1052668"/>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dirty="0"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56</a:t>
            </a:fld>
            <a:endParaRPr lang="en-US" dirty="0"/>
          </a:p>
        </p:txBody>
      </p:sp>
    </p:spTree>
    <p:extLst>
      <p:ext uri="{BB962C8B-B14F-4D97-AF65-F5344CB8AC3E}">
        <p14:creationId xmlns:p14="http://schemas.microsoft.com/office/powerpoint/2010/main" val="55171173"/>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490" y="244158"/>
            <a:ext cx="8119450" cy="1339850"/>
          </a:xfrm>
        </p:spPr>
        <p:txBody>
          <a:bodyPr>
            <a:normAutofit/>
          </a:bodyPr>
          <a:lstStyle/>
          <a:p>
            <a:r>
              <a:rPr lang="en-US" sz="4000" dirty="0" smtClean="0"/>
              <a:t>Expressing Supply and Demand in “Absolute” Market Value Terms</a:t>
            </a:r>
            <a:endParaRPr lang="en-US" sz="4000" dirty="0"/>
          </a:p>
        </p:txBody>
      </p:sp>
      <p:sp>
        <p:nvSpPr>
          <p:cNvPr id="3" name="Content Placeholder 2"/>
          <p:cNvSpPr>
            <a:spLocks noGrp="1"/>
          </p:cNvSpPr>
          <p:nvPr>
            <p:ph idx="1"/>
          </p:nvPr>
        </p:nvSpPr>
        <p:spPr>
          <a:xfrm>
            <a:off x="481010" y="1806453"/>
            <a:ext cx="8119450" cy="4582480"/>
          </a:xfrm>
        </p:spPr>
        <p:txBody>
          <a:bodyPr>
            <a:normAutofit/>
          </a:bodyPr>
          <a:lstStyle/>
          <a:p>
            <a:r>
              <a:rPr lang="en-US" sz="2100" dirty="0" smtClean="0"/>
              <a:t>The market value of a good is determined by supply and demand for that good. Typically, supply and demand for a good is expressed in terms of relative market value (price is on the y-axis). In essence, it is assumed that the market value of the measurement good (good B) is constant, allowing us illustrate how changes in supply and demand for the primary good (good A) impact the relative market value of good A, or </a:t>
            </a:r>
            <a:r>
              <a:rPr lang="en-US" sz="2100" i="1" dirty="0" smtClean="0"/>
              <a:t>P(A</a:t>
            </a:r>
            <a:r>
              <a:rPr lang="en-US" sz="2100" i="1" baseline="-25000" dirty="0" smtClean="0"/>
              <a:t>B </a:t>
            </a:r>
            <a:r>
              <a:rPr lang="en-US" sz="2100" i="1" dirty="0" smtClean="0"/>
              <a:t>)</a:t>
            </a:r>
            <a:r>
              <a:rPr lang="en-US" sz="2100" dirty="0" smtClean="0"/>
              <a:t>.</a:t>
            </a:r>
          </a:p>
          <a:p>
            <a:pPr>
              <a:spcBef>
                <a:spcPts val="1400"/>
              </a:spcBef>
            </a:pPr>
            <a:r>
              <a:rPr lang="en-US" sz="2100" dirty="0" smtClean="0"/>
              <a:t>However, </a:t>
            </a:r>
            <a:r>
              <a:rPr lang="en-US" sz="2100" dirty="0"/>
              <a:t>b</a:t>
            </a:r>
            <a:r>
              <a:rPr lang="en-US" sz="2100" dirty="0" smtClean="0"/>
              <a:t>y expressing the market value of both goods (A and B) in “absolute” terms (in terms of a theoretical and invariable measure of market value, “units of economic value”), we can illustrate how changes in supply and demand for either good will impact not only the absolute market value of each of the respective goods but also the relative market value of the two goods. </a:t>
            </a:r>
            <a:endParaRPr lang="en-US" sz="2100"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57</a:t>
            </a:fld>
            <a:endParaRPr lang="en-US" dirty="0"/>
          </a:p>
        </p:txBody>
      </p:sp>
    </p:spTree>
    <p:extLst>
      <p:ext uri="{BB962C8B-B14F-4D97-AF65-F5344CB8AC3E}">
        <p14:creationId xmlns:p14="http://schemas.microsoft.com/office/powerpoint/2010/main" val="1128326185"/>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Supply and Demand in Terms of</a:t>
            </a:r>
            <a:br>
              <a:rPr lang="en-US" sz="4000" dirty="0" smtClean="0"/>
            </a:br>
            <a:r>
              <a:rPr lang="en-US" sz="4000" dirty="0" smtClean="0"/>
              <a:t>Units of Economic Value</a:t>
            </a:r>
            <a:endParaRPr lang="en-US" sz="4000" dirty="0"/>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Supply and demand for good A determines the equilibrium market value of good A, which is measured in terms of an invariable measure of market value (“units of economic value” or “EV”) and denoted as </a:t>
            </a:r>
            <a:r>
              <a:rPr lang="en-US" sz="2000" i="1" dirty="0" smtClean="0"/>
              <a:t>V(A)</a:t>
            </a:r>
            <a:r>
              <a:rPr lang="en-US" sz="2000" dirty="0" smtClean="0"/>
              <a:t>. Similarly, supply and demand for good B determines the market value of good B, </a:t>
            </a:r>
            <a:r>
              <a:rPr lang="en-US" sz="2000" i="1" dirty="0" smtClean="0"/>
              <a:t>V(B)</a:t>
            </a:r>
            <a:r>
              <a:rPr lang="en-US" sz="2000" dirty="0" smtClean="0"/>
              <a:t>.</a:t>
            </a:r>
            <a:endParaRPr lang="en-US" sz="2000"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83467" y="3324145"/>
            <a:ext cx="1366780" cy="369332"/>
          </a:xfrm>
          <a:prstGeom prst="rect">
            <a:avLst/>
          </a:prstGeom>
          <a:noFill/>
        </p:spPr>
        <p:txBody>
          <a:bodyPr wrap="none" rtlCol="0">
            <a:spAutoFit/>
          </a:bodyPr>
          <a:lstStyle/>
          <a:p>
            <a:r>
              <a:rPr lang="en-US" dirty="0" smtClean="0"/>
              <a:t>“GOOD B”</a:t>
            </a:r>
            <a:endParaRPr lang="en-US" dirty="0"/>
          </a:p>
        </p:txBody>
      </p:sp>
      <p:sp>
        <p:nvSpPr>
          <p:cNvPr id="11" name="TextBox 10"/>
          <p:cNvSpPr txBox="1"/>
          <p:nvPr/>
        </p:nvSpPr>
        <p:spPr>
          <a:xfrm>
            <a:off x="755484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719087" y="3125147"/>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cxnSp>
        <p:nvCxnSpPr>
          <p:cNvPr id="20" name="Straight Connector 19"/>
          <p:cNvCxnSpPr/>
          <p:nvPr/>
        </p:nvCxnSpPr>
        <p:spPr>
          <a:xfrm>
            <a:off x="5969000" y="3789649"/>
            <a:ext cx="1831362" cy="1644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598824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4679219"/>
            <a:ext cx="143452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879933" y="4468097"/>
            <a:ext cx="644189" cy="369332"/>
          </a:xfrm>
          <a:prstGeom prst="rect">
            <a:avLst/>
          </a:prstGeom>
          <a:noFill/>
        </p:spPr>
        <p:txBody>
          <a:bodyPr wrap="none" rtlCol="0">
            <a:spAutoFit/>
          </a:bodyPr>
          <a:lstStyle/>
          <a:p>
            <a:pPr algn="ctr"/>
            <a:r>
              <a:rPr lang="en-US" dirty="0" smtClean="0"/>
              <a:t>V(B)</a:t>
            </a:r>
            <a:endParaRPr lang="en-US" dirty="0"/>
          </a:p>
        </p:txBody>
      </p:sp>
      <p:sp>
        <p:nvSpPr>
          <p:cNvPr id="26" name="TextBox 25"/>
          <p:cNvSpPr txBox="1"/>
          <p:nvPr/>
        </p:nvSpPr>
        <p:spPr>
          <a:xfrm>
            <a:off x="7819602" y="3659652"/>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7802613" y="5257723"/>
            <a:ext cx="372330" cy="369332"/>
          </a:xfrm>
          <a:prstGeom prst="rect">
            <a:avLst/>
          </a:prstGeom>
          <a:noFill/>
        </p:spPr>
        <p:txBody>
          <a:bodyPr wrap="none" rtlCol="0">
            <a:spAutoFit/>
          </a:bodyPr>
          <a:lstStyle/>
          <a:p>
            <a:r>
              <a:rPr lang="en-US" dirty="0" smtClean="0"/>
              <a:t>D</a:t>
            </a:r>
            <a:endParaRPr lang="en-US" baseline="-25000" dirty="0"/>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997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77417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7724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50791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307290" y="4715997"/>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51397" y="4494198"/>
            <a:ext cx="673043" cy="369332"/>
          </a:xfrm>
          <a:prstGeom prst="rect">
            <a:avLst/>
          </a:prstGeom>
          <a:noFill/>
        </p:spPr>
        <p:txBody>
          <a:bodyPr wrap="none" rtlCol="0">
            <a:spAutoFit/>
          </a:bodyPr>
          <a:lstStyle/>
          <a:p>
            <a:r>
              <a:rPr lang="en-US" dirty="0" smtClean="0"/>
              <a:t>V(A)</a:t>
            </a:r>
            <a:endParaRPr lang="en-US" dirty="0"/>
          </a:p>
        </p:txBody>
      </p:sp>
      <p:cxnSp>
        <p:nvCxnSpPr>
          <p:cNvPr id="43" name="Straight Connector 42"/>
          <p:cNvCxnSpPr/>
          <p:nvPr/>
        </p:nvCxnSpPr>
        <p:spPr>
          <a:xfrm>
            <a:off x="6966857" y="4659975"/>
            <a:ext cx="0"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616466" y="5948117"/>
            <a:ext cx="665830" cy="369332"/>
          </a:xfrm>
          <a:prstGeom prst="rect">
            <a:avLst/>
          </a:prstGeom>
          <a:noFill/>
        </p:spPr>
        <p:txBody>
          <a:bodyPr wrap="none" rtlCol="0">
            <a:spAutoFit/>
          </a:bodyPr>
          <a:lstStyle/>
          <a:p>
            <a:r>
              <a:rPr lang="en-US" dirty="0" smtClean="0"/>
              <a:t>Q(B)</a:t>
            </a:r>
            <a:endParaRPr lang="en-US" dirty="0"/>
          </a:p>
        </p:txBody>
      </p:sp>
      <p:cxnSp>
        <p:nvCxnSpPr>
          <p:cNvPr id="46" name="Straight Connector 45"/>
          <p:cNvCxnSpPr/>
          <p:nvPr/>
        </p:nvCxnSpPr>
        <p:spPr>
          <a:xfrm>
            <a:off x="2782652" y="4715997"/>
            <a:ext cx="0" cy="123269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434633" y="5948117"/>
            <a:ext cx="694684" cy="369332"/>
          </a:xfrm>
          <a:prstGeom prst="rect">
            <a:avLst/>
          </a:prstGeom>
          <a:noFill/>
        </p:spPr>
        <p:txBody>
          <a:bodyPr wrap="none" rtlCol="0">
            <a:spAutoFit/>
          </a:bodyPr>
          <a:lstStyle/>
          <a:p>
            <a:r>
              <a:rPr lang="en-US" dirty="0" smtClean="0"/>
              <a:t>Q(A)</a:t>
            </a:r>
            <a:endParaRPr lang="en-US" baseline="-25000" dirty="0"/>
          </a:p>
        </p:txBody>
      </p:sp>
      <p:sp>
        <p:nvSpPr>
          <p:cNvPr id="8" name="Footer Placeholder 7"/>
          <p:cNvSpPr>
            <a:spLocks noGrp="1"/>
          </p:cNvSpPr>
          <p:nvPr>
            <p:ph type="ftr" sz="quarter" idx="11"/>
          </p:nvPr>
        </p:nvSpPr>
        <p:spPr/>
        <p:txBody>
          <a:bodyPr/>
          <a:lstStyle/>
          <a:p>
            <a:r>
              <a:rPr lang="en-US" dirty="0"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58</a:t>
            </a:fld>
            <a:endParaRPr lang="en-US" dirty="0"/>
          </a:p>
        </p:txBody>
      </p:sp>
    </p:spTree>
    <p:extLst>
      <p:ext uri="{BB962C8B-B14F-4D97-AF65-F5344CB8AC3E}">
        <p14:creationId xmlns:p14="http://schemas.microsoft.com/office/powerpoint/2010/main" val="3204426091"/>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Using the Model to Determine</a:t>
            </a:r>
            <a:br>
              <a:rPr lang="en-US" sz="4000" dirty="0" smtClean="0"/>
            </a:br>
            <a:r>
              <a:rPr lang="en-US" sz="4000" dirty="0" smtClean="0"/>
              <a:t>the Price of A in B Terms</a:t>
            </a:r>
            <a:endParaRPr lang="en-US" sz="4000" dirty="0"/>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We can use this simple framework to analyze the impact of changes in supply and demand for either good upon the price of A in B terms. As discussed, the price of A in B terms, or “</a:t>
            </a:r>
            <a:r>
              <a:rPr lang="en-US" sz="2000" i="1" dirty="0" smtClean="0"/>
              <a:t>P(A</a:t>
            </a:r>
            <a:r>
              <a:rPr lang="en-US" sz="2000" i="1" baseline="-25000" dirty="0" smtClean="0"/>
              <a:t>B </a:t>
            </a:r>
            <a:r>
              <a:rPr lang="en-US" sz="2000" i="1" dirty="0" smtClean="0"/>
              <a:t>)</a:t>
            </a:r>
            <a:r>
              <a:rPr lang="en-US" sz="2000" dirty="0" smtClean="0"/>
              <a:t>”, is equal to the ratio of </a:t>
            </a:r>
            <a:r>
              <a:rPr lang="en-US" sz="2000" i="1" dirty="0" smtClean="0"/>
              <a:t>V(A)</a:t>
            </a:r>
            <a:r>
              <a:rPr lang="en-US" sz="2000" dirty="0" smtClean="0"/>
              <a:t> divided by </a:t>
            </a:r>
            <a:r>
              <a:rPr lang="en-US" sz="2000" i="1" dirty="0" smtClean="0"/>
              <a:t>V(B)</a:t>
            </a:r>
            <a:r>
              <a:rPr lang="en-US" sz="2000" dirty="0" smtClean="0"/>
              <a:t>: if </a:t>
            </a:r>
            <a:r>
              <a:rPr lang="en-US" sz="2000" i="1" dirty="0" smtClean="0"/>
              <a:t>V(A)</a:t>
            </a:r>
            <a:r>
              <a:rPr lang="en-US" sz="2000" dirty="0" smtClean="0"/>
              <a:t> rises, the price rises, if </a:t>
            </a:r>
            <a:r>
              <a:rPr lang="en-US" sz="2000" i="1" dirty="0" smtClean="0"/>
              <a:t>V(B)</a:t>
            </a:r>
            <a:r>
              <a:rPr lang="en-US" sz="2000" dirty="0" smtClean="0"/>
              <a:t> rises, the price falls.</a:t>
            </a:r>
            <a:endParaRPr lang="en-US" sz="2000" i="1" dirty="0"/>
          </a:p>
        </p:txBody>
      </p:sp>
      <p:cxnSp>
        <p:nvCxnSpPr>
          <p:cNvPr id="5" name="Straight Connector 4"/>
          <p:cNvCxnSpPr/>
          <p:nvPr/>
        </p:nvCxnSpPr>
        <p:spPr>
          <a:xfrm>
            <a:off x="58077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84017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552827" y="3324145"/>
            <a:ext cx="1366780" cy="369332"/>
          </a:xfrm>
          <a:prstGeom prst="rect">
            <a:avLst/>
          </a:prstGeom>
          <a:noFill/>
        </p:spPr>
        <p:txBody>
          <a:bodyPr wrap="none" rtlCol="0">
            <a:spAutoFit/>
          </a:bodyPr>
          <a:lstStyle/>
          <a:p>
            <a:r>
              <a:rPr lang="en-US" dirty="0" smtClean="0"/>
              <a:t>“GOOD B”</a:t>
            </a:r>
            <a:endParaRPr lang="en-US" dirty="0"/>
          </a:p>
        </p:txBody>
      </p:sp>
      <p:sp>
        <p:nvSpPr>
          <p:cNvPr id="11" name="TextBox 10"/>
          <p:cNvSpPr txBox="1"/>
          <p:nvPr/>
        </p:nvSpPr>
        <p:spPr>
          <a:xfrm>
            <a:off x="778572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5007687" y="3125147"/>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cxnSp>
        <p:nvCxnSpPr>
          <p:cNvPr id="20" name="Straight Connector 19"/>
          <p:cNvCxnSpPr/>
          <p:nvPr/>
        </p:nvCxnSpPr>
        <p:spPr>
          <a:xfrm>
            <a:off x="6238360" y="3789649"/>
            <a:ext cx="1831362" cy="1644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625760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820930" y="4679219"/>
            <a:ext cx="143452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5207013" y="4468097"/>
            <a:ext cx="644189" cy="369332"/>
          </a:xfrm>
          <a:prstGeom prst="rect">
            <a:avLst/>
          </a:prstGeom>
          <a:noFill/>
        </p:spPr>
        <p:txBody>
          <a:bodyPr wrap="none" rtlCol="0">
            <a:spAutoFit/>
          </a:bodyPr>
          <a:lstStyle/>
          <a:p>
            <a:pPr algn="ctr"/>
            <a:r>
              <a:rPr lang="en-US" dirty="0" smtClean="0"/>
              <a:t>V(B)</a:t>
            </a:r>
            <a:endParaRPr lang="en-US" dirty="0"/>
          </a:p>
        </p:txBody>
      </p:sp>
      <p:sp>
        <p:nvSpPr>
          <p:cNvPr id="26" name="TextBox 25"/>
          <p:cNvSpPr txBox="1"/>
          <p:nvPr/>
        </p:nvSpPr>
        <p:spPr>
          <a:xfrm>
            <a:off x="8069722" y="3659652"/>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8033493" y="5257723"/>
            <a:ext cx="372330" cy="369332"/>
          </a:xfrm>
          <a:prstGeom prst="rect">
            <a:avLst/>
          </a:prstGeom>
          <a:noFill/>
        </p:spPr>
        <p:txBody>
          <a:bodyPr wrap="none" rtlCol="0">
            <a:spAutoFit/>
          </a:bodyPr>
          <a:lstStyle/>
          <a:p>
            <a:r>
              <a:rPr lang="en-US" dirty="0" smtClean="0"/>
              <a:t>D</a:t>
            </a:r>
            <a:endParaRPr lang="en-US" baseline="-25000" dirty="0"/>
          </a:p>
        </p:txBody>
      </p:sp>
      <p:cxnSp>
        <p:nvCxnSpPr>
          <p:cNvPr id="13" name="Straight Connector 12"/>
          <p:cNvCxnSpPr/>
          <p:nvPr/>
        </p:nvCxnSpPr>
        <p:spPr>
          <a:xfrm>
            <a:off x="105717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05773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9073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5817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60101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589792" y="3676465"/>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5800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29627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076410" y="4715997"/>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401277" y="4494198"/>
            <a:ext cx="673043" cy="369332"/>
          </a:xfrm>
          <a:prstGeom prst="rect">
            <a:avLst/>
          </a:prstGeom>
          <a:noFill/>
        </p:spPr>
        <p:txBody>
          <a:bodyPr wrap="none" rtlCol="0">
            <a:spAutoFit/>
          </a:bodyPr>
          <a:lstStyle/>
          <a:p>
            <a:r>
              <a:rPr lang="en-US" dirty="0" smtClean="0"/>
              <a:t>V(A)</a:t>
            </a:r>
            <a:endParaRPr lang="en-US" dirty="0"/>
          </a:p>
        </p:txBody>
      </p:sp>
      <p:cxnSp>
        <p:nvCxnSpPr>
          <p:cNvPr id="43" name="Straight Connector 42"/>
          <p:cNvCxnSpPr/>
          <p:nvPr/>
        </p:nvCxnSpPr>
        <p:spPr>
          <a:xfrm>
            <a:off x="7236217" y="4659975"/>
            <a:ext cx="0"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905066" y="5948117"/>
            <a:ext cx="665830" cy="369332"/>
          </a:xfrm>
          <a:prstGeom prst="rect">
            <a:avLst/>
          </a:prstGeom>
          <a:noFill/>
        </p:spPr>
        <p:txBody>
          <a:bodyPr wrap="none" rtlCol="0">
            <a:spAutoFit/>
          </a:bodyPr>
          <a:lstStyle/>
          <a:p>
            <a:r>
              <a:rPr lang="en-US" dirty="0" smtClean="0"/>
              <a:t>Q(B)</a:t>
            </a:r>
            <a:endParaRPr lang="en-US" dirty="0"/>
          </a:p>
        </p:txBody>
      </p:sp>
      <p:cxnSp>
        <p:nvCxnSpPr>
          <p:cNvPr id="46" name="Straight Connector 45"/>
          <p:cNvCxnSpPr/>
          <p:nvPr/>
        </p:nvCxnSpPr>
        <p:spPr>
          <a:xfrm>
            <a:off x="2609492" y="4715997"/>
            <a:ext cx="0" cy="1213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261473" y="5948117"/>
            <a:ext cx="694684" cy="369332"/>
          </a:xfrm>
          <a:prstGeom prst="rect">
            <a:avLst/>
          </a:prstGeom>
          <a:noFill/>
        </p:spPr>
        <p:txBody>
          <a:bodyPr wrap="none" rtlCol="0">
            <a:spAutoFit/>
          </a:bodyPr>
          <a:lstStyle/>
          <a:p>
            <a:r>
              <a:rPr lang="en-US" dirty="0" smtClean="0"/>
              <a:t>Q(A)</a:t>
            </a:r>
            <a:endParaRPr lang="en-US" baseline="-25000" dirty="0"/>
          </a:p>
        </p:txBody>
      </p:sp>
      <p:graphicFrame>
        <p:nvGraphicFramePr>
          <p:cNvPr id="30" name="Object 29"/>
          <p:cNvGraphicFramePr>
            <a:graphicFrameLocks noChangeAspect="1"/>
          </p:cNvGraphicFramePr>
          <p:nvPr>
            <p:extLst>
              <p:ext uri="{D42A27DB-BD31-4B8C-83A1-F6EECF244321}">
                <p14:modId xmlns:p14="http://schemas.microsoft.com/office/powerpoint/2010/main" val="3647322245"/>
              </p:ext>
            </p:extLst>
          </p:nvPr>
        </p:nvGraphicFramePr>
        <p:xfrm>
          <a:off x="3336858" y="4292212"/>
          <a:ext cx="1852612" cy="873125"/>
        </p:xfrm>
        <a:graphic>
          <a:graphicData uri="http://schemas.openxmlformats.org/presentationml/2006/ole">
            <mc:AlternateContent xmlns:mc="http://schemas.openxmlformats.org/markup-compatibility/2006">
              <mc:Choice xmlns:v="urn:schemas-microsoft-com:vml" Requires="v">
                <p:oleObj spid="_x0000_s20080" name="Equation" r:id="rId3" imgW="889000" imgH="419100" progId="Equation.3">
                  <p:embed/>
                </p:oleObj>
              </mc:Choice>
              <mc:Fallback>
                <p:oleObj name="Equation" r:id="rId3" imgW="889000" imgH="419100" progId="Equation.3">
                  <p:embed/>
                  <p:pic>
                    <p:nvPicPr>
                      <p:cNvPr id="0" name=""/>
                      <p:cNvPicPr/>
                      <p:nvPr/>
                    </p:nvPicPr>
                    <p:blipFill>
                      <a:blip r:embed="rId4"/>
                      <a:stretch>
                        <a:fillRect/>
                      </a:stretch>
                    </p:blipFill>
                    <p:spPr>
                      <a:xfrm>
                        <a:off x="3336858" y="4292212"/>
                        <a:ext cx="1852612" cy="873125"/>
                      </a:xfrm>
                      <a:prstGeom prst="rect">
                        <a:avLst/>
                      </a:prstGeom>
                      <a:ln>
                        <a:solidFill>
                          <a:srgbClr val="FF0000"/>
                        </a:solidFill>
                      </a:ln>
                    </p:spPr>
                  </p:pic>
                </p:oleObj>
              </mc:Fallback>
            </mc:AlternateContent>
          </a:graphicData>
        </a:graphic>
      </p:graphicFrame>
      <p:sp>
        <p:nvSpPr>
          <p:cNvPr id="8" name="Footer Placeholder 7"/>
          <p:cNvSpPr>
            <a:spLocks noGrp="1"/>
          </p:cNvSpPr>
          <p:nvPr>
            <p:ph type="ftr" sz="quarter" idx="11"/>
          </p:nvPr>
        </p:nvSpPr>
        <p:spPr/>
        <p:txBody>
          <a:bodyPr/>
          <a:lstStyle/>
          <a:p>
            <a:r>
              <a:rPr lang="en-US" dirty="0"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59</a:t>
            </a:fld>
            <a:endParaRPr lang="en-US" dirty="0"/>
          </a:p>
        </p:txBody>
      </p:sp>
    </p:spTree>
    <p:extLst>
      <p:ext uri="{BB962C8B-B14F-4D97-AF65-F5344CB8AC3E}">
        <p14:creationId xmlns:p14="http://schemas.microsoft.com/office/powerpoint/2010/main" val="4287575587"/>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996" y="244158"/>
            <a:ext cx="8419625" cy="1339850"/>
          </a:xfrm>
        </p:spPr>
        <p:txBody>
          <a:bodyPr>
            <a:normAutofit/>
          </a:bodyPr>
          <a:lstStyle/>
          <a:p>
            <a:r>
              <a:rPr lang="en-US" sz="4000" dirty="0" smtClean="0"/>
              <a:t>An Increase in Demand for Good A</a:t>
            </a:r>
            <a:endParaRPr lang="en-US" sz="4000" dirty="0"/>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Let’s analyze two scenarios. In the first scenario, there is an increase in demand for good A (the demand curve for good A shifts to the right). An increase in demand for A leads to higher market value for A. </a:t>
            </a:r>
            <a:r>
              <a:rPr lang="en-US" sz="2000" i="1" dirty="0" smtClean="0"/>
              <a:t>V(A)</a:t>
            </a:r>
            <a:r>
              <a:rPr lang="en-US" sz="2000" dirty="0" smtClean="0"/>
              <a:t> rises while </a:t>
            </a:r>
            <a:r>
              <a:rPr lang="en-US" sz="2000" i="1" dirty="0" smtClean="0"/>
              <a:t>V(B)</a:t>
            </a:r>
            <a:r>
              <a:rPr lang="en-US" sz="2000" dirty="0" smtClean="0"/>
              <a:t> is constant and </a:t>
            </a:r>
            <a:r>
              <a:rPr lang="en-US" sz="2000" dirty="0"/>
              <a:t>t</a:t>
            </a:r>
            <a:r>
              <a:rPr lang="en-US" sz="2000" dirty="0" smtClean="0"/>
              <a:t>he price of A in B terms rises {</a:t>
            </a:r>
            <a:r>
              <a:rPr lang="en-US" sz="2000" i="1" dirty="0" smtClean="0"/>
              <a:t>P(A</a:t>
            </a:r>
            <a:r>
              <a:rPr lang="en-US" sz="2000" i="1" baseline="-25000" dirty="0" smtClean="0"/>
              <a:t>B</a:t>
            </a:r>
            <a:r>
              <a:rPr lang="en-US" sz="2000" i="1" dirty="0" smtClean="0"/>
              <a:t> )</a:t>
            </a:r>
            <a:r>
              <a:rPr lang="en-US" sz="2000" dirty="0" smtClean="0"/>
              <a:t> = </a:t>
            </a:r>
            <a:r>
              <a:rPr lang="en-US" sz="2000" i="1" dirty="0" smtClean="0"/>
              <a:t>V(A)/V(B)</a:t>
            </a:r>
            <a:r>
              <a:rPr lang="en-US" sz="2000" dirty="0" smtClean="0"/>
              <a:t>}</a:t>
            </a:r>
            <a:endParaRPr lang="en-US" sz="2000"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83467" y="3324145"/>
            <a:ext cx="1366780" cy="369332"/>
          </a:xfrm>
          <a:prstGeom prst="rect">
            <a:avLst/>
          </a:prstGeom>
          <a:noFill/>
        </p:spPr>
        <p:txBody>
          <a:bodyPr wrap="none" rtlCol="0">
            <a:spAutoFit/>
          </a:bodyPr>
          <a:lstStyle/>
          <a:p>
            <a:r>
              <a:rPr lang="en-US" dirty="0" smtClean="0"/>
              <a:t>“GOOD B”</a:t>
            </a:r>
            <a:endParaRPr lang="en-US" dirty="0"/>
          </a:p>
        </p:txBody>
      </p:sp>
      <p:sp>
        <p:nvSpPr>
          <p:cNvPr id="11" name="TextBox 10"/>
          <p:cNvSpPr txBox="1"/>
          <p:nvPr/>
        </p:nvSpPr>
        <p:spPr>
          <a:xfrm>
            <a:off x="755484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719087" y="3125147"/>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cxnSp>
        <p:nvCxnSpPr>
          <p:cNvPr id="20" name="Straight Connector 19"/>
          <p:cNvCxnSpPr/>
          <p:nvPr/>
        </p:nvCxnSpPr>
        <p:spPr>
          <a:xfrm>
            <a:off x="5969000" y="3789649"/>
            <a:ext cx="1831362" cy="1644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598824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4679219"/>
            <a:ext cx="1434527"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879933" y="4468097"/>
            <a:ext cx="644189" cy="369332"/>
          </a:xfrm>
          <a:prstGeom prst="rect">
            <a:avLst/>
          </a:prstGeom>
          <a:noFill/>
        </p:spPr>
        <p:txBody>
          <a:bodyPr wrap="none" rtlCol="0">
            <a:spAutoFit/>
          </a:bodyPr>
          <a:lstStyle/>
          <a:p>
            <a:pPr algn="ctr"/>
            <a:r>
              <a:rPr lang="en-US" dirty="0" smtClean="0"/>
              <a:t>V(B)</a:t>
            </a:r>
            <a:endParaRPr lang="en-US" dirty="0"/>
          </a:p>
        </p:txBody>
      </p:sp>
      <p:sp>
        <p:nvSpPr>
          <p:cNvPr id="26" name="TextBox 25"/>
          <p:cNvSpPr txBox="1"/>
          <p:nvPr/>
        </p:nvSpPr>
        <p:spPr>
          <a:xfrm>
            <a:off x="7819602" y="3659652"/>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7802613" y="5257723"/>
            <a:ext cx="372330" cy="369332"/>
          </a:xfrm>
          <a:prstGeom prst="rect">
            <a:avLst/>
          </a:prstGeom>
          <a:noFill/>
        </p:spPr>
        <p:txBody>
          <a:bodyPr wrap="none" rtlCol="0">
            <a:spAutoFit/>
          </a:bodyPr>
          <a:lstStyle/>
          <a:p>
            <a:r>
              <a:rPr lang="en-US" dirty="0" smtClean="0"/>
              <a:t>D</a:t>
            </a:r>
            <a:endParaRPr lang="en-US" baseline="-25000" dirty="0"/>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997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485574" y="4135305"/>
            <a:ext cx="1691417" cy="151448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204720" y="5434115"/>
            <a:ext cx="450777" cy="369332"/>
          </a:xfrm>
          <a:prstGeom prst="rect">
            <a:avLst/>
          </a:prstGeom>
          <a:noFill/>
        </p:spPr>
        <p:txBody>
          <a:bodyPr wrap="none" rtlCol="0">
            <a:spAutoFit/>
          </a:bodyPr>
          <a:lstStyle/>
          <a:p>
            <a:r>
              <a:rPr lang="en-US" dirty="0" smtClean="0"/>
              <a:t>D</a:t>
            </a:r>
            <a:r>
              <a:rPr lang="en-US" baseline="-25000" dirty="0" smtClean="0"/>
              <a:t>0</a:t>
            </a:r>
            <a:endParaRPr lang="en-US" dirty="0"/>
          </a:p>
        </p:txBody>
      </p:sp>
      <p:sp>
        <p:nvSpPr>
          <p:cNvPr id="37" name="TextBox 36"/>
          <p:cNvSpPr txBox="1"/>
          <p:nvPr/>
        </p:nvSpPr>
        <p:spPr>
          <a:xfrm>
            <a:off x="338365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52715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307290" y="5023897"/>
            <a:ext cx="112734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535957" y="4809340"/>
            <a:ext cx="751490" cy="369332"/>
          </a:xfrm>
          <a:prstGeom prst="rect">
            <a:avLst/>
          </a:prstGeom>
          <a:noFill/>
        </p:spPr>
        <p:txBody>
          <a:bodyPr wrap="none" rtlCol="0">
            <a:spAutoFit/>
          </a:bodyPr>
          <a:lstStyle/>
          <a:p>
            <a:r>
              <a:rPr lang="en-US" dirty="0" smtClean="0"/>
              <a:t>V(A)</a:t>
            </a:r>
            <a:r>
              <a:rPr lang="en-US" baseline="-25000" dirty="0" smtClean="0"/>
              <a:t>0</a:t>
            </a:r>
            <a:endParaRPr lang="en-US" dirty="0"/>
          </a:p>
        </p:txBody>
      </p:sp>
      <p:cxnSp>
        <p:nvCxnSpPr>
          <p:cNvPr id="43" name="Straight Connector 42"/>
          <p:cNvCxnSpPr/>
          <p:nvPr/>
        </p:nvCxnSpPr>
        <p:spPr>
          <a:xfrm>
            <a:off x="6966857" y="4659975"/>
            <a:ext cx="0"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616466" y="5948117"/>
            <a:ext cx="665830" cy="369332"/>
          </a:xfrm>
          <a:prstGeom prst="rect">
            <a:avLst/>
          </a:prstGeom>
          <a:noFill/>
        </p:spPr>
        <p:txBody>
          <a:bodyPr wrap="none" rtlCol="0">
            <a:spAutoFit/>
          </a:bodyPr>
          <a:lstStyle/>
          <a:p>
            <a:r>
              <a:rPr lang="en-US" dirty="0" smtClean="0"/>
              <a:t>Q(B)</a:t>
            </a:r>
            <a:endParaRPr lang="en-US" dirty="0"/>
          </a:p>
        </p:txBody>
      </p:sp>
      <p:cxnSp>
        <p:nvCxnSpPr>
          <p:cNvPr id="46" name="Straight Connector 45"/>
          <p:cNvCxnSpPr/>
          <p:nvPr/>
        </p:nvCxnSpPr>
        <p:spPr>
          <a:xfrm>
            <a:off x="2446667" y="5023897"/>
            <a:ext cx="0" cy="9055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965054" y="5948117"/>
            <a:ext cx="773131" cy="369332"/>
          </a:xfrm>
          <a:prstGeom prst="rect">
            <a:avLst/>
          </a:prstGeom>
          <a:noFill/>
        </p:spPr>
        <p:txBody>
          <a:bodyPr wrap="none" rtlCol="0">
            <a:spAutoFit/>
          </a:bodyPr>
          <a:lstStyle/>
          <a:p>
            <a:r>
              <a:rPr lang="en-US" dirty="0" smtClean="0"/>
              <a:t>Q(A)</a:t>
            </a:r>
            <a:r>
              <a:rPr lang="en-US" baseline="-25000" dirty="0" smtClean="0"/>
              <a:t>0</a:t>
            </a:r>
            <a:endParaRPr lang="en-US" baseline="-25000" dirty="0"/>
          </a:p>
        </p:txBody>
      </p:sp>
      <p:cxnSp>
        <p:nvCxnSpPr>
          <p:cNvPr id="33" name="Straight Connector 32"/>
          <p:cNvCxnSpPr/>
          <p:nvPr/>
        </p:nvCxnSpPr>
        <p:spPr>
          <a:xfrm>
            <a:off x="1965054" y="3787361"/>
            <a:ext cx="1691417" cy="1514488"/>
          </a:xfrm>
          <a:prstGeom prst="line">
            <a:avLst/>
          </a:prstGeom>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43608" y="4440008"/>
            <a:ext cx="751490" cy="369332"/>
          </a:xfrm>
          <a:prstGeom prst="rect">
            <a:avLst/>
          </a:prstGeom>
          <a:noFill/>
        </p:spPr>
        <p:txBody>
          <a:bodyPr wrap="none" rtlCol="0">
            <a:spAutoFit/>
          </a:bodyPr>
          <a:lstStyle/>
          <a:p>
            <a:r>
              <a:rPr lang="en-US" dirty="0" smtClean="0"/>
              <a:t>V(A)</a:t>
            </a:r>
            <a:r>
              <a:rPr lang="en-US" baseline="-25000" dirty="0" smtClean="0"/>
              <a:t>1</a:t>
            </a:r>
            <a:endParaRPr lang="en-US" baseline="-25000" dirty="0"/>
          </a:p>
        </p:txBody>
      </p:sp>
      <p:sp>
        <p:nvSpPr>
          <p:cNvPr id="42" name="TextBox 41"/>
          <p:cNvSpPr txBox="1"/>
          <p:nvPr/>
        </p:nvSpPr>
        <p:spPr>
          <a:xfrm>
            <a:off x="3685813" y="5073057"/>
            <a:ext cx="450777" cy="369332"/>
          </a:xfrm>
          <a:prstGeom prst="rect">
            <a:avLst/>
          </a:prstGeom>
          <a:noFill/>
        </p:spPr>
        <p:txBody>
          <a:bodyPr wrap="none" rtlCol="0">
            <a:spAutoFit/>
          </a:bodyPr>
          <a:lstStyle/>
          <a:p>
            <a:r>
              <a:rPr lang="en-US" dirty="0" smtClean="0"/>
              <a:t>D</a:t>
            </a:r>
            <a:r>
              <a:rPr lang="en-US" baseline="-25000" dirty="0" smtClean="0"/>
              <a:t>1</a:t>
            </a:r>
            <a:endParaRPr lang="en-US" dirty="0"/>
          </a:p>
        </p:txBody>
      </p:sp>
      <p:cxnSp>
        <p:nvCxnSpPr>
          <p:cNvPr id="14" name="Straight Connector 13"/>
          <p:cNvCxnSpPr/>
          <p:nvPr/>
        </p:nvCxnSpPr>
        <p:spPr>
          <a:xfrm>
            <a:off x="2905300" y="4659975"/>
            <a:ext cx="19241"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2656174" y="5946565"/>
            <a:ext cx="773131" cy="369332"/>
          </a:xfrm>
          <a:prstGeom prst="rect">
            <a:avLst/>
          </a:prstGeom>
          <a:noFill/>
        </p:spPr>
        <p:txBody>
          <a:bodyPr wrap="none" rtlCol="0">
            <a:spAutoFit/>
          </a:bodyPr>
          <a:lstStyle/>
          <a:p>
            <a:r>
              <a:rPr lang="en-US" dirty="0" smtClean="0"/>
              <a:t>Q(A)</a:t>
            </a:r>
            <a:r>
              <a:rPr lang="en-US" baseline="-25000" dirty="0" smtClean="0"/>
              <a:t>1</a:t>
            </a:r>
            <a:endParaRPr lang="en-US" baseline="-25000" dirty="0"/>
          </a:p>
        </p:txBody>
      </p:sp>
      <p:cxnSp>
        <p:nvCxnSpPr>
          <p:cNvPr id="16" name="Straight Connector 15"/>
          <p:cNvCxnSpPr/>
          <p:nvPr/>
        </p:nvCxnSpPr>
        <p:spPr>
          <a:xfrm flipH="1">
            <a:off x="1287447" y="4640731"/>
            <a:ext cx="161785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1860877" y="4065041"/>
            <a:ext cx="390250" cy="3557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p:txBody>
          <a:bodyPr/>
          <a:lstStyle/>
          <a:p>
            <a:r>
              <a:rPr lang="en-US" dirty="0"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60</a:t>
            </a:fld>
            <a:endParaRPr lang="en-US" dirty="0"/>
          </a:p>
        </p:txBody>
      </p:sp>
    </p:spTree>
    <p:extLst>
      <p:ext uri="{BB962C8B-B14F-4D97-AF65-F5344CB8AC3E}">
        <p14:creationId xmlns:p14="http://schemas.microsoft.com/office/powerpoint/2010/main" val="1926192721"/>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956" y="244158"/>
            <a:ext cx="8237665" cy="1339850"/>
          </a:xfrm>
        </p:spPr>
        <p:txBody>
          <a:bodyPr>
            <a:normAutofit/>
          </a:bodyPr>
          <a:lstStyle/>
          <a:p>
            <a:r>
              <a:rPr lang="en-US" sz="4000" dirty="0" smtClean="0"/>
              <a:t>An Increase in Demand for Good A in both EV and Price Terms</a:t>
            </a:r>
            <a:endParaRPr lang="en-US" sz="4000" dirty="0"/>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Our first scenario is easily demonstrated by traditional supply and demand analysis. On the left hand side, market value is expressed in EV terms. On the right hand side, market value is expressed in price terms (the price of A in terms of good B): this is the “traditional” view.</a:t>
            </a:r>
            <a:endParaRPr lang="en-US" sz="2000"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83467" y="3324145"/>
            <a:ext cx="1365879" cy="369332"/>
          </a:xfrm>
          <a:prstGeom prst="rect">
            <a:avLst/>
          </a:prstGeom>
          <a:noFill/>
        </p:spPr>
        <p:txBody>
          <a:bodyPr wrap="none" rtlCol="0">
            <a:spAutoFit/>
          </a:bodyPr>
          <a:lstStyle/>
          <a:p>
            <a:r>
              <a:rPr lang="en-US" dirty="0" smtClean="0"/>
              <a:t>“GOOD A”</a:t>
            </a:r>
            <a:endParaRPr lang="en-US" dirty="0"/>
          </a:p>
        </p:txBody>
      </p:sp>
      <p:sp>
        <p:nvSpPr>
          <p:cNvPr id="11" name="TextBox 10"/>
          <p:cNvSpPr txBox="1"/>
          <p:nvPr/>
        </p:nvSpPr>
        <p:spPr>
          <a:xfrm>
            <a:off x="770876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765593" y="3125147"/>
            <a:ext cx="1336912" cy="646331"/>
          </a:xfrm>
          <a:prstGeom prst="rect">
            <a:avLst/>
          </a:prstGeom>
          <a:noFill/>
        </p:spPr>
        <p:txBody>
          <a:bodyPr wrap="none" rtlCol="0">
            <a:spAutoFit/>
          </a:bodyPr>
          <a:lstStyle/>
          <a:p>
            <a:pPr algn="ctr"/>
            <a:r>
              <a:rPr lang="en-US" dirty="0" smtClean="0"/>
              <a:t>Price</a:t>
            </a:r>
          </a:p>
          <a:p>
            <a:pPr algn="ctr"/>
            <a:r>
              <a:rPr lang="en-US" dirty="0" smtClean="0"/>
              <a:t>(in B terms)</a:t>
            </a:r>
          </a:p>
        </p:txBody>
      </p:sp>
      <p:cxnSp>
        <p:nvCxnSpPr>
          <p:cNvPr id="20" name="Straight Connector 19"/>
          <p:cNvCxnSpPr/>
          <p:nvPr/>
        </p:nvCxnSpPr>
        <p:spPr>
          <a:xfrm>
            <a:off x="5908088" y="4329385"/>
            <a:ext cx="1585848" cy="138902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619988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668650" y="4837429"/>
            <a:ext cx="831741" cy="369332"/>
          </a:xfrm>
          <a:prstGeom prst="rect">
            <a:avLst/>
          </a:prstGeom>
          <a:noFill/>
        </p:spPr>
        <p:txBody>
          <a:bodyPr wrap="none" rtlCol="0">
            <a:spAutoFit/>
          </a:bodyPr>
          <a:lstStyle/>
          <a:p>
            <a:pPr algn="ctr"/>
            <a:r>
              <a:rPr lang="en-US" dirty="0"/>
              <a:t>P</a:t>
            </a:r>
            <a:r>
              <a:rPr lang="en-US" dirty="0" smtClean="0"/>
              <a:t>(A</a:t>
            </a:r>
            <a:r>
              <a:rPr lang="en-US" baseline="-25000" dirty="0" smtClean="0"/>
              <a:t>B</a:t>
            </a:r>
            <a:r>
              <a:rPr lang="en-US" dirty="0" smtClean="0"/>
              <a:t>)</a:t>
            </a:r>
            <a:r>
              <a:rPr lang="en-US" baseline="-25000" dirty="0" smtClean="0"/>
              <a:t>0</a:t>
            </a:r>
            <a:endParaRPr lang="en-US" dirty="0"/>
          </a:p>
        </p:txBody>
      </p:sp>
      <p:sp>
        <p:nvSpPr>
          <p:cNvPr id="26" name="TextBox 25"/>
          <p:cNvSpPr txBox="1"/>
          <p:nvPr/>
        </p:nvSpPr>
        <p:spPr>
          <a:xfrm>
            <a:off x="8031242" y="3698140"/>
            <a:ext cx="312030" cy="369332"/>
          </a:xfrm>
          <a:prstGeom prst="rect">
            <a:avLst/>
          </a:prstGeom>
          <a:noFill/>
        </p:spPr>
        <p:txBody>
          <a:bodyPr wrap="none" rtlCol="0">
            <a:spAutoFit/>
          </a:bodyPr>
          <a:lstStyle/>
          <a:p>
            <a:r>
              <a:rPr lang="en-US" dirty="0" smtClean="0"/>
              <a:t>S</a:t>
            </a:r>
            <a:endParaRPr lang="en-US" baseline="-25000" dirty="0"/>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997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485574" y="4135305"/>
            <a:ext cx="1691417" cy="151448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204720" y="5434115"/>
            <a:ext cx="450777" cy="369332"/>
          </a:xfrm>
          <a:prstGeom prst="rect">
            <a:avLst/>
          </a:prstGeom>
          <a:noFill/>
        </p:spPr>
        <p:txBody>
          <a:bodyPr wrap="none" rtlCol="0">
            <a:spAutoFit/>
          </a:bodyPr>
          <a:lstStyle/>
          <a:p>
            <a:r>
              <a:rPr lang="en-US" dirty="0" smtClean="0"/>
              <a:t>D</a:t>
            </a:r>
            <a:r>
              <a:rPr lang="en-US" baseline="-25000" dirty="0" smtClean="0"/>
              <a:t>0</a:t>
            </a:r>
            <a:endParaRPr lang="en-US" dirty="0"/>
          </a:p>
        </p:txBody>
      </p:sp>
      <p:sp>
        <p:nvSpPr>
          <p:cNvPr id="37" name="TextBox 36"/>
          <p:cNvSpPr txBox="1"/>
          <p:nvPr/>
        </p:nvSpPr>
        <p:spPr>
          <a:xfrm>
            <a:off x="338365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46943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307290" y="5023897"/>
            <a:ext cx="112734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535957" y="4809340"/>
            <a:ext cx="751490" cy="369332"/>
          </a:xfrm>
          <a:prstGeom prst="rect">
            <a:avLst/>
          </a:prstGeom>
          <a:noFill/>
        </p:spPr>
        <p:txBody>
          <a:bodyPr wrap="none" rtlCol="0">
            <a:spAutoFit/>
          </a:bodyPr>
          <a:lstStyle/>
          <a:p>
            <a:r>
              <a:rPr lang="en-US" dirty="0" smtClean="0"/>
              <a:t>V(A)</a:t>
            </a:r>
            <a:r>
              <a:rPr lang="en-US" baseline="-25000" dirty="0" smtClean="0"/>
              <a:t>0</a:t>
            </a:r>
            <a:endParaRPr lang="en-US" dirty="0"/>
          </a:p>
        </p:txBody>
      </p:sp>
      <p:sp>
        <p:nvSpPr>
          <p:cNvPr id="44" name="TextBox 43"/>
          <p:cNvSpPr txBox="1"/>
          <p:nvPr/>
        </p:nvSpPr>
        <p:spPr>
          <a:xfrm>
            <a:off x="6250893" y="5948117"/>
            <a:ext cx="773131" cy="369332"/>
          </a:xfrm>
          <a:prstGeom prst="rect">
            <a:avLst/>
          </a:prstGeom>
          <a:noFill/>
        </p:spPr>
        <p:txBody>
          <a:bodyPr wrap="none" rtlCol="0">
            <a:spAutoFit/>
          </a:bodyPr>
          <a:lstStyle/>
          <a:p>
            <a:r>
              <a:rPr lang="en-US" dirty="0" smtClean="0"/>
              <a:t>Q(A)</a:t>
            </a:r>
            <a:r>
              <a:rPr lang="en-US" baseline="-25000" dirty="0" smtClean="0"/>
              <a:t>0</a:t>
            </a:r>
            <a:endParaRPr lang="en-US" baseline="-25000" dirty="0"/>
          </a:p>
        </p:txBody>
      </p:sp>
      <p:cxnSp>
        <p:nvCxnSpPr>
          <p:cNvPr id="46" name="Straight Connector 45"/>
          <p:cNvCxnSpPr/>
          <p:nvPr/>
        </p:nvCxnSpPr>
        <p:spPr>
          <a:xfrm>
            <a:off x="2446667" y="5023897"/>
            <a:ext cx="0" cy="9055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965054" y="5948117"/>
            <a:ext cx="773131" cy="369332"/>
          </a:xfrm>
          <a:prstGeom prst="rect">
            <a:avLst/>
          </a:prstGeom>
          <a:noFill/>
        </p:spPr>
        <p:txBody>
          <a:bodyPr wrap="none" rtlCol="0">
            <a:spAutoFit/>
          </a:bodyPr>
          <a:lstStyle/>
          <a:p>
            <a:r>
              <a:rPr lang="en-US" dirty="0" smtClean="0"/>
              <a:t>Q(A)</a:t>
            </a:r>
            <a:r>
              <a:rPr lang="en-US" baseline="-25000" dirty="0" smtClean="0"/>
              <a:t>0</a:t>
            </a:r>
            <a:endParaRPr lang="en-US" baseline="-25000" dirty="0"/>
          </a:p>
        </p:txBody>
      </p:sp>
      <p:cxnSp>
        <p:nvCxnSpPr>
          <p:cNvPr id="33" name="Straight Connector 32"/>
          <p:cNvCxnSpPr/>
          <p:nvPr/>
        </p:nvCxnSpPr>
        <p:spPr>
          <a:xfrm>
            <a:off x="1965054" y="3787361"/>
            <a:ext cx="1691417" cy="1514488"/>
          </a:xfrm>
          <a:prstGeom prst="line">
            <a:avLst/>
          </a:prstGeom>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43608" y="4440008"/>
            <a:ext cx="751490" cy="369332"/>
          </a:xfrm>
          <a:prstGeom prst="rect">
            <a:avLst/>
          </a:prstGeom>
          <a:noFill/>
        </p:spPr>
        <p:txBody>
          <a:bodyPr wrap="none" rtlCol="0">
            <a:spAutoFit/>
          </a:bodyPr>
          <a:lstStyle/>
          <a:p>
            <a:r>
              <a:rPr lang="en-US" dirty="0" smtClean="0"/>
              <a:t>V(A)</a:t>
            </a:r>
            <a:r>
              <a:rPr lang="en-US" baseline="-25000" dirty="0" smtClean="0"/>
              <a:t>1</a:t>
            </a:r>
            <a:endParaRPr lang="en-US" baseline="-25000" dirty="0"/>
          </a:p>
        </p:txBody>
      </p:sp>
      <p:sp>
        <p:nvSpPr>
          <p:cNvPr id="42" name="TextBox 41"/>
          <p:cNvSpPr txBox="1"/>
          <p:nvPr/>
        </p:nvSpPr>
        <p:spPr>
          <a:xfrm>
            <a:off x="3685813" y="5073057"/>
            <a:ext cx="450777" cy="369332"/>
          </a:xfrm>
          <a:prstGeom prst="rect">
            <a:avLst/>
          </a:prstGeom>
          <a:noFill/>
        </p:spPr>
        <p:txBody>
          <a:bodyPr wrap="none" rtlCol="0">
            <a:spAutoFit/>
          </a:bodyPr>
          <a:lstStyle/>
          <a:p>
            <a:r>
              <a:rPr lang="en-US" dirty="0" smtClean="0"/>
              <a:t>D</a:t>
            </a:r>
            <a:r>
              <a:rPr lang="en-US" baseline="-25000" dirty="0" smtClean="0"/>
              <a:t>1</a:t>
            </a:r>
            <a:endParaRPr lang="en-US" dirty="0"/>
          </a:p>
        </p:txBody>
      </p:sp>
      <p:cxnSp>
        <p:nvCxnSpPr>
          <p:cNvPr id="14" name="Straight Connector 13"/>
          <p:cNvCxnSpPr/>
          <p:nvPr/>
        </p:nvCxnSpPr>
        <p:spPr>
          <a:xfrm>
            <a:off x="2905300" y="4659975"/>
            <a:ext cx="19241"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2656174" y="5946565"/>
            <a:ext cx="773131" cy="369332"/>
          </a:xfrm>
          <a:prstGeom prst="rect">
            <a:avLst/>
          </a:prstGeom>
          <a:noFill/>
        </p:spPr>
        <p:txBody>
          <a:bodyPr wrap="none" rtlCol="0">
            <a:spAutoFit/>
          </a:bodyPr>
          <a:lstStyle/>
          <a:p>
            <a:r>
              <a:rPr lang="en-US" dirty="0" smtClean="0"/>
              <a:t>Q(A)</a:t>
            </a:r>
            <a:r>
              <a:rPr lang="en-US" baseline="-25000" dirty="0" smtClean="0"/>
              <a:t>1</a:t>
            </a:r>
            <a:endParaRPr lang="en-US" baseline="-25000" dirty="0"/>
          </a:p>
        </p:txBody>
      </p:sp>
      <p:cxnSp>
        <p:nvCxnSpPr>
          <p:cNvPr id="16" name="Straight Connector 15"/>
          <p:cNvCxnSpPr/>
          <p:nvPr/>
        </p:nvCxnSpPr>
        <p:spPr>
          <a:xfrm flipH="1">
            <a:off x="1287447" y="4640731"/>
            <a:ext cx="161785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1860877" y="4065041"/>
            <a:ext cx="390250" cy="3557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6353798" y="3912826"/>
            <a:ext cx="1585848" cy="1389023"/>
          </a:xfrm>
          <a:prstGeom prst="line">
            <a:avLst/>
          </a:prstGeom>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686271" y="4448853"/>
            <a:ext cx="831741" cy="369332"/>
          </a:xfrm>
          <a:prstGeom prst="rect">
            <a:avLst/>
          </a:prstGeom>
          <a:noFill/>
        </p:spPr>
        <p:txBody>
          <a:bodyPr wrap="none" rtlCol="0">
            <a:spAutoFit/>
          </a:bodyPr>
          <a:lstStyle/>
          <a:p>
            <a:pPr algn="ctr"/>
            <a:r>
              <a:rPr lang="en-US" dirty="0"/>
              <a:t>P</a:t>
            </a:r>
            <a:r>
              <a:rPr lang="en-US" dirty="0" smtClean="0"/>
              <a:t>(A</a:t>
            </a:r>
            <a:r>
              <a:rPr lang="en-US" baseline="-25000" dirty="0" smtClean="0"/>
              <a:t>B</a:t>
            </a:r>
            <a:r>
              <a:rPr lang="en-US" dirty="0" smtClean="0"/>
              <a:t>)</a:t>
            </a:r>
            <a:r>
              <a:rPr lang="en-US" baseline="-25000" dirty="0"/>
              <a:t>1</a:t>
            </a:r>
            <a:endParaRPr lang="en-US" dirty="0"/>
          </a:p>
        </p:txBody>
      </p:sp>
      <p:cxnSp>
        <p:nvCxnSpPr>
          <p:cNvPr id="50" name="Straight Connector 49"/>
          <p:cNvCxnSpPr/>
          <p:nvPr/>
        </p:nvCxnSpPr>
        <p:spPr>
          <a:xfrm>
            <a:off x="6754989" y="5041019"/>
            <a:ext cx="0" cy="9055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5558073" y="5073057"/>
            <a:ext cx="112734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H="1">
            <a:off x="5551500" y="4658423"/>
            <a:ext cx="161785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7207834" y="4677097"/>
            <a:ext cx="19241" cy="126946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7554669" y="5448210"/>
            <a:ext cx="450777" cy="369332"/>
          </a:xfrm>
          <a:prstGeom prst="rect">
            <a:avLst/>
          </a:prstGeom>
          <a:noFill/>
        </p:spPr>
        <p:txBody>
          <a:bodyPr wrap="none" rtlCol="0">
            <a:spAutoFit/>
          </a:bodyPr>
          <a:lstStyle/>
          <a:p>
            <a:r>
              <a:rPr lang="en-US" dirty="0" smtClean="0"/>
              <a:t>D</a:t>
            </a:r>
            <a:r>
              <a:rPr lang="en-US" baseline="-25000" dirty="0" smtClean="0"/>
              <a:t>0</a:t>
            </a:r>
            <a:endParaRPr lang="en-US" dirty="0"/>
          </a:p>
        </p:txBody>
      </p:sp>
      <p:sp>
        <p:nvSpPr>
          <p:cNvPr id="55" name="TextBox 54"/>
          <p:cNvSpPr txBox="1"/>
          <p:nvPr/>
        </p:nvSpPr>
        <p:spPr>
          <a:xfrm>
            <a:off x="8000846" y="5089901"/>
            <a:ext cx="450777" cy="369332"/>
          </a:xfrm>
          <a:prstGeom prst="rect">
            <a:avLst/>
          </a:prstGeom>
          <a:noFill/>
        </p:spPr>
        <p:txBody>
          <a:bodyPr wrap="none" rtlCol="0">
            <a:spAutoFit/>
          </a:bodyPr>
          <a:lstStyle/>
          <a:p>
            <a:r>
              <a:rPr lang="en-US" dirty="0" smtClean="0"/>
              <a:t>D</a:t>
            </a:r>
            <a:r>
              <a:rPr lang="en-US" baseline="-25000" dirty="0" smtClean="0"/>
              <a:t>1</a:t>
            </a:r>
            <a:endParaRPr lang="en-US" dirty="0"/>
          </a:p>
        </p:txBody>
      </p:sp>
      <p:cxnSp>
        <p:nvCxnSpPr>
          <p:cNvPr id="43" name="Straight Arrow Connector 42"/>
          <p:cNvCxnSpPr/>
          <p:nvPr/>
        </p:nvCxnSpPr>
        <p:spPr>
          <a:xfrm flipV="1">
            <a:off x="6193174" y="4135305"/>
            <a:ext cx="390250" cy="3557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p:txBody>
          <a:bodyPr/>
          <a:lstStyle/>
          <a:p>
            <a:r>
              <a:rPr lang="en-US" dirty="0"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61</a:t>
            </a:fld>
            <a:endParaRPr lang="en-US" dirty="0"/>
          </a:p>
        </p:txBody>
      </p:sp>
      <p:sp>
        <p:nvSpPr>
          <p:cNvPr id="56" name="TextBox 55"/>
          <p:cNvSpPr txBox="1"/>
          <p:nvPr/>
        </p:nvSpPr>
        <p:spPr>
          <a:xfrm>
            <a:off x="6942013" y="5946565"/>
            <a:ext cx="773131" cy="369332"/>
          </a:xfrm>
          <a:prstGeom prst="rect">
            <a:avLst/>
          </a:prstGeom>
          <a:noFill/>
        </p:spPr>
        <p:txBody>
          <a:bodyPr wrap="none" rtlCol="0">
            <a:spAutoFit/>
          </a:bodyPr>
          <a:lstStyle/>
          <a:p>
            <a:r>
              <a:rPr lang="en-US" dirty="0" smtClean="0"/>
              <a:t>Q(A)</a:t>
            </a:r>
            <a:r>
              <a:rPr lang="en-US" baseline="-25000" dirty="0"/>
              <a:t>1</a:t>
            </a:r>
          </a:p>
        </p:txBody>
      </p:sp>
    </p:spTree>
    <p:extLst>
      <p:ext uri="{BB962C8B-B14F-4D97-AF65-F5344CB8AC3E}">
        <p14:creationId xmlns:p14="http://schemas.microsoft.com/office/powerpoint/2010/main" val="1661198483"/>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Why Did Traditional Analysis Work for First Scenario?</a:t>
            </a:r>
            <a:endParaRPr lang="en-US" sz="4000" dirty="0"/>
          </a:p>
        </p:txBody>
      </p:sp>
      <p:sp>
        <p:nvSpPr>
          <p:cNvPr id="3" name="Content Placeholder 2"/>
          <p:cNvSpPr>
            <a:spLocks noGrp="1"/>
          </p:cNvSpPr>
          <p:nvPr>
            <p:ph idx="1"/>
          </p:nvPr>
        </p:nvSpPr>
        <p:spPr>
          <a:xfrm>
            <a:off x="481010" y="1806453"/>
            <a:ext cx="8234891" cy="4505506"/>
          </a:xfrm>
        </p:spPr>
        <p:txBody>
          <a:bodyPr>
            <a:normAutofit fontScale="92500"/>
          </a:bodyPr>
          <a:lstStyle/>
          <a:p>
            <a:r>
              <a:rPr lang="en-US" dirty="0" smtClean="0"/>
              <a:t>In this first scenario, traditional supply and demand analysis provides the right answer. Why? Because traditional supply and demand analysis assumes that the market value of the measurement good (good B) is constant. In this scenario, it just so happens that the market value of good B is constant, therefore traditional supply and demand analysis gets the right result.</a:t>
            </a:r>
          </a:p>
          <a:p>
            <a:r>
              <a:rPr lang="en-US" dirty="0" smtClean="0"/>
              <a:t>But what happens when the market value of good B is not constant? Traditional supply and demand analysis struggles to explain changes in price due to a change in the market value of the measurement good because its perspective is so “one-sided”. However, we can use our alternative version of supply and demand analysis to illustrate what happens.</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62</a:t>
            </a:fld>
            <a:endParaRPr lang="en-US" dirty="0"/>
          </a:p>
        </p:txBody>
      </p:sp>
    </p:spTree>
    <p:extLst>
      <p:ext uri="{BB962C8B-B14F-4D97-AF65-F5344CB8AC3E}">
        <p14:creationId xmlns:p14="http://schemas.microsoft.com/office/powerpoint/2010/main" val="1368154643"/>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73372" cy="1339850"/>
          </a:xfrm>
        </p:spPr>
        <p:txBody>
          <a:bodyPr>
            <a:normAutofit/>
          </a:bodyPr>
          <a:lstStyle/>
          <a:p>
            <a:r>
              <a:rPr lang="en-US" sz="4000" dirty="0"/>
              <a:t>An Increase in Demand for Good B</a:t>
            </a:r>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In our second scenario there is an increase in demand for good B (the demand curve for good B shifts to the right). The equilibrium market value of good B rises. The market value of good A is constant. Therefore, the price of A in B terms, or “</a:t>
            </a:r>
            <a:r>
              <a:rPr lang="en-US" sz="2000" i="1" dirty="0" smtClean="0"/>
              <a:t>P(A</a:t>
            </a:r>
            <a:r>
              <a:rPr lang="en-US" sz="2000" i="1" baseline="-25000" dirty="0" smtClean="0"/>
              <a:t>B </a:t>
            </a:r>
            <a:r>
              <a:rPr lang="en-US" sz="2000" i="1" dirty="0" smtClean="0"/>
              <a:t>)</a:t>
            </a:r>
            <a:r>
              <a:rPr lang="en-US" sz="2000" dirty="0" smtClean="0"/>
              <a:t>”, </a:t>
            </a:r>
            <a:r>
              <a:rPr lang="en-US" sz="2000" dirty="0"/>
              <a:t>falls</a:t>
            </a:r>
            <a:r>
              <a:rPr lang="en-US" sz="2000" dirty="0" smtClean="0"/>
              <a:t>: {</a:t>
            </a:r>
            <a:r>
              <a:rPr lang="en-US" sz="2000" i="1" dirty="0" smtClean="0"/>
              <a:t>P</a:t>
            </a:r>
            <a:r>
              <a:rPr lang="en-US" sz="2000" i="1" dirty="0"/>
              <a:t>(A</a:t>
            </a:r>
            <a:r>
              <a:rPr lang="en-US" sz="2000" i="1" baseline="-25000" dirty="0"/>
              <a:t>B</a:t>
            </a:r>
            <a:r>
              <a:rPr lang="en-US" sz="2000" i="1" dirty="0"/>
              <a:t> )</a:t>
            </a:r>
            <a:r>
              <a:rPr lang="en-US" sz="2000" dirty="0"/>
              <a:t> = </a:t>
            </a:r>
            <a:r>
              <a:rPr lang="en-US" sz="2000" i="1" dirty="0"/>
              <a:t>V(A)/V(B</a:t>
            </a:r>
            <a:r>
              <a:rPr lang="en-US" sz="2000" i="1" dirty="0" smtClean="0"/>
              <a:t>)</a:t>
            </a:r>
            <a:r>
              <a:rPr lang="en-US" sz="2000" dirty="0" smtClean="0"/>
              <a:t>}</a:t>
            </a:r>
            <a:endParaRPr lang="en-US" sz="2000" i="1"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83467" y="3324145"/>
            <a:ext cx="1366780" cy="369332"/>
          </a:xfrm>
          <a:prstGeom prst="rect">
            <a:avLst/>
          </a:prstGeom>
          <a:noFill/>
        </p:spPr>
        <p:txBody>
          <a:bodyPr wrap="none" rtlCol="0">
            <a:spAutoFit/>
          </a:bodyPr>
          <a:lstStyle/>
          <a:p>
            <a:r>
              <a:rPr lang="en-US" dirty="0" smtClean="0"/>
              <a:t>“GOOD </a:t>
            </a:r>
            <a:r>
              <a:rPr lang="en-US" dirty="0"/>
              <a:t>B</a:t>
            </a:r>
            <a:r>
              <a:rPr lang="en-US" dirty="0" smtClean="0"/>
              <a:t>”</a:t>
            </a:r>
            <a:endParaRPr lang="en-US" dirty="0"/>
          </a:p>
        </p:txBody>
      </p:sp>
      <p:sp>
        <p:nvSpPr>
          <p:cNvPr id="11" name="TextBox 10"/>
          <p:cNvSpPr txBox="1"/>
          <p:nvPr/>
        </p:nvSpPr>
        <p:spPr>
          <a:xfrm>
            <a:off x="776648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680607" y="3125147"/>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cxnSp>
        <p:nvCxnSpPr>
          <p:cNvPr id="20" name="Straight Connector 19"/>
          <p:cNvCxnSpPr/>
          <p:nvPr/>
        </p:nvCxnSpPr>
        <p:spPr>
          <a:xfrm>
            <a:off x="5819686" y="4182219"/>
            <a:ext cx="1558810" cy="1461344"/>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598824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4962732"/>
            <a:ext cx="108413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821467" y="4797310"/>
            <a:ext cx="722636" cy="369332"/>
          </a:xfrm>
          <a:prstGeom prst="rect">
            <a:avLst/>
          </a:prstGeom>
          <a:noFill/>
        </p:spPr>
        <p:txBody>
          <a:bodyPr wrap="none" rtlCol="0">
            <a:spAutoFit/>
          </a:bodyPr>
          <a:lstStyle/>
          <a:p>
            <a:pPr algn="ctr"/>
            <a:r>
              <a:rPr lang="en-US" dirty="0" smtClean="0"/>
              <a:t>V(B)</a:t>
            </a:r>
            <a:r>
              <a:rPr lang="en-US" baseline="-25000" dirty="0" smtClean="0"/>
              <a:t>0</a:t>
            </a:r>
            <a:endParaRPr lang="en-US" dirty="0"/>
          </a:p>
        </p:txBody>
      </p:sp>
      <p:sp>
        <p:nvSpPr>
          <p:cNvPr id="26" name="TextBox 25"/>
          <p:cNvSpPr txBox="1"/>
          <p:nvPr/>
        </p:nvSpPr>
        <p:spPr>
          <a:xfrm>
            <a:off x="7819602" y="3659652"/>
            <a:ext cx="312030" cy="369332"/>
          </a:xfrm>
          <a:prstGeom prst="rect">
            <a:avLst/>
          </a:prstGeom>
          <a:noFill/>
        </p:spPr>
        <p:txBody>
          <a:bodyPr wrap="none" rtlCol="0">
            <a:spAutoFit/>
          </a:bodyPr>
          <a:lstStyle/>
          <a:p>
            <a:r>
              <a:rPr lang="en-US" dirty="0" smtClean="0"/>
              <a:t>S</a:t>
            </a:r>
            <a:endParaRPr lang="en-US" baseline="-25000" dirty="0"/>
          </a:p>
        </p:txBody>
      </p:sp>
      <p:sp>
        <p:nvSpPr>
          <p:cNvPr id="27" name="TextBox 26"/>
          <p:cNvSpPr txBox="1"/>
          <p:nvPr/>
        </p:nvSpPr>
        <p:spPr>
          <a:xfrm>
            <a:off x="7430283" y="5458897"/>
            <a:ext cx="450777" cy="369332"/>
          </a:xfrm>
          <a:prstGeom prst="rect">
            <a:avLst/>
          </a:prstGeom>
          <a:noFill/>
        </p:spPr>
        <p:txBody>
          <a:bodyPr wrap="none" rtlCol="0">
            <a:spAutoFit/>
          </a:bodyPr>
          <a:lstStyle/>
          <a:p>
            <a:r>
              <a:rPr lang="en-US" dirty="0" smtClean="0"/>
              <a:t>D</a:t>
            </a:r>
            <a:r>
              <a:rPr lang="en-US" baseline="-25000" dirty="0" smtClean="0"/>
              <a:t>0</a:t>
            </a:r>
            <a:endParaRPr lang="en-US" baseline="-25000" dirty="0"/>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997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77417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7724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48867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307290" y="4715997"/>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51397" y="4494198"/>
            <a:ext cx="673043" cy="369332"/>
          </a:xfrm>
          <a:prstGeom prst="rect">
            <a:avLst/>
          </a:prstGeom>
          <a:noFill/>
        </p:spPr>
        <p:txBody>
          <a:bodyPr wrap="none" rtlCol="0">
            <a:spAutoFit/>
          </a:bodyPr>
          <a:lstStyle/>
          <a:p>
            <a:r>
              <a:rPr lang="en-US" dirty="0" smtClean="0"/>
              <a:t>V(A)</a:t>
            </a:r>
            <a:endParaRPr lang="en-US" dirty="0"/>
          </a:p>
        </p:txBody>
      </p:sp>
      <p:cxnSp>
        <p:nvCxnSpPr>
          <p:cNvPr id="43" name="Straight Connector 42"/>
          <p:cNvCxnSpPr/>
          <p:nvPr/>
        </p:nvCxnSpPr>
        <p:spPr>
          <a:xfrm>
            <a:off x="6659017" y="4962732"/>
            <a:ext cx="0" cy="966711"/>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231666" y="5948117"/>
            <a:ext cx="744277" cy="369332"/>
          </a:xfrm>
          <a:prstGeom prst="rect">
            <a:avLst/>
          </a:prstGeom>
          <a:noFill/>
        </p:spPr>
        <p:txBody>
          <a:bodyPr wrap="none" rtlCol="0">
            <a:spAutoFit/>
          </a:bodyPr>
          <a:lstStyle/>
          <a:p>
            <a:r>
              <a:rPr lang="en-US" dirty="0" smtClean="0"/>
              <a:t>Q(B)</a:t>
            </a:r>
            <a:r>
              <a:rPr lang="en-US" baseline="-25000" dirty="0" smtClean="0"/>
              <a:t>0</a:t>
            </a:r>
            <a:endParaRPr lang="en-US" dirty="0"/>
          </a:p>
        </p:txBody>
      </p:sp>
      <p:cxnSp>
        <p:nvCxnSpPr>
          <p:cNvPr id="46" name="Straight Connector 45"/>
          <p:cNvCxnSpPr/>
          <p:nvPr/>
        </p:nvCxnSpPr>
        <p:spPr>
          <a:xfrm>
            <a:off x="2782652" y="4715997"/>
            <a:ext cx="0" cy="1213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434633" y="5948117"/>
            <a:ext cx="694684" cy="369332"/>
          </a:xfrm>
          <a:prstGeom prst="rect">
            <a:avLst/>
          </a:prstGeom>
          <a:noFill/>
        </p:spPr>
        <p:txBody>
          <a:bodyPr wrap="none" rtlCol="0">
            <a:spAutoFit/>
          </a:bodyPr>
          <a:lstStyle/>
          <a:p>
            <a:r>
              <a:rPr lang="en-US" dirty="0" smtClean="0"/>
              <a:t>Q(A)</a:t>
            </a:r>
            <a:endParaRPr lang="en-US" baseline="-25000" dirty="0"/>
          </a:p>
        </p:txBody>
      </p:sp>
      <p:cxnSp>
        <p:nvCxnSpPr>
          <p:cNvPr id="31" name="Straight Connector 30"/>
          <p:cNvCxnSpPr/>
          <p:nvPr/>
        </p:nvCxnSpPr>
        <p:spPr>
          <a:xfrm>
            <a:off x="6362261" y="3796379"/>
            <a:ext cx="1558810" cy="1461344"/>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921071" y="5080356"/>
            <a:ext cx="450777" cy="369332"/>
          </a:xfrm>
          <a:prstGeom prst="rect">
            <a:avLst/>
          </a:prstGeom>
          <a:noFill/>
        </p:spPr>
        <p:txBody>
          <a:bodyPr wrap="none" rtlCol="0">
            <a:spAutoFit/>
          </a:bodyPr>
          <a:lstStyle/>
          <a:p>
            <a:r>
              <a:rPr lang="en-US" dirty="0" smtClean="0"/>
              <a:t>D</a:t>
            </a:r>
            <a:r>
              <a:rPr lang="en-US" baseline="-25000" dirty="0" smtClean="0"/>
              <a:t>1</a:t>
            </a:r>
            <a:endParaRPr lang="en-US" dirty="0"/>
          </a:p>
        </p:txBody>
      </p:sp>
      <p:cxnSp>
        <p:nvCxnSpPr>
          <p:cNvPr id="14" name="Straight Connector 13"/>
          <p:cNvCxnSpPr/>
          <p:nvPr/>
        </p:nvCxnSpPr>
        <p:spPr>
          <a:xfrm flipH="1">
            <a:off x="5563343" y="4532686"/>
            <a:ext cx="1489560"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129863" y="4494198"/>
            <a:ext cx="0" cy="1453919"/>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819947" y="4333902"/>
            <a:ext cx="722636" cy="369332"/>
          </a:xfrm>
          <a:prstGeom prst="rect">
            <a:avLst/>
          </a:prstGeom>
          <a:noFill/>
        </p:spPr>
        <p:txBody>
          <a:bodyPr wrap="none" rtlCol="0">
            <a:spAutoFit/>
          </a:bodyPr>
          <a:lstStyle/>
          <a:p>
            <a:pPr algn="ctr"/>
            <a:r>
              <a:rPr lang="en-US" dirty="0" smtClean="0"/>
              <a:t>V(B)</a:t>
            </a:r>
            <a:r>
              <a:rPr lang="en-US" baseline="-25000" dirty="0"/>
              <a:t>1</a:t>
            </a:r>
            <a:endParaRPr lang="en-US" dirty="0"/>
          </a:p>
        </p:txBody>
      </p:sp>
      <p:cxnSp>
        <p:nvCxnSpPr>
          <p:cNvPr id="23" name="Straight Arrow Connector 22"/>
          <p:cNvCxnSpPr/>
          <p:nvPr/>
        </p:nvCxnSpPr>
        <p:spPr>
          <a:xfrm flipV="1">
            <a:off x="6110527" y="4028984"/>
            <a:ext cx="328694" cy="30491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884306" y="5946565"/>
            <a:ext cx="744277" cy="369332"/>
          </a:xfrm>
          <a:prstGeom prst="rect">
            <a:avLst/>
          </a:prstGeom>
          <a:noFill/>
        </p:spPr>
        <p:txBody>
          <a:bodyPr wrap="none" rtlCol="0">
            <a:spAutoFit/>
          </a:bodyPr>
          <a:lstStyle/>
          <a:p>
            <a:r>
              <a:rPr lang="en-US" dirty="0" smtClean="0"/>
              <a:t>Q(B)</a:t>
            </a:r>
            <a:r>
              <a:rPr lang="en-US" baseline="-25000" dirty="0"/>
              <a:t>1</a:t>
            </a:r>
            <a:endParaRPr lang="en-US" dirty="0"/>
          </a:p>
        </p:txBody>
      </p:sp>
      <p:sp>
        <p:nvSpPr>
          <p:cNvPr id="10" name="Footer Placeholder 9"/>
          <p:cNvSpPr>
            <a:spLocks noGrp="1"/>
          </p:cNvSpPr>
          <p:nvPr>
            <p:ph type="ftr" sz="quarter" idx="11"/>
          </p:nvPr>
        </p:nvSpPr>
        <p:spPr/>
        <p:txBody>
          <a:bodyPr/>
          <a:lstStyle/>
          <a:p>
            <a:r>
              <a:rPr lang="en-US" dirty="0"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63</a:t>
            </a:fld>
            <a:endParaRPr lang="en-US" dirty="0"/>
          </a:p>
        </p:txBody>
      </p:sp>
    </p:spTree>
    <p:extLst>
      <p:ext uri="{BB962C8B-B14F-4D97-AF65-F5344CB8AC3E}">
        <p14:creationId xmlns:p14="http://schemas.microsoft.com/office/powerpoint/2010/main" val="787557598"/>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15651" cy="1339850"/>
          </a:xfrm>
        </p:spPr>
        <p:txBody>
          <a:bodyPr>
            <a:normAutofit/>
          </a:bodyPr>
          <a:lstStyle/>
          <a:p>
            <a:r>
              <a:rPr lang="en-US" sz="4000" dirty="0" smtClean="0"/>
              <a:t>Why Did the Price Fall?</a:t>
            </a:r>
            <a:endParaRPr lang="en-US" sz="4000" dirty="0"/>
          </a:p>
        </p:txBody>
      </p:sp>
      <p:sp>
        <p:nvSpPr>
          <p:cNvPr id="3" name="Content Placeholder 2"/>
          <p:cNvSpPr>
            <a:spLocks noGrp="1"/>
          </p:cNvSpPr>
          <p:nvPr>
            <p:ph idx="1"/>
          </p:nvPr>
        </p:nvSpPr>
        <p:spPr>
          <a:xfrm>
            <a:off x="481010" y="1806452"/>
            <a:ext cx="8215651" cy="4678699"/>
          </a:xfrm>
        </p:spPr>
        <p:txBody>
          <a:bodyPr>
            <a:normAutofit fontScale="92500"/>
          </a:bodyPr>
          <a:lstStyle/>
          <a:p>
            <a:r>
              <a:rPr lang="en-US" dirty="0" smtClean="0"/>
              <a:t>Let’s think about what just happened. There was no change in the supply and demand for good A (as measured in “units of economic value” terms) and yet the price of good A fell. Why did the price fall? Because price is a relative expression of two market values. All else equal, the price of good A as measured in terms of good B will fall if the market value of good B rises:</a:t>
            </a:r>
          </a:p>
          <a:p>
            <a:endParaRPr lang="en-US" dirty="0"/>
          </a:p>
          <a:p>
            <a:pPr>
              <a:spcBef>
                <a:spcPts val="3600"/>
              </a:spcBef>
            </a:pPr>
            <a:r>
              <a:rPr lang="en-US" dirty="0" smtClean="0"/>
              <a:t>So, how can we represent this scenario in traditional supply and demand format (with price on the y-axis)? If the market value of the measurement good (good B) rises, then what happens to the supply and demand curves for good A in B terms?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568467639"/>
              </p:ext>
            </p:extLst>
          </p:nvPr>
        </p:nvGraphicFramePr>
        <p:xfrm>
          <a:off x="3381118" y="3893132"/>
          <a:ext cx="2232025" cy="1052513"/>
        </p:xfrm>
        <a:graphic>
          <a:graphicData uri="http://schemas.openxmlformats.org/presentationml/2006/ole">
            <mc:AlternateContent xmlns:mc="http://schemas.openxmlformats.org/markup-compatibility/2006">
              <mc:Choice xmlns:v="urn:schemas-microsoft-com:vml" Requires="v">
                <p:oleObj spid="_x0000_s21104" name="Equation" r:id="rId3" imgW="889000" imgH="419100" progId="Equation.3">
                  <p:embed/>
                </p:oleObj>
              </mc:Choice>
              <mc:Fallback>
                <p:oleObj name="Equation" r:id="rId3" imgW="889000" imgH="419100" progId="Equation.3">
                  <p:embed/>
                  <p:pic>
                    <p:nvPicPr>
                      <p:cNvPr id="0" name=""/>
                      <p:cNvPicPr/>
                      <p:nvPr/>
                    </p:nvPicPr>
                    <p:blipFill>
                      <a:blip r:embed="rId4"/>
                      <a:stretch>
                        <a:fillRect/>
                      </a:stretch>
                    </p:blipFill>
                    <p:spPr>
                      <a:xfrm>
                        <a:off x="3381118" y="3893132"/>
                        <a:ext cx="2232025" cy="105251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dirty="0"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64</a:t>
            </a:fld>
            <a:endParaRPr lang="en-US" dirty="0"/>
          </a:p>
        </p:txBody>
      </p:sp>
    </p:spTree>
    <p:extLst>
      <p:ext uri="{BB962C8B-B14F-4D97-AF65-F5344CB8AC3E}">
        <p14:creationId xmlns:p14="http://schemas.microsoft.com/office/powerpoint/2010/main" val="1213604934"/>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73372" cy="1339850"/>
          </a:xfrm>
        </p:spPr>
        <p:txBody>
          <a:bodyPr>
            <a:normAutofit/>
          </a:bodyPr>
          <a:lstStyle/>
          <a:p>
            <a:r>
              <a:rPr lang="en-US" sz="4000" dirty="0"/>
              <a:t>Impact on Good A of an Increase in Demand for Good </a:t>
            </a:r>
            <a:r>
              <a:rPr lang="en-US" sz="4000" dirty="0" smtClean="0"/>
              <a:t>B</a:t>
            </a:r>
            <a:endParaRPr lang="en-US" sz="4000" dirty="0"/>
          </a:p>
        </p:txBody>
      </p:sp>
      <p:sp>
        <p:nvSpPr>
          <p:cNvPr id="3" name="Content Placeholder 2"/>
          <p:cNvSpPr>
            <a:spLocks noGrp="1"/>
          </p:cNvSpPr>
          <p:nvPr>
            <p:ph idx="1"/>
          </p:nvPr>
        </p:nvSpPr>
        <p:spPr>
          <a:xfrm>
            <a:off x="334757" y="1769039"/>
            <a:ext cx="8438865" cy="1486055"/>
          </a:xfrm>
        </p:spPr>
        <p:txBody>
          <a:bodyPr>
            <a:normAutofit/>
          </a:bodyPr>
          <a:lstStyle/>
          <a:p>
            <a:pPr marL="0" indent="0" algn="ctr">
              <a:buNone/>
            </a:pPr>
            <a:r>
              <a:rPr lang="en-US" sz="2000" dirty="0" smtClean="0"/>
              <a:t>In our second scenario there is an increase in demand for good B. The equilibrium market value of good A is constant. However, the price of A in B terms falls. Why? As the market value of good B rises, the supply and demand curves for good A (as expressed in B terms) both shift lower.</a:t>
            </a:r>
            <a:endParaRPr lang="en-US" sz="2000" i="1" dirty="0"/>
          </a:p>
        </p:txBody>
      </p:sp>
      <p:cxnSp>
        <p:nvCxnSpPr>
          <p:cNvPr id="5" name="Straight Connector 4"/>
          <p:cNvCxnSpPr/>
          <p:nvPr/>
        </p:nvCxnSpPr>
        <p:spPr>
          <a:xfrm>
            <a:off x="5519171" y="3770975"/>
            <a:ext cx="13159" cy="217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532330" y="5929443"/>
            <a:ext cx="2713145"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83467" y="3324145"/>
            <a:ext cx="1365879" cy="369332"/>
          </a:xfrm>
          <a:prstGeom prst="rect">
            <a:avLst/>
          </a:prstGeom>
          <a:noFill/>
        </p:spPr>
        <p:txBody>
          <a:bodyPr wrap="none" rtlCol="0">
            <a:spAutoFit/>
          </a:bodyPr>
          <a:lstStyle/>
          <a:p>
            <a:r>
              <a:rPr lang="en-US" dirty="0" smtClean="0"/>
              <a:t>“GOOD A”</a:t>
            </a:r>
            <a:endParaRPr lang="en-US" dirty="0"/>
          </a:p>
        </p:txBody>
      </p:sp>
      <p:sp>
        <p:nvSpPr>
          <p:cNvPr id="11" name="TextBox 10"/>
          <p:cNvSpPr txBox="1"/>
          <p:nvPr/>
        </p:nvSpPr>
        <p:spPr>
          <a:xfrm>
            <a:off x="7766488" y="5944399"/>
            <a:ext cx="1057163" cy="369332"/>
          </a:xfrm>
          <a:prstGeom prst="rect">
            <a:avLst/>
          </a:prstGeom>
          <a:noFill/>
        </p:spPr>
        <p:txBody>
          <a:bodyPr wrap="none" rtlCol="0">
            <a:spAutoFit/>
          </a:bodyPr>
          <a:lstStyle/>
          <a:p>
            <a:pPr algn="ctr"/>
            <a:r>
              <a:rPr lang="en-US" dirty="0" smtClean="0"/>
              <a:t>Quantity</a:t>
            </a:r>
            <a:endParaRPr lang="en-US" dirty="0"/>
          </a:p>
        </p:txBody>
      </p:sp>
      <p:sp>
        <p:nvSpPr>
          <p:cNvPr id="18" name="TextBox 17"/>
          <p:cNvSpPr txBox="1"/>
          <p:nvPr/>
        </p:nvSpPr>
        <p:spPr>
          <a:xfrm>
            <a:off x="4804073" y="3125147"/>
            <a:ext cx="1336912" cy="646331"/>
          </a:xfrm>
          <a:prstGeom prst="rect">
            <a:avLst/>
          </a:prstGeom>
          <a:noFill/>
        </p:spPr>
        <p:txBody>
          <a:bodyPr wrap="none" rtlCol="0">
            <a:spAutoFit/>
          </a:bodyPr>
          <a:lstStyle/>
          <a:p>
            <a:pPr algn="ctr"/>
            <a:r>
              <a:rPr lang="en-US" dirty="0" smtClean="0"/>
              <a:t>Price</a:t>
            </a:r>
          </a:p>
          <a:p>
            <a:pPr algn="ctr"/>
            <a:r>
              <a:rPr lang="en-US" dirty="0" smtClean="0"/>
              <a:t>(in B terms)</a:t>
            </a:r>
          </a:p>
        </p:txBody>
      </p:sp>
      <p:cxnSp>
        <p:nvCxnSpPr>
          <p:cNvPr id="20" name="Straight Connector 19"/>
          <p:cNvCxnSpPr/>
          <p:nvPr/>
        </p:nvCxnSpPr>
        <p:spPr>
          <a:xfrm>
            <a:off x="5948585" y="4084285"/>
            <a:ext cx="1558810" cy="1461344"/>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5988240" y="3903918"/>
            <a:ext cx="1831362"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532330" y="5174416"/>
            <a:ext cx="159753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728434" y="4951262"/>
            <a:ext cx="831741" cy="369332"/>
          </a:xfrm>
          <a:prstGeom prst="rect">
            <a:avLst/>
          </a:prstGeom>
          <a:noFill/>
        </p:spPr>
        <p:txBody>
          <a:bodyPr wrap="none" rtlCol="0">
            <a:spAutoFit/>
          </a:bodyPr>
          <a:lstStyle/>
          <a:p>
            <a:pPr algn="ctr"/>
            <a:r>
              <a:rPr lang="en-US" dirty="0"/>
              <a:t>P</a:t>
            </a:r>
            <a:r>
              <a:rPr lang="en-US" dirty="0" smtClean="0"/>
              <a:t>(A</a:t>
            </a:r>
            <a:r>
              <a:rPr lang="en-US" baseline="-25000" dirty="0" smtClean="0"/>
              <a:t>B</a:t>
            </a:r>
            <a:r>
              <a:rPr lang="en-US" dirty="0" smtClean="0"/>
              <a:t>)</a:t>
            </a:r>
            <a:r>
              <a:rPr lang="en-US" baseline="-25000" dirty="0"/>
              <a:t>1</a:t>
            </a:r>
            <a:endParaRPr lang="en-US" dirty="0"/>
          </a:p>
        </p:txBody>
      </p:sp>
      <p:sp>
        <p:nvSpPr>
          <p:cNvPr id="26" name="TextBox 25"/>
          <p:cNvSpPr txBox="1"/>
          <p:nvPr/>
        </p:nvSpPr>
        <p:spPr>
          <a:xfrm>
            <a:off x="7800362" y="3640408"/>
            <a:ext cx="390476" cy="369332"/>
          </a:xfrm>
          <a:prstGeom prst="rect">
            <a:avLst/>
          </a:prstGeom>
          <a:noFill/>
        </p:spPr>
        <p:txBody>
          <a:bodyPr wrap="none" rtlCol="0">
            <a:spAutoFit/>
          </a:bodyPr>
          <a:lstStyle/>
          <a:p>
            <a:r>
              <a:rPr lang="en-US" dirty="0" smtClean="0"/>
              <a:t>S</a:t>
            </a:r>
            <a:r>
              <a:rPr lang="en-US" baseline="-25000" dirty="0" smtClean="0"/>
              <a:t>0</a:t>
            </a:r>
            <a:endParaRPr lang="en-US" baseline="-25000" dirty="0"/>
          </a:p>
        </p:txBody>
      </p:sp>
      <p:sp>
        <p:nvSpPr>
          <p:cNvPr id="27" name="TextBox 26"/>
          <p:cNvSpPr txBox="1"/>
          <p:nvPr/>
        </p:nvSpPr>
        <p:spPr>
          <a:xfrm>
            <a:off x="7430283" y="5458897"/>
            <a:ext cx="450777" cy="369332"/>
          </a:xfrm>
          <a:prstGeom prst="rect">
            <a:avLst/>
          </a:prstGeom>
          <a:noFill/>
        </p:spPr>
        <p:txBody>
          <a:bodyPr wrap="none" rtlCol="0">
            <a:spAutoFit/>
          </a:bodyPr>
          <a:lstStyle/>
          <a:p>
            <a:r>
              <a:rPr lang="en-US" dirty="0" smtClean="0"/>
              <a:t>D</a:t>
            </a:r>
            <a:r>
              <a:rPr lang="en-US" baseline="-25000" dirty="0"/>
              <a:t>1</a:t>
            </a:r>
          </a:p>
        </p:txBody>
      </p:sp>
      <p:cxnSp>
        <p:nvCxnSpPr>
          <p:cNvPr id="13" name="Straight Connector 12"/>
          <p:cNvCxnSpPr/>
          <p:nvPr/>
        </p:nvCxnSpPr>
        <p:spPr>
          <a:xfrm>
            <a:off x="1307290" y="3789649"/>
            <a:ext cx="1" cy="2139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288614" y="5929443"/>
            <a:ext cx="2483843" cy="149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099712" y="3290320"/>
            <a:ext cx="1365879" cy="369332"/>
          </a:xfrm>
          <a:prstGeom prst="rect">
            <a:avLst/>
          </a:prstGeom>
          <a:noFill/>
        </p:spPr>
        <p:txBody>
          <a:bodyPr wrap="none" rtlCol="0">
            <a:spAutoFit/>
          </a:bodyPr>
          <a:lstStyle/>
          <a:p>
            <a:r>
              <a:rPr lang="en-US" dirty="0" smtClean="0"/>
              <a:t>“GOOD A”</a:t>
            </a:r>
            <a:endParaRPr lang="en-US" dirty="0"/>
          </a:p>
        </p:txBody>
      </p:sp>
      <p:cxnSp>
        <p:nvCxnSpPr>
          <p:cNvPr id="32" name="Straight Connector 31"/>
          <p:cNvCxnSpPr/>
          <p:nvPr/>
        </p:nvCxnSpPr>
        <p:spPr>
          <a:xfrm flipV="1">
            <a:off x="1774174" y="3903918"/>
            <a:ext cx="1998283" cy="16626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774174" y="3865889"/>
            <a:ext cx="1998283" cy="1700698"/>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82192" y="3714953"/>
            <a:ext cx="312030" cy="369332"/>
          </a:xfrm>
          <a:prstGeom prst="rect">
            <a:avLst/>
          </a:prstGeom>
          <a:noFill/>
        </p:spPr>
        <p:txBody>
          <a:bodyPr wrap="none" rtlCol="0">
            <a:spAutoFit/>
          </a:bodyPr>
          <a:lstStyle/>
          <a:p>
            <a:r>
              <a:rPr lang="en-US" dirty="0" smtClean="0"/>
              <a:t>S</a:t>
            </a:r>
            <a:endParaRPr lang="en-US" dirty="0"/>
          </a:p>
        </p:txBody>
      </p:sp>
      <p:sp>
        <p:nvSpPr>
          <p:cNvPr id="36" name="TextBox 35"/>
          <p:cNvSpPr txBox="1"/>
          <p:nvPr/>
        </p:nvSpPr>
        <p:spPr>
          <a:xfrm>
            <a:off x="3772457" y="5380377"/>
            <a:ext cx="372330" cy="369332"/>
          </a:xfrm>
          <a:prstGeom prst="rect">
            <a:avLst/>
          </a:prstGeom>
          <a:noFill/>
        </p:spPr>
        <p:txBody>
          <a:bodyPr wrap="none" rtlCol="0">
            <a:spAutoFit/>
          </a:bodyPr>
          <a:lstStyle/>
          <a:p>
            <a:r>
              <a:rPr lang="en-US" dirty="0" smtClean="0"/>
              <a:t>D</a:t>
            </a:r>
            <a:endParaRPr lang="en-US" dirty="0"/>
          </a:p>
        </p:txBody>
      </p:sp>
      <p:sp>
        <p:nvSpPr>
          <p:cNvPr id="37" name="TextBox 36"/>
          <p:cNvSpPr txBox="1"/>
          <p:nvPr/>
        </p:nvSpPr>
        <p:spPr>
          <a:xfrm>
            <a:off x="3268216" y="5948117"/>
            <a:ext cx="1057163" cy="369332"/>
          </a:xfrm>
          <a:prstGeom prst="rect">
            <a:avLst/>
          </a:prstGeom>
          <a:noFill/>
        </p:spPr>
        <p:txBody>
          <a:bodyPr wrap="none" rtlCol="0">
            <a:spAutoFit/>
          </a:bodyPr>
          <a:lstStyle/>
          <a:p>
            <a:r>
              <a:rPr lang="en-US" dirty="0" smtClean="0"/>
              <a:t>Quantity</a:t>
            </a:r>
            <a:endParaRPr lang="en-US" dirty="0"/>
          </a:p>
        </p:txBody>
      </p:sp>
      <p:sp>
        <p:nvSpPr>
          <p:cNvPr id="38" name="TextBox 37"/>
          <p:cNvSpPr txBox="1"/>
          <p:nvPr/>
        </p:nvSpPr>
        <p:spPr>
          <a:xfrm>
            <a:off x="488677" y="310590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40" name="Straight Connector 39"/>
          <p:cNvCxnSpPr/>
          <p:nvPr/>
        </p:nvCxnSpPr>
        <p:spPr>
          <a:xfrm flipH="1">
            <a:off x="1307290" y="4715997"/>
            <a:ext cx="147536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51397" y="4494198"/>
            <a:ext cx="673043" cy="369332"/>
          </a:xfrm>
          <a:prstGeom prst="rect">
            <a:avLst/>
          </a:prstGeom>
          <a:noFill/>
        </p:spPr>
        <p:txBody>
          <a:bodyPr wrap="none" rtlCol="0">
            <a:spAutoFit/>
          </a:bodyPr>
          <a:lstStyle/>
          <a:p>
            <a:r>
              <a:rPr lang="en-US" dirty="0" smtClean="0"/>
              <a:t>V(A)</a:t>
            </a:r>
            <a:endParaRPr lang="en-US" dirty="0"/>
          </a:p>
        </p:txBody>
      </p:sp>
      <p:sp>
        <p:nvSpPr>
          <p:cNvPr id="44" name="TextBox 43"/>
          <p:cNvSpPr txBox="1"/>
          <p:nvPr/>
        </p:nvSpPr>
        <p:spPr>
          <a:xfrm>
            <a:off x="6763118" y="5948117"/>
            <a:ext cx="694684" cy="369332"/>
          </a:xfrm>
          <a:prstGeom prst="rect">
            <a:avLst/>
          </a:prstGeom>
          <a:noFill/>
        </p:spPr>
        <p:txBody>
          <a:bodyPr wrap="none" rtlCol="0">
            <a:spAutoFit/>
          </a:bodyPr>
          <a:lstStyle/>
          <a:p>
            <a:r>
              <a:rPr lang="en-US" dirty="0" smtClean="0"/>
              <a:t>Q(A)</a:t>
            </a:r>
            <a:endParaRPr lang="en-US" dirty="0"/>
          </a:p>
        </p:txBody>
      </p:sp>
      <p:cxnSp>
        <p:nvCxnSpPr>
          <p:cNvPr id="46" name="Straight Connector 45"/>
          <p:cNvCxnSpPr/>
          <p:nvPr/>
        </p:nvCxnSpPr>
        <p:spPr>
          <a:xfrm>
            <a:off x="2782652" y="4715997"/>
            <a:ext cx="0" cy="1213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434633" y="5948117"/>
            <a:ext cx="694684" cy="369332"/>
          </a:xfrm>
          <a:prstGeom prst="rect">
            <a:avLst/>
          </a:prstGeom>
          <a:noFill/>
        </p:spPr>
        <p:txBody>
          <a:bodyPr wrap="none" rtlCol="0">
            <a:spAutoFit/>
          </a:bodyPr>
          <a:lstStyle/>
          <a:p>
            <a:r>
              <a:rPr lang="en-US" dirty="0" smtClean="0"/>
              <a:t>Q(A)</a:t>
            </a:r>
            <a:endParaRPr lang="en-US" baseline="-25000" dirty="0"/>
          </a:p>
        </p:txBody>
      </p:sp>
      <p:cxnSp>
        <p:nvCxnSpPr>
          <p:cNvPr id="31" name="Straight Connector 30"/>
          <p:cNvCxnSpPr/>
          <p:nvPr/>
        </p:nvCxnSpPr>
        <p:spPr>
          <a:xfrm>
            <a:off x="6362261" y="3796379"/>
            <a:ext cx="1558810" cy="1461344"/>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921071" y="5080356"/>
            <a:ext cx="450777" cy="369332"/>
          </a:xfrm>
          <a:prstGeom prst="rect">
            <a:avLst/>
          </a:prstGeom>
          <a:noFill/>
        </p:spPr>
        <p:txBody>
          <a:bodyPr wrap="none" rtlCol="0">
            <a:spAutoFit/>
          </a:bodyPr>
          <a:lstStyle/>
          <a:p>
            <a:r>
              <a:rPr lang="en-US" dirty="0" smtClean="0"/>
              <a:t>D</a:t>
            </a:r>
            <a:r>
              <a:rPr lang="en-US" baseline="-25000" dirty="0"/>
              <a:t>0</a:t>
            </a:r>
            <a:endParaRPr lang="en-US" dirty="0"/>
          </a:p>
        </p:txBody>
      </p:sp>
      <p:cxnSp>
        <p:nvCxnSpPr>
          <p:cNvPr id="14" name="Straight Connector 13"/>
          <p:cNvCxnSpPr/>
          <p:nvPr/>
        </p:nvCxnSpPr>
        <p:spPr>
          <a:xfrm flipH="1">
            <a:off x="5563343" y="4532686"/>
            <a:ext cx="1489560"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129863" y="4494198"/>
            <a:ext cx="0" cy="1453919"/>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726914" y="4314658"/>
            <a:ext cx="831741" cy="369332"/>
          </a:xfrm>
          <a:prstGeom prst="rect">
            <a:avLst/>
          </a:prstGeom>
          <a:noFill/>
        </p:spPr>
        <p:txBody>
          <a:bodyPr wrap="none" rtlCol="0">
            <a:spAutoFit/>
          </a:bodyPr>
          <a:lstStyle/>
          <a:p>
            <a:pPr algn="ctr"/>
            <a:r>
              <a:rPr lang="en-US" dirty="0"/>
              <a:t>P</a:t>
            </a:r>
            <a:r>
              <a:rPr lang="en-US" dirty="0" smtClean="0"/>
              <a:t>(A</a:t>
            </a:r>
            <a:r>
              <a:rPr lang="en-US" baseline="-25000" dirty="0" smtClean="0"/>
              <a:t>B</a:t>
            </a:r>
            <a:r>
              <a:rPr lang="en-US" dirty="0" smtClean="0"/>
              <a:t>)</a:t>
            </a:r>
            <a:r>
              <a:rPr lang="en-US" baseline="-25000" dirty="0" smtClean="0"/>
              <a:t>0</a:t>
            </a:r>
            <a:endParaRPr lang="en-US" dirty="0"/>
          </a:p>
        </p:txBody>
      </p:sp>
      <p:cxnSp>
        <p:nvCxnSpPr>
          <p:cNvPr id="45" name="Straight Connector 44"/>
          <p:cNvCxnSpPr/>
          <p:nvPr/>
        </p:nvCxnSpPr>
        <p:spPr>
          <a:xfrm flipV="1">
            <a:off x="6436992" y="4118228"/>
            <a:ext cx="1831362" cy="1662669"/>
          </a:xfrm>
          <a:prstGeom prst="line">
            <a:avLst/>
          </a:prstGeom>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8222122" y="3908272"/>
            <a:ext cx="390476" cy="369332"/>
          </a:xfrm>
          <a:prstGeom prst="rect">
            <a:avLst/>
          </a:prstGeom>
          <a:noFill/>
        </p:spPr>
        <p:txBody>
          <a:bodyPr wrap="none" rtlCol="0">
            <a:spAutoFit/>
          </a:bodyPr>
          <a:lstStyle/>
          <a:p>
            <a:r>
              <a:rPr lang="en-US" dirty="0" smtClean="0"/>
              <a:t>S</a:t>
            </a:r>
            <a:r>
              <a:rPr lang="en-US" baseline="-25000" dirty="0"/>
              <a:t>1</a:t>
            </a:r>
          </a:p>
        </p:txBody>
      </p:sp>
      <p:cxnSp>
        <p:nvCxnSpPr>
          <p:cNvPr id="30" name="Straight Arrow Connector 29"/>
          <p:cNvCxnSpPr/>
          <p:nvPr/>
        </p:nvCxnSpPr>
        <p:spPr>
          <a:xfrm>
            <a:off x="5948585" y="4659975"/>
            <a:ext cx="0" cy="42038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Footer Placeholder 9"/>
          <p:cNvSpPr>
            <a:spLocks noGrp="1"/>
          </p:cNvSpPr>
          <p:nvPr>
            <p:ph type="ftr" sz="quarter" idx="11"/>
          </p:nvPr>
        </p:nvSpPr>
        <p:spPr/>
        <p:txBody>
          <a:bodyPr/>
          <a:lstStyle/>
          <a:p>
            <a:r>
              <a:rPr lang="en-US" dirty="0" smtClean="0"/>
              <a:t>Gervaise R. J. Heddle, 2014</a:t>
            </a:r>
            <a:endParaRPr lang="en-US" dirty="0"/>
          </a:p>
        </p:txBody>
      </p:sp>
      <p:sp>
        <p:nvSpPr>
          <p:cNvPr id="12" name="Slide Number Placeholder 11"/>
          <p:cNvSpPr>
            <a:spLocks noGrp="1"/>
          </p:cNvSpPr>
          <p:nvPr>
            <p:ph type="sldNum" sz="quarter" idx="12"/>
          </p:nvPr>
        </p:nvSpPr>
        <p:spPr/>
        <p:txBody>
          <a:bodyPr/>
          <a:lstStyle/>
          <a:p>
            <a:fld id="{CFE4BAC9-6D41-4691-9299-18EF07EF0177}" type="slidenum">
              <a:rPr lang="en-US" smtClean="0"/>
              <a:t>65</a:t>
            </a:fld>
            <a:endParaRPr lang="en-US" dirty="0"/>
          </a:p>
        </p:txBody>
      </p:sp>
    </p:spTree>
    <p:extLst>
      <p:ext uri="{BB962C8B-B14F-4D97-AF65-F5344CB8AC3E}">
        <p14:creationId xmlns:p14="http://schemas.microsoft.com/office/powerpoint/2010/main" val="2526373110"/>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Determination in a Barter Economy (No Money)</a:t>
            </a:r>
            <a:endParaRPr lang="en-US" sz="4000" dirty="0"/>
          </a:p>
        </p:txBody>
      </p:sp>
      <p:sp>
        <p:nvSpPr>
          <p:cNvPr id="3" name="Content Placeholder 2"/>
          <p:cNvSpPr>
            <a:spLocks noGrp="1"/>
          </p:cNvSpPr>
          <p:nvPr>
            <p:ph idx="1"/>
          </p:nvPr>
        </p:nvSpPr>
        <p:spPr>
          <a:xfrm>
            <a:off x="481010" y="1808915"/>
            <a:ext cx="8234891" cy="4560774"/>
          </a:xfrm>
        </p:spPr>
        <p:txBody>
          <a:bodyPr>
            <a:normAutofit fontScale="92500"/>
          </a:bodyPr>
          <a:lstStyle/>
          <a:p>
            <a:r>
              <a:rPr lang="en-US" dirty="0" smtClean="0"/>
              <a:t>The principle that price is a ratio of two market values applies to every price in the economy. In essence, </a:t>
            </a:r>
            <a:r>
              <a:rPr lang="en-US" dirty="0"/>
              <a:t>t</a:t>
            </a:r>
            <a:r>
              <a:rPr lang="en-US" dirty="0" smtClean="0"/>
              <a:t>he prices that we see around us every day are the physical manifestation (the visible portion) of a matrix of directly unobservable market values.</a:t>
            </a:r>
          </a:p>
          <a:p>
            <a:r>
              <a:rPr lang="en-US" dirty="0" smtClean="0"/>
              <a:t>We will use a number of examples to explore this concept. In our first example, we will consider price determination in a two good barter economy with no money. If the two goods in our economy are apples and bananas, then what determines the apple price as measured in banana terms (remember, there is no “money”)? Is it supply and demand for apples or supply and demand for bananas? The answer is both. The price of a good in terms of another good depends on the market value of both goods.</a:t>
            </a:r>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66</a:t>
            </a:fld>
            <a:endParaRPr lang="en-US" dirty="0"/>
          </a:p>
        </p:txBody>
      </p:sp>
    </p:spTree>
    <p:extLst>
      <p:ext uri="{BB962C8B-B14F-4D97-AF65-F5344CB8AC3E}">
        <p14:creationId xmlns:p14="http://schemas.microsoft.com/office/powerpoint/2010/main" val="101321462"/>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Foreign Exchange Rate Determination</a:t>
            </a:r>
            <a:endParaRPr lang="en-US" sz="4000" dirty="0"/>
          </a:p>
        </p:txBody>
      </p:sp>
      <p:sp>
        <p:nvSpPr>
          <p:cNvPr id="3" name="Content Placeholder 2"/>
          <p:cNvSpPr>
            <a:spLocks noGrp="1"/>
          </p:cNvSpPr>
          <p:nvPr>
            <p:ph idx="1"/>
          </p:nvPr>
        </p:nvSpPr>
        <p:spPr>
          <a:xfrm>
            <a:off x="481010" y="1806453"/>
            <a:ext cx="8234892" cy="3678024"/>
          </a:xfrm>
        </p:spPr>
        <p:txBody>
          <a:bodyPr>
            <a:noAutofit/>
          </a:bodyPr>
          <a:lstStyle/>
          <a:p>
            <a:r>
              <a:rPr lang="en-US" sz="2200" dirty="0" smtClean="0"/>
              <a:t>We will also consider a more modern example: foreign exchange rate determination. Every foreign exchange rate represents the price of one currency in terms of another currency. Consider the USD/EUR rate? Is this “price” determined by supply and demand for US Dollars or supply and demand for Euros? Again, the answer is both.</a:t>
            </a:r>
          </a:p>
          <a:p>
            <a:pPr>
              <a:spcBef>
                <a:spcPts val="1400"/>
              </a:spcBef>
            </a:pPr>
            <a:r>
              <a:rPr lang="en-US" sz="2200" dirty="0" smtClean="0"/>
              <a:t>Supply and demand for US Dollars determines the market value of the US Dollar </a:t>
            </a:r>
            <a:r>
              <a:rPr lang="en-US" sz="2200" i="1" dirty="0" smtClean="0"/>
              <a:t>V(USD)</a:t>
            </a:r>
            <a:r>
              <a:rPr lang="en-US" sz="2200" dirty="0" smtClean="0"/>
              <a:t>. Similarly, supply and demand for Euros determines </a:t>
            </a:r>
            <a:r>
              <a:rPr lang="en-US" sz="2200" i="1" dirty="0" smtClean="0"/>
              <a:t>V(EUR)</a:t>
            </a:r>
            <a:r>
              <a:rPr lang="en-US" sz="2200" dirty="0" smtClean="0"/>
              <a:t>. The USD/EUR exchange rate is then equal to:</a:t>
            </a:r>
            <a:endParaRPr lang="en-US" sz="2200" dirty="0"/>
          </a:p>
        </p:txBody>
      </p:sp>
      <p:graphicFrame>
        <p:nvGraphicFramePr>
          <p:cNvPr id="4" name="Object 3"/>
          <p:cNvGraphicFramePr>
            <a:graphicFrameLocks noChangeAspect="1"/>
          </p:cNvGraphicFramePr>
          <p:nvPr>
            <p:extLst>
              <p:ext uri="{D42A27DB-BD31-4B8C-83A1-F6EECF244321}">
                <p14:modId xmlns:p14="http://schemas.microsoft.com/office/powerpoint/2010/main" val="1768863994"/>
              </p:ext>
            </p:extLst>
          </p:nvPr>
        </p:nvGraphicFramePr>
        <p:xfrm>
          <a:off x="1936873" y="5182800"/>
          <a:ext cx="5199062" cy="1052512"/>
        </p:xfrm>
        <a:graphic>
          <a:graphicData uri="http://schemas.openxmlformats.org/presentationml/2006/ole">
            <mc:AlternateContent xmlns:mc="http://schemas.openxmlformats.org/markup-compatibility/2006">
              <mc:Choice xmlns:v="urn:schemas-microsoft-com:vml" Requires="v">
                <p:oleObj spid="_x0000_s22128" name="Equation" r:id="rId3" imgW="2070100" imgH="419100" progId="Equation.3">
                  <p:embed/>
                </p:oleObj>
              </mc:Choice>
              <mc:Fallback>
                <p:oleObj name="Equation" r:id="rId3" imgW="2070100" imgH="419100" progId="Equation.3">
                  <p:embed/>
                  <p:pic>
                    <p:nvPicPr>
                      <p:cNvPr id="0" name=""/>
                      <p:cNvPicPr/>
                      <p:nvPr/>
                    </p:nvPicPr>
                    <p:blipFill>
                      <a:blip r:embed="rId4"/>
                      <a:stretch>
                        <a:fillRect/>
                      </a:stretch>
                    </p:blipFill>
                    <p:spPr>
                      <a:xfrm>
                        <a:off x="1936873" y="5182800"/>
                        <a:ext cx="5199062" cy="1052512"/>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dirty="0"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67</a:t>
            </a:fld>
            <a:endParaRPr lang="en-US" dirty="0"/>
          </a:p>
        </p:txBody>
      </p:sp>
    </p:spTree>
    <p:extLst>
      <p:ext uri="{BB962C8B-B14F-4D97-AF65-F5344CB8AC3E}">
        <p14:creationId xmlns:p14="http://schemas.microsoft.com/office/powerpoint/2010/main" val="3349067573"/>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Money Price of Goods</a:t>
            </a:r>
            <a:endParaRPr lang="en-US" sz="4000" dirty="0"/>
          </a:p>
        </p:txBody>
      </p:sp>
      <p:sp>
        <p:nvSpPr>
          <p:cNvPr id="3" name="Content Placeholder 2"/>
          <p:cNvSpPr>
            <a:spLocks noGrp="1"/>
          </p:cNvSpPr>
          <p:nvPr>
            <p:ph idx="1"/>
          </p:nvPr>
        </p:nvSpPr>
        <p:spPr>
          <a:xfrm>
            <a:off x="481010" y="1806453"/>
            <a:ext cx="8234891" cy="4505504"/>
          </a:xfrm>
        </p:spPr>
        <p:txBody>
          <a:bodyPr>
            <a:normAutofit fontScale="92500"/>
          </a:bodyPr>
          <a:lstStyle/>
          <a:p>
            <a:r>
              <a:rPr lang="en-US" dirty="0" smtClean="0"/>
              <a:t>Ultimately, the point of these examples is to explain the general principle that the price of one good in terms of another is determined by the ratio of their market values. We can then apply this principle to the determination of “money prices”.</a:t>
            </a:r>
          </a:p>
          <a:p>
            <a:pPr>
              <a:spcBef>
                <a:spcPts val="1400"/>
              </a:spcBef>
            </a:pPr>
            <a:r>
              <a:rPr lang="en-US" dirty="0" smtClean="0"/>
              <a:t>The money price of a good (the price of a good in terms of money) is determined by the following ratio:</a:t>
            </a:r>
          </a:p>
          <a:p>
            <a:endParaRPr lang="en-US" dirty="0"/>
          </a:p>
          <a:p>
            <a:pPr>
              <a:spcBef>
                <a:spcPts val="4400"/>
              </a:spcBef>
            </a:pPr>
            <a:r>
              <a:rPr lang="en-US" dirty="0" smtClean="0"/>
              <a:t>Supply and demand for the good determines the market value of the good </a:t>
            </a:r>
            <a:r>
              <a:rPr lang="en-US" i="1" dirty="0" smtClean="0"/>
              <a:t>V(A)</a:t>
            </a:r>
            <a:r>
              <a:rPr lang="en-US" dirty="0" smtClean="0"/>
              <a:t>. Supply and demand for money determines the market value of money </a:t>
            </a:r>
            <a:r>
              <a:rPr lang="en-US" i="1" dirty="0" smtClean="0"/>
              <a:t>V($)</a:t>
            </a:r>
            <a:r>
              <a:rPr lang="en-US" dirty="0" smtClean="0"/>
              <a:t> (not the interest rate!).</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098938090"/>
              </p:ext>
            </p:extLst>
          </p:nvPr>
        </p:nvGraphicFramePr>
        <p:xfrm>
          <a:off x="2674558" y="4124131"/>
          <a:ext cx="3414712" cy="1052513"/>
        </p:xfrm>
        <a:graphic>
          <a:graphicData uri="http://schemas.openxmlformats.org/presentationml/2006/ole">
            <mc:AlternateContent xmlns:mc="http://schemas.openxmlformats.org/markup-compatibility/2006">
              <mc:Choice xmlns:v="urn:schemas-microsoft-com:vml" Requires="v">
                <p:oleObj spid="_x0000_s23152" name="Equation" r:id="rId3" imgW="1358900" imgH="419100" progId="Equation.3">
                  <p:embed/>
                </p:oleObj>
              </mc:Choice>
              <mc:Fallback>
                <p:oleObj name="Equation" r:id="rId3" imgW="1358900" imgH="419100" progId="Equation.3">
                  <p:embed/>
                  <p:pic>
                    <p:nvPicPr>
                      <p:cNvPr id="0" name=""/>
                      <p:cNvPicPr/>
                      <p:nvPr/>
                    </p:nvPicPr>
                    <p:blipFill>
                      <a:blip r:embed="rId4"/>
                      <a:stretch>
                        <a:fillRect/>
                      </a:stretch>
                    </p:blipFill>
                    <p:spPr>
                      <a:xfrm>
                        <a:off x="2674558" y="4124131"/>
                        <a:ext cx="3414712" cy="1052513"/>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dirty="0"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68</a:t>
            </a:fld>
            <a:endParaRPr lang="en-US" dirty="0"/>
          </a:p>
        </p:txBody>
      </p:sp>
    </p:spTree>
    <p:extLst>
      <p:ext uri="{BB962C8B-B14F-4D97-AF65-F5344CB8AC3E}">
        <p14:creationId xmlns:p14="http://schemas.microsoft.com/office/powerpoint/2010/main" val="3200378358"/>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Price of a Cup of Coffee</a:t>
            </a:r>
            <a:endParaRPr lang="en-US" sz="4000" dirty="0"/>
          </a:p>
        </p:txBody>
      </p:sp>
      <p:sp>
        <p:nvSpPr>
          <p:cNvPr id="3" name="Content Placeholder 2"/>
          <p:cNvSpPr>
            <a:spLocks noGrp="1"/>
          </p:cNvSpPr>
          <p:nvPr>
            <p:ph idx="1"/>
          </p:nvPr>
        </p:nvSpPr>
        <p:spPr>
          <a:xfrm>
            <a:off x="481010" y="1806453"/>
            <a:ext cx="8196411" cy="3947436"/>
          </a:xfrm>
        </p:spPr>
        <p:txBody>
          <a:bodyPr>
            <a:normAutofit/>
          </a:bodyPr>
          <a:lstStyle/>
          <a:p>
            <a:r>
              <a:rPr lang="en-US" sz="2200" dirty="0" smtClean="0"/>
              <a:t>In very simple terms, when you exchange a quantity of dollar bills for a quantity of a good (say one cup of coffee), the idea is that you are exchanging two “baskets” of equivalent total market value.</a:t>
            </a:r>
          </a:p>
          <a:p>
            <a:endParaRPr lang="en-US" sz="2200" dirty="0" smtClean="0"/>
          </a:p>
          <a:p>
            <a:pPr>
              <a:spcBef>
                <a:spcPts val="0"/>
              </a:spcBef>
            </a:pPr>
            <a:r>
              <a:rPr lang="en-US" sz="2200" dirty="0" smtClean="0"/>
              <a:t>If the market value of one cup of coffee, as measured in absolute terms, is three times that of the market value of one dollar bill, then trade will only occur if you offer three dollar bills for that cup of coffee. Therefore, the price of coffee, in dollar terms, is equal to:</a:t>
            </a:r>
            <a:endParaRPr lang="en-US" sz="2200" dirty="0"/>
          </a:p>
        </p:txBody>
      </p:sp>
      <p:graphicFrame>
        <p:nvGraphicFramePr>
          <p:cNvPr id="4" name="Object 3"/>
          <p:cNvGraphicFramePr>
            <a:graphicFrameLocks noChangeAspect="1"/>
          </p:cNvGraphicFramePr>
          <p:nvPr>
            <p:extLst>
              <p:ext uri="{D42A27DB-BD31-4B8C-83A1-F6EECF244321}">
                <p14:modId xmlns:p14="http://schemas.microsoft.com/office/powerpoint/2010/main" val="1386063869"/>
              </p:ext>
            </p:extLst>
          </p:nvPr>
        </p:nvGraphicFramePr>
        <p:xfrm>
          <a:off x="1964878" y="3148119"/>
          <a:ext cx="5402262" cy="523875"/>
        </p:xfrm>
        <a:graphic>
          <a:graphicData uri="http://schemas.openxmlformats.org/presentationml/2006/ole">
            <mc:AlternateContent xmlns:mc="http://schemas.openxmlformats.org/markup-compatibility/2006">
              <mc:Choice xmlns:v="urn:schemas-microsoft-com:vml" Requires="v">
                <p:oleObj spid="_x0000_s142498" name="Equation" r:id="rId3" imgW="2095500" imgH="203200" progId="Equation.3">
                  <p:embed/>
                </p:oleObj>
              </mc:Choice>
              <mc:Fallback>
                <p:oleObj name="Equation" r:id="rId3" imgW="2095500" imgH="203200" progId="Equation.3">
                  <p:embed/>
                  <p:pic>
                    <p:nvPicPr>
                      <p:cNvPr id="0" name=""/>
                      <p:cNvPicPr/>
                      <p:nvPr/>
                    </p:nvPicPr>
                    <p:blipFill>
                      <a:blip r:embed="rId4"/>
                      <a:stretch>
                        <a:fillRect/>
                      </a:stretch>
                    </p:blipFill>
                    <p:spPr>
                      <a:xfrm>
                        <a:off x="1964878" y="3148119"/>
                        <a:ext cx="5402262" cy="52387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058620928"/>
              </p:ext>
            </p:extLst>
          </p:nvPr>
        </p:nvGraphicFramePr>
        <p:xfrm>
          <a:off x="2089273" y="5192325"/>
          <a:ext cx="5010150" cy="1084262"/>
        </p:xfrm>
        <a:graphic>
          <a:graphicData uri="http://schemas.openxmlformats.org/presentationml/2006/ole">
            <mc:AlternateContent xmlns:mc="http://schemas.openxmlformats.org/markup-compatibility/2006">
              <mc:Choice xmlns:v="urn:schemas-microsoft-com:vml" Requires="v">
                <p:oleObj spid="_x0000_s142499" name="Equation" r:id="rId5" imgW="1993900" imgH="431800" progId="Equation.3">
                  <p:embed/>
                </p:oleObj>
              </mc:Choice>
              <mc:Fallback>
                <p:oleObj name="Equation" r:id="rId5" imgW="1993900" imgH="431800" progId="Equation.3">
                  <p:embed/>
                  <p:pic>
                    <p:nvPicPr>
                      <p:cNvPr id="0" name=""/>
                      <p:cNvPicPr/>
                      <p:nvPr/>
                    </p:nvPicPr>
                    <p:blipFill>
                      <a:blip r:embed="rId6"/>
                      <a:stretch>
                        <a:fillRect/>
                      </a:stretch>
                    </p:blipFill>
                    <p:spPr>
                      <a:xfrm>
                        <a:off x="2089273" y="5192325"/>
                        <a:ext cx="5010150" cy="1084262"/>
                      </a:xfrm>
                      <a:prstGeom prst="rect">
                        <a:avLst/>
                      </a:prstGeom>
                    </p:spPr>
                  </p:pic>
                </p:oleObj>
              </mc:Fallback>
            </mc:AlternateContent>
          </a:graphicData>
        </a:graphic>
      </p:graphicFrame>
      <p:sp>
        <p:nvSpPr>
          <p:cNvPr id="8" name="Footer Placeholder 7"/>
          <p:cNvSpPr>
            <a:spLocks noGrp="1"/>
          </p:cNvSpPr>
          <p:nvPr>
            <p:ph type="ftr" sz="quarter" idx="11"/>
          </p:nvPr>
        </p:nvSpPr>
        <p:spPr/>
        <p:txBody>
          <a:bodyPr/>
          <a:lstStyle/>
          <a:p>
            <a:r>
              <a:rPr lang="en-US" dirty="0" smtClean="0"/>
              <a:t>Gervaise R. J. Heddle, 2014</a:t>
            </a:r>
            <a:endParaRPr lang="en-US" dirty="0"/>
          </a:p>
        </p:txBody>
      </p:sp>
      <p:sp>
        <p:nvSpPr>
          <p:cNvPr id="9" name="Slide Number Placeholder 8"/>
          <p:cNvSpPr>
            <a:spLocks noGrp="1"/>
          </p:cNvSpPr>
          <p:nvPr>
            <p:ph type="sldNum" sz="quarter" idx="12"/>
          </p:nvPr>
        </p:nvSpPr>
        <p:spPr/>
        <p:txBody>
          <a:bodyPr/>
          <a:lstStyle/>
          <a:p>
            <a:fld id="{CFE4BAC9-6D41-4691-9299-18EF07EF0177}" type="slidenum">
              <a:rPr lang="en-US" smtClean="0"/>
              <a:t>69</a:t>
            </a:fld>
            <a:endParaRPr lang="en-US" dirty="0"/>
          </a:p>
        </p:txBody>
      </p:sp>
    </p:spTree>
    <p:extLst>
      <p:ext uri="{BB962C8B-B14F-4D97-AF65-F5344CB8AC3E}">
        <p14:creationId xmlns:p14="http://schemas.microsoft.com/office/powerpoint/2010/main" val="3125284975"/>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28" y="244158"/>
            <a:ext cx="8292613" cy="1339850"/>
          </a:xfrm>
        </p:spPr>
        <p:txBody>
          <a:bodyPr>
            <a:normAutofit/>
          </a:bodyPr>
          <a:lstStyle/>
          <a:p>
            <a:r>
              <a:rPr lang="en-US" sz="4000" dirty="0" smtClean="0"/>
              <a:t>Supply and Demand for Money</a:t>
            </a:r>
            <a:endParaRPr lang="en-US" sz="4000" dirty="0"/>
          </a:p>
        </p:txBody>
      </p:sp>
      <p:sp>
        <p:nvSpPr>
          <p:cNvPr id="3" name="Content Placeholder 2"/>
          <p:cNvSpPr>
            <a:spLocks noGrp="1"/>
          </p:cNvSpPr>
          <p:nvPr>
            <p:ph idx="1"/>
          </p:nvPr>
        </p:nvSpPr>
        <p:spPr>
          <a:xfrm>
            <a:off x="481009" y="1806452"/>
            <a:ext cx="8254132" cy="4524749"/>
          </a:xfrm>
        </p:spPr>
        <p:txBody>
          <a:bodyPr>
            <a:normAutofit fontScale="92500"/>
          </a:bodyPr>
          <a:lstStyle/>
          <a:p>
            <a:r>
              <a:rPr lang="en-US" dirty="0" smtClean="0"/>
              <a:t>It is the view of The Enigma Series that supply and demand for money, where “money” is defined as the monetary base (see The Money Enigma), determines the market value of money. The market value of money is the denominator of every money price in the economy.</a:t>
            </a:r>
            <a:r>
              <a:rPr lang="en-US" dirty="0"/>
              <a:t> Economics has struggled with this concept because the market value of money is not </a:t>
            </a:r>
            <a:r>
              <a:rPr lang="en-US" i="1" dirty="0"/>
              <a:t>directly</a:t>
            </a:r>
            <a:r>
              <a:rPr lang="en-US" dirty="0"/>
              <a:t> </a:t>
            </a:r>
            <a:r>
              <a:rPr lang="en-US" dirty="0" smtClean="0"/>
              <a:t>observable (you can’t observe market values in the absolute). </a:t>
            </a:r>
            <a:r>
              <a:rPr lang="en-US" dirty="0"/>
              <a:t>T</a:t>
            </a:r>
            <a:r>
              <a:rPr lang="en-US" dirty="0" smtClean="0"/>
              <a:t>he </a:t>
            </a:r>
            <a:r>
              <a:rPr lang="en-US" dirty="0"/>
              <a:t>market value of money can only be observed in a relative </a:t>
            </a:r>
            <a:r>
              <a:rPr lang="en-US" dirty="0" smtClean="0"/>
              <a:t>context, as a “price” (a fact that is true of </a:t>
            </a:r>
            <a:r>
              <a:rPr lang="en-US" i="1" dirty="0" smtClean="0"/>
              <a:t>all</a:t>
            </a:r>
            <a:r>
              <a:rPr lang="en-US" dirty="0" smtClean="0"/>
              <a:t> market values).</a:t>
            </a:r>
          </a:p>
          <a:p>
            <a:r>
              <a:rPr lang="en-US" dirty="0" smtClean="0"/>
              <a:t>Supply and demand for money does not determine “the interest rate”, although the manner in which newly created money is used (to buy government debt) does influence the interest rate. </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70</a:t>
            </a:fld>
            <a:endParaRPr lang="en-US" dirty="0"/>
          </a:p>
        </p:txBody>
      </p:sp>
    </p:spTree>
    <p:extLst>
      <p:ext uri="{BB962C8B-B14F-4D97-AF65-F5344CB8AC3E}">
        <p14:creationId xmlns:p14="http://schemas.microsoft.com/office/powerpoint/2010/main" val="769430232"/>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08" y="244158"/>
            <a:ext cx="8209005" cy="1339850"/>
          </a:xfrm>
        </p:spPr>
        <p:txBody>
          <a:bodyPr>
            <a:normAutofit/>
          </a:bodyPr>
          <a:lstStyle/>
          <a:p>
            <a:r>
              <a:rPr lang="en-US" sz="4000" dirty="0" smtClean="0"/>
              <a:t>Every Money Price is Determined by Two Sets of Supply and Demand</a:t>
            </a:r>
            <a:endParaRPr lang="en-US" sz="4000" dirty="0"/>
          </a:p>
        </p:txBody>
      </p:sp>
      <p:cxnSp>
        <p:nvCxnSpPr>
          <p:cNvPr id="5" name="Straight Connector 4"/>
          <p:cNvCxnSpPr/>
          <p:nvPr/>
        </p:nvCxnSpPr>
        <p:spPr>
          <a:xfrm>
            <a:off x="93978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737737" y="3819826"/>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38593"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75697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44072" y="3153524"/>
            <a:ext cx="1506880" cy="646331"/>
          </a:xfrm>
          <a:prstGeom prst="rect">
            <a:avLst/>
          </a:prstGeom>
          <a:noFill/>
        </p:spPr>
        <p:txBody>
          <a:bodyPr wrap="none" rtlCol="0">
            <a:spAutoFit/>
          </a:bodyPr>
          <a:lstStyle/>
          <a:p>
            <a:pPr algn="ctr"/>
            <a:r>
              <a:rPr lang="en-US" dirty="0" smtClean="0"/>
              <a:t>Market Value</a:t>
            </a:r>
          </a:p>
          <a:p>
            <a:pPr algn="ctr"/>
            <a:r>
              <a:rPr lang="en-US" dirty="0" smtClean="0"/>
              <a:t>(EV)</a:t>
            </a:r>
          </a:p>
        </p:txBody>
      </p:sp>
      <p:sp>
        <p:nvSpPr>
          <p:cNvPr id="14" name="TextBox 13"/>
          <p:cNvSpPr txBox="1"/>
          <p:nvPr/>
        </p:nvSpPr>
        <p:spPr>
          <a:xfrm>
            <a:off x="4940094" y="3188083"/>
            <a:ext cx="1506880" cy="646331"/>
          </a:xfrm>
          <a:prstGeom prst="rect">
            <a:avLst/>
          </a:prstGeom>
          <a:noFill/>
        </p:spPr>
        <p:txBody>
          <a:bodyPr wrap="none" rtlCol="0">
            <a:spAutoFit/>
          </a:bodyPr>
          <a:lstStyle/>
          <a:p>
            <a:pPr algn="ctr"/>
            <a:r>
              <a:rPr lang="en-US" dirty="0" smtClean="0"/>
              <a:t>Market Value</a:t>
            </a:r>
          </a:p>
          <a:p>
            <a:pPr algn="ctr"/>
            <a:r>
              <a:rPr lang="en-US" dirty="0" smtClean="0"/>
              <a:t>(EV)</a:t>
            </a:r>
            <a:endParaRPr lang="en-US" dirty="0"/>
          </a:p>
        </p:txBody>
      </p:sp>
      <p:cxnSp>
        <p:nvCxnSpPr>
          <p:cNvPr id="16" name="Straight Connector 15"/>
          <p:cNvCxnSpPr/>
          <p:nvPr/>
        </p:nvCxnSpPr>
        <p:spPr>
          <a:xfrm>
            <a:off x="1446571" y="3934882"/>
            <a:ext cx="1921535" cy="17714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388851" y="3956586"/>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954964" y="5887529"/>
            <a:ext cx="1057163" cy="369332"/>
          </a:xfrm>
          <a:prstGeom prst="rect">
            <a:avLst/>
          </a:prstGeom>
          <a:noFill/>
        </p:spPr>
        <p:txBody>
          <a:bodyPr wrap="none" rtlCol="0">
            <a:spAutoFit/>
          </a:bodyPr>
          <a:lstStyle/>
          <a:p>
            <a:r>
              <a:rPr lang="en-US" dirty="0" smtClean="0"/>
              <a:t>Quantity</a:t>
            </a:r>
            <a:endParaRPr lang="en-US" dirty="0"/>
          </a:p>
        </p:txBody>
      </p:sp>
      <p:sp>
        <p:nvSpPr>
          <p:cNvPr id="20" name="TextBox 19"/>
          <p:cNvSpPr txBox="1"/>
          <p:nvPr/>
        </p:nvSpPr>
        <p:spPr>
          <a:xfrm>
            <a:off x="747922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711341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7171131" y="3646630"/>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604256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723097" y="5043338"/>
            <a:ext cx="1043876" cy="369332"/>
          </a:xfrm>
          <a:prstGeom prst="rect">
            <a:avLst/>
          </a:prstGeom>
          <a:noFill/>
        </p:spPr>
        <p:txBody>
          <a:bodyPr wrap="none" rtlCol="0">
            <a:spAutoFit/>
          </a:bodyPr>
          <a:lstStyle/>
          <a:p>
            <a:r>
              <a:rPr lang="en-US" dirty="0" smtClean="0"/>
              <a:t>Demand</a:t>
            </a:r>
            <a:endParaRPr lang="en-US" dirty="0"/>
          </a:p>
        </p:txBody>
      </p:sp>
      <p:cxnSp>
        <p:nvCxnSpPr>
          <p:cNvPr id="28" name="Straight Connector 27"/>
          <p:cNvCxnSpPr/>
          <p:nvPr/>
        </p:nvCxnSpPr>
        <p:spPr>
          <a:xfrm flipH="1">
            <a:off x="5756977" y="4846348"/>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939780" y="4825587"/>
            <a:ext cx="1486586"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334475" y="3673240"/>
            <a:ext cx="312030" cy="369332"/>
          </a:xfrm>
          <a:prstGeom prst="rect">
            <a:avLst/>
          </a:prstGeom>
          <a:noFill/>
        </p:spPr>
        <p:txBody>
          <a:bodyPr wrap="none" rtlCol="0">
            <a:spAutoFit/>
          </a:bodyPr>
          <a:lstStyle/>
          <a:p>
            <a:r>
              <a:rPr lang="en-US" dirty="0" smtClean="0"/>
              <a:t>S</a:t>
            </a:r>
            <a:endParaRPr lang="en-US" dirty="0"/>
          </a:p>
        </p:txBody>
      </p:sp>
      <p:sp>
        <p:nvSpPr>
          <p:cNvPr id="40" name="TextBox 39"/>
          <p:cNvSpPr txBox="1"/>
          <p:nvPr/>
        </p:nvSpPr>
        <p:spPr>
          <a:xfrm>
            <a:off x="3329626" y="5380153"/>
            <a:ext cx="372330" cy="369332"/>
          </a:xfrm>
          <a:prstGeom prst="rect">
            <a:avLst/>
          </a:prstGeom>
          <a:noFill/>
        </p:spPr>
        <p:txBody>
          <a:bodyPr wrap="none" rtlCol="0">
            <a:spAutoFit/>
          </a:bodyPr>
          <a:lstStyle/>
          <a:p>
            <a:r>
              <a:rPr lang="en-US" dirty="0" smtClean="0"/>
              <a:t>D</a:t>
            </a:r>
            <a:endParaRPr lang="en-US" dirty="0"/>
          </a:p>
        </p:txBody>
      </p:sp>
      <p:sp>
        <p:nvSpPr>
          <p:cNvPr id="41" name="TextBox 40"/>
          <p:cNvSpPr txBox="1"/>
          <p:nvPr/>
        </p:nvSpPr>
        <p:spPr>
          <a:xfrm>
            <a:off x="249766" y="4593104"/>
            <a:ext cx="727307" cy="400110"/>
          </a:xfrm>
          <a:prstGeom prst="rect">
            <a:avLst/>
          </a:prstGeom>
          <a:noFill/>
        </p:spPr>
        <p:txBody>
          <a:bodyPr wrap="none" rtlCol="0">
            <a:spAutoFit/>
          </a:bodyPr>
          <a:lstStyle/>
          <a:p>
            <a:r>
              <a:rPr lang="en-US" sz="2000" dirty="0" smtClean="0"/>
              <a:t>V(A)</a:t>
            </a:r>
            <a:endParaRPr lang="en-US" sz="2000" dirty="0"/>
          </a:p>
        </p:txBody>
      </p:sp>
      <p:sp>
        <p:nvSpPr>
          <p:cNvPr id="42" name="TextBox 41"/>
          <p:cNvSpPr txBox="1"/>
          <p:nvPr/>
        </p:nvSpPr>
        <p:spPr>
          <a:xfrm>
            <a:off x="5108052" y="4617452"/>
            <a:ext cx="652417" cy="400110"/>
          </a:xfrm>
          <a:prstGeom prst="rect">
            <a:avLst/>
          </a:prstGeom>
          <a:noFill/>
        </p:spPr>
        <p:txBody>
          <a:bodyPr wrap="none" rtlCol="0">
            <a:spAutoFit/>
          </a:bodyPr>
          <a:lstStyle/>
          <a:p>
            <a:r>
              <a:rPr lang="en-US" sz="2000" dirty="0" smtClean="0"/>
              <a:t>V($)</a:t>
            </a:r>
            <a:endParaRPr lang="en-US" sz="2000" dirty="0"/>
          </a:p>
        </p:txBody>
      </p:sp>
      <p:sp>
        <p:nvSpPr>
          <p:cNvPr id="43" name="TextBox 42"/>
          <p:cNvSpPr txBox="1"/>
          <p:nvPr/>
        </p:nvSpPr>
        <p:spPr>
          <a:xfrm>
            <a:off x="1841256" y="3207688"/>
            <a:ext cx="1365879" cy="369332"/>
          </a:xfrm>
          <a:prstGeom prst="rect">
            <a:avLst/>
          </a:prstGeom>
          <a:noFill/>
        </p:spPr>
        <p:txBody>
          <a:bodyPr wrap="none" rtlCol="0">
            <a:spAutoFit/>
          </a:bodyPr>
          <a:lstStyle/>
          <a:p>
            <a:r>
              <a:rPr lang="en-US" dirty="0" smtClean="0"/>
              <a:t>“GOOD A”</a:t>
            </a:r>
            <a:endParaRPr lang="en-US" dirty="0"/>
          </a:p>
        </p:txBody>
      </p:sp>
      <p:sp>
        <p:nvSpPr>
          <p:cNvPr id="44" name="TextBox 43"/>
          <p:cNvSpPr txBox="1"/>
          <p:nvPr/>
        </p:nvSpPr>
        <p:spPr>
          <a:xfrm>
            <a:off x="6694138" y="3191306"/>
            <a:ext cx="1336799" cy="369332"/>
          </a:xfrm>
          <a:prstGeom prst="rect">
            <a:avLst/>
          </a:prstGeom>
          <a:noFill/>
        </p:spPr>
        <p:txBody>
          <a:bodyPr wrap="none" rtlCol="0">
            <a:spAutoFit/>
          </a:bodyPr>
          <a:lstStyle/>
          <a:p>
            <a:r>
              <a:rPr lang="en-US" dirty="0" smtClean="0"/>
              <a:t>“MONEY”</a:t>
            </a:r>
            <a:endParaRPr lang="en-US" dirty="0"/>
          </a:p>
        </p:txBody>
      </p:sp>
      <p:cxnSp>
        <p:nvCxnSpPr>
          <p:cNvPr id="6" name="Straight Connector 5"/>
          <p:cNvCxnSpPr/>
          <p:nvPr/>
        </p:nvCxnSpPr>
        <p:spPr>
          <a:xfrm>
            <a:off x="2426366" y="4883319"/>
            <a:ext cx="0" cy="950027"/>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050689" y="5874929"/>
            <a:ext cx="751353" cy="400110"/>
          </a:xfrm>
          <a:prstGeom prst="rect">
            <a:avLst/>
          </a:prstGeom>
          <a:noFill/>
        </p:spPr>
        <p:txBody>
          <a:bodyPr wrap="none" rtlCol="0">
            <a:spAutoFit/>
          </a:bodyPr>
          <a:lstStyle/>
          <a:p>
            <a:r>
              <a:rPr lang="en-US" sz="2000" dirty="0" smtClean="0"/>
              <a:t>Q(A)</a:t>
            </a:r>
            <a:endParaRPr lang="en-US" sz="2000" dirty="0"/>
          </a:p>
        </p:txBody>
      </p:sp>
      <p:sp>
        <p:nvSpPr>
          <p:cNvPr id="4" name="TextBox 3"/>
          <p:cNvSpPr txBox="1"/>
          <p:nvPr/>
        </p:nvSpPr>
        <p:spPr>
          <a:xfrm>
            <a:off x="6772616" y="5889526"/>
            <a:ext cx="676462" cy="400110"/>
          </a:xfrm>
          <a:prstGeom prst="rect">
            <a:avLst/>
          </a:prstGeom>
          <a:noFill/>
        </p:spPr>
        <p:txBody>
          <a:bodyPr wrap="none" rtlCol="0">
            <a:spAutoFit/>
          </a:bodyPr>
          <a:lstStyle/>
          <a:p>
            <a:r>
              <a:rPr lang="en-US" sz="2000" dirty="0" smtClean="0"/>
              <a:t>Q($</a:t>
            </a:r>
            <a:r>
              <a:rPr lang="en-US" sz="2000" dirty="0"/>
              <a:t>)</a:t>
            </a:r>
          </a:p>
        </p:txBody>
      </p:sp>
      <p:graphicFrame>
        <p:nvGraphicFramePr>
          <p:cNvPr id="29" name="Object 28"/>
          <p:cNvGraphicFramePr>
            <a:graphicFrameLocks noChangeAspect="1"/>
          </p:cNvGraphicFramePr>
          <p:nvPr>
            <p:extLst>
              <p:ext uri="{D42A27DB-BD31-4B8C-83A1-F6EECF244321}">
                <p14:modId xmlns:p14="http://schemas.microsoft.com/office/powerpoint/2010/main" val="4078360436"/>
              </p:ext>
            </p:extLst>
          </p:nvPr>
        </p:nvGraphicFramePr>
        <p:xfrm>
          <a:off x="3233426" y="4331267"/>
          <a:ext cx="1826689" cy="873176"/>
        </p:xfrm>
        <a:graphic>
          <a:graphicData uri="http://schemas.openxmlformats.org/presentationml/2006/ole">
            <mc:AlternateContent xmlns:mc="http://schemas.openxmlformats.org/markup-compatibility/2006">
              <mc:Choice xmlns:v="urn:schemas-microsoft-com:vml" Requires="v">
                <p:oleObj spid="_x0000_s78324" name="Equation" r:id="rId3" imgW="876300" imgH="419100" progId="Equation.3">
                  <p:embed/>
                </p:oleObj>
              </mc:Choice>
              <mc:Fallback>
                <p:oleObj name="Equation" r:id="rId3" imgW="876300" imgH="419100" progId="Equation.3">
                  <p:embed/>
                  <p:pic>
                    <p:nvPicPr>
                      <p:cNvPr id="0" name=""/>
                      <p:cNvPicPr/>
                      <p:nvPr/>
                    </p:nvPicPr>
                    <p:blipFill>
                      <a:blip r:embed="rId4"/>
                      <a:stretch>
                        <a:fillRect/>
                      </a:stretch>
                    </p:blipFill>
                    <p:spPr>
                      <a:xfrm>
                        <a:off x="3233426" y="4331267"/>
                        <a:ext cx="1826689" cy="873176"/>
                      </a:xfrm>
                      <a:prstGeom prst="rect">
                        <a:avLst/>
                      </a:prstGeom>
                      <a:ln>
                        <a:solidFill>
                          <a:srgbClr val="FF0000"/>
                        </a:solidFill>
                      </a:ln>
                    </p:spPr>
                  </p:pic>
                </p:oleObj>
              </mc:Fallback>
            </mc:AlternateContent>
          </a:graphicData>
        </a:graphic>
      </p:graphicFrame>
      <p:sp>
        <p:nvSpPr>
          <p:cNvPr id="15" name="Footer Placeholder 14"/>
          <p:cNvSpPr>
            <a:spLocks noGrp="1"/>
          </p:cNvSpPr>
          <p:nvPr>
            <p:ph type="ftr" sz="quarter" idx="11"/>
          </p:nvPr>
        </p:nvSpPr>
        <p:spPr/>
        <p:txBody>
          <a:bodyPr/>
          <a:lstStyle/>
          <a:p>
            <a:r>
              <a:rPr lang="en-US" dirty="0" smtClean="0"/>
              <a:t>Gervaise R. J. Heddle, 2014</a:t>
            </a:r>
            <a:endParaRPr lang="en-US" dirty="0"/>
          </a:p>
        </p:txBody>
      </p:sp>
      <p:sp>
        <p:nvSpPr>
          <p:cNvPr id="17" name="Slide Number Placeholder 16"/>
          <p:cNvSpPr>
            <a:spLocks noGrp="1"/>
          </p:cNvSpPr>
          <p:nvPr>
            <p:ph type="sldNum" sz="quarter" idx="12"/>
          </p:nvPr>
        </p:nvSpPr>
        <p:spPr/>
        <p:txBody>
          <a:bodyPr/>
          <a:lstStyle/>
          <a:p>
            <a:fld id="{CFE4BAC9-6D41-4691-9299-18EF07EF0177}" type="slidenum">
              <a:rPr lang="en-US" smtClean="0"/>
              <a:t>71</a:t>
            </a:fld>
            <a:endParaRPr lang="en-US" dirty="0"/>
          </a:p>
        </p:txBody>
      </p:sp>
      <p:sp>
        <p:nvSpPr>
          <p:cNvPr id="3" name="TextBox 2"/>
          <p:cNvSpPr txBox="1"/>
          <p:nvPr/>
        </p:nvSpPr>
        <p:spPr>
          <a:xfrm>
            <a:off x="384692" y="1772480"/>
            <a:ext cx="8373432" cy="1631216"/>
          </a:xfrm>
          <a:prstGeom prst="rect">
            <a:avLst/>
          </a:prstGeom>
          <a:noFill/>
        </p:spPr>
        <p:txBody>
          <a:bodyPr wrap="square" rtlCol="0">
            <a:spAutoFit/>
          </a:bodyPr>
          <a:lstStyle/>
          <a:p>
            <a:pPr algn="ctr"/>
            <a:r>
              <a:rPr lang="en-US" sz="2000" dirty="0" smtClean="0"/>
              <a:t>We can extend the general theory to the determination of “money prices”. Supply </a:t>
            </a:r>
            <a:r>
              <a:rPr lang="en-US" sz="2000" dirty="0"/>
              <a:t>&amp; demand for good A determines the market value of good A, </a:t>
            </a:r>
            <a:r>
              <a:rPr lang="en-US" sz="2000" i="1" dirty="0"/>
              <a:t>V(A)</a:t>
            </a:r>
            <a:r>
              <a:rPr lang="en-US" sz="2000" dirty="0"/>
              <a:t>. Supply &amp; demand for money determines the market value of money, </a:t>
            </a:r>
            <a:r>
              <a:rPr lang="en-US" sz="2000" i="1" dirty="0"/>
              <a:t>V($)</a:t>
            </a:r>
            <a:r>
              <a:rPr lang="en-US" sz="2000" dirty="0"/>
              <a:t>. The </a:t>
            </a:r>
            <a:r>
              <a:rPr lang="en-US" sz="2000" dirty="0" smtClean="0"/>
              <a:t>money price </a:t>
            </a:r>
            <a:r>
              <a:rPr lang="en-US" sz="2000" dirty="0"/>
              <a:t>of good A </a:t>
            </a:r>
            <a:r>
              <a:rPr lang="en-US" sz="2000" dirty="0" smtClean="0"/>
              <a:t>is </a:t>
            </a:r>
            <a:r>
              <a:rPr lang="en-US" sz="2000" dirty="0"/>
              <a:t>equal to the ratio of the two market values.</a:t>
            </a:r>
          </a:p>
          <a:p>
            <a:pPr algn="ctr"/>
            <a:endParaRPr lang="en-US" sz="2000" dirty="0"/>
          </a:p>
        </p:txBody>
      </p:sp>
    </p:spTree>
    <p:extLst>
      <p:ext uri="{BB962C8B-B14F-4D97-AF65-F5344CB8AC3E}">
        <p14:creationId xmlns:p14="http://schemas.microsoft.com/office/powerpoint/2010/main" val="288904840"/>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Towards a Model of Inflation</a:t>
            </a:r>
            <a:endParaRPr lang="en-US" sz="4000" dirty="0"/>
          </a:p>
        </p:txBody>
      </p:sp>
      <p:sp>
        <p:nvSpPr>
          <p:cNvPr id="3" name="Content Placeholder 2"/>
          <p:cNvSpPr>
            <a:spLocks noGrp="1"/>
          </p:cNvSpPr>
          <p:nvPr>
            <p:ph idx="1"/>
          </p:nvPr>
        </p:nvSpPr>
        <p:spPr>
          <a:xfrm>
            <a:off x="481010" y="1806453"/>
            <a:ext cx="8215651" cy="4582480"/>
          </a:xfrm>
        </p:spPr>
        <p:txBody>
          <a:bodyPr>
            <a:normAutofit fontScale="92500"/>
          </a:bodyPr>
          <a:lstStyle/>
          <a:p>
            <a:r>
              <a:rPr lang="en-US" dirty="0" smtClean="0"/>
              <a:t>The second part of The Inflation Enigma (Part B) </a:t>
            </a:r>
            <a:r>
              <a:rPr lang="en-US" dirty="0"/>
              <a:t>focuses on extending the microeconomic theory developed </a:t>
            </a:r>
            <a:r>
              <a:rPr lang="en-US" dirty="0" smtClean="0"/>
              <a:t>in the first part  (Part A) </a:t>
            </a:r>
            <a:r>
              <a:rPr lang="en-US" dirty="0"/>
              <a:t>and building </a:t>
            </a:r>
            <a:r>
              <a:rPr lang="en-US" dirty="0" smtClean="0"/>
              <a:t>macroeconomic tools </a:t>
            </a:r>
            <a:r>
              <a:rPr lang="en-US" dirty="0"/>
              <a:t>that can be used </a:t>
            </a:r>
            <a:r>
              <a:rPr lang="en-US" dirty="0" smtClean="0"/>
              <a:t>to explain </a:t>
            </a:r>
            <a:r>
              <a:rPr lang="en-US" dirty="0"/>
              <a:t>the </a:t>
            </a:r>
            <a:r>
              <a:rPr lang="en-US" dirty="0" smtClean="0"/>
              <a:t>nature of </a:t>
            </a:r>
            <a:r>
              <a:rPr lang="en-US" dirty="0"/>
              <a:t>price level determination. </a:t>
            </a:r>
          </a:p>
          <a:p>
            <a:r>
              <a:rPr lang="en-US" dirty="0" smtClean="0"/>
              <a:t>While the notion </a:t>
            </a:r>
            <a:r>
              <a:rPr lang="en-US" dirty="0"/>
              <a:t>that price is a relative expression of two market values is </a:t>
            </a:r>
            <a:r>
              <a:rPr lang="en-US" dirty="0" smtClean="0"/>
              <a:t>a useful tool in a microeconomic context, it is fundamental in a macroeconomic context. It is the view of this paper that a comprehensive theory of inflation must build upon the principle that every money price in the economy is a function of two market values. More specifically, supply and demand for money determines the market value of money which, in turn, is the denominator of every money price in the economy.</a:t>
            </a:r>
          </a:p>
          <a:p>
            <a:endParaRPr lang="en-US" dirty="0"/>
          </a:p>
          <a:p>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72</a:t>
            </a:fld>
            <a:endParaRPr lang="en-US" dirty="0"/>
          </a:p>
        </p:txBody>
      </p:sp>
    </p:spTree>
    <p:extLst>
      <p:ext uri="{BB962C8B-B14F-4D97-AF65-F5344CB8AC3E}">
        <p14:creationId xmlns:p14="http://schemas.microsoft.com/office/powerpoint/2010/main" val="4204127548"/>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565" y="244158"/>
            <a:ext cx="8268817" cy="1339850"/>
          </a:xfrm>
        </p:spPr>
        <p:txBody>
          <a:bodyPr>
            <a:normAutofit/>
          </a:bodyPr>
          <a:lstStyle/>
          <a:p>
            <a:r>
              <a:rPr lang="en-US" sz="4000" dirty="0" smtClean="0"/>
              <a:t>The Ratio Theory of the Price Level</a:t>
            </a:r>
            <a:endParaRPr lang="en-US" sz="4000" dirty="0"/>
          </a:p>
        </p:txBody>
      </p:sp>
      <p:sp>
        <p:nvSpPr>
          <p:cNvPr id="3" name="Content Placeholder 2"/>
          <p:cNvSpPr>
            <a:spLocks noGrp="1"/>
          </p:cNvSpPr>
          <p:nvPr>
            <p:ph idx="1"/>
          </p:nvPr>
        </p:nvSpPr>
        <p:spPr>
          <a:xfrm>
            <a:off x="485565" y="1791965"/>
            <a:ext cx="8268817" cy="4712430"/>
          </a:xfrm>
        </p:spPr>
        <p:txBody>
          <a:bodyPr>
            <a:normAutofit fontScale="92500"/>
          </a:bodyPr>
          <a:lstStyle/>
          <a:p>
            <a:r>
              <a:rPr lang="en-US" dirty="0" smtClean="0"/>
              <a:t>Part </a:t>
            </a:r>
            <a:r>
              <a:rPr lang="en-US" dirty="0"/>
              <a:t>B</a:t>
            </a:r>
            <a:r>
              <a:rPr lang="en-US" dirty="0" smtClean="0"/>
              <a:t> of The Inflation Enigma begins by deriving the “Ratio Theory of the Price Level”. Ratio Theory states that the general price level </a:t>
            </a:r>
            <a:r>
              <a:rPr lang="en-US" i="1" dirty="0" smtClean="0"/>
              <a:t>p</a:t>
            </a:r>
            <a:r>
              <a:rPr lang="en-US" dirty="0" smtClean="0"/>
              <a:t> can be expressed as a ratio of two market values:</a:t>
            </a:r>
          </a:p>
          <a:p>
            <a:pPr marL="579438" lvl="2" indent="0">
              <a:lnSpc>
                <a:spcPct val="110000"/>
              </a:lnSpc>
              <a:spcBef>
                <a:spcPts val="1200"/>
              </a:spcBef>
              <a:buNone/>
            </a:pPr>
            <a:endParaRPr lang="en-US" sz="2400" dirty="0" smtClean="0"/>
          </a:p>
          <a:p>
            <a:pPr marL="579438" lvl="2" indent="0">
              <a:lnSpc>
                <a:spcPct val="110000"/>
              </a:lnSpc>
              <a:spcBef>
                <a:spcPts val="4800"/>
              </a:spcBef>
              <a:buNone/>
            </a:pPr>
            <a:r>
              <a:rPr lang="en-US" sz="2400" dirty="0" smtClean="0"/>
              <a:t>Where</a:t>
            </a:r>
            <a:r>
              <a:rPr lang="en-US" sz="2400" dirty="0"/>
              <a:t>	 </a:t>
            </a:r>
            <a:r>
              <a:rPr lang="en-US" sz="2400" i="1" dirty="0"/>
              <a:t>p</a:t>
            </a:r>
            <a:r>
              <a:rPr lang="en-US" sz="2400" dirty="0"/>
              <a:t> is the general price level of the economy</a:t>
            </a:r>
          </a:p>
          <a:p>
            <a:pPr marL="579438" lvl="2" indent="0">
              <a:lnSpc>
                <a:spcPct val="110000"/>
              </a:lnSpc>
              <a:spcBef>
                <a:spcPts val="0"/>
              </a:spcBef>
              <a:buNone/>
            </a:pPr>
            <a:r>
              <a:rPr lang="en-US" sz="2400" dirty="0"/>
              <a:t>		</a:t>
            </a:r>
            <a:r>
              <a:rPr lang="en-US" sz="2400" i="1" dirty="0"/>
              <a:t>V</a:t>
            </a:r>
            <a:r>
              <a:rPr lang="en-US" sz="2400" i="1" baseline="-25000" dirty="0"/>
              <a:t>G</a:t>
            </a:r>
            <a:r>
              <a:rPr lang="en-US" sz="2400" dirty="0"/>
              <a:t> is the “general value level” of the economy</a:t>
            </a:r>
          </a:p>
          <a:p>
            <a:pPr marL="579438" lvl="2" indent="0">
              <a:lnSpc>
                <a:spcPct val="110000"/>
              </a:lnSpc>
              <a:spcBef>
                <a:spcPts val="0"/>
              </a:spcBef>
              <a:buNone/>
            </a:pPr>
            <a:r>
              <a:rPr lang="en-US" sz="2400" dirty="0"/>
              <a:t>		</a:t>
            </a:r>
            <a:r>
              <a:rPr lang="en-US" sz="2400" i="1" dirty="0" smtClean="0"/>
              <a:t>V</a:t>
            </a:r>
            <a:r>
              <a:rPr lang="en-US" sz="2400" i="1" baseline="-25000" dirty="0" smtClean="0"/>
              <a:t>M</a:t>
            </a:r>
            <a:r>
              <a:rPr lang="en-US" sz="2400" dirty="0" smtClean="0"/>
              <a:t> </a:t>
            </a:r>
            <a:r>
              <a:rPr lang="en-US" sz="2400" dirty="0"/>
              <a:t>is the </a:t>
            </a:r>
            <a:r>
              <a:rPr lang="en-US" sz="2400" dirty="0" smtClean="0"/>
              <a:t>absolute market </a:t>
            </a:r>
            <a:r>
              <a:rPr lang="en-US" sz="2400" dirty="0"/>
              <a:t>value of </a:t>
            </a:r>
            <a:r>
              <a:rPr lang="en-US" sz="2400" dirty="0" smtClean="0"/>
              <a:t>money</a:t>
            </a:r>
            <a:endParaRPr lang="en-US" dirty="0" smtClean="0"/>
          </a:p>
          <a:p>
            <a:pPr>
              <a:spcBef>
                <a:spcPts val="1000"/>
              </a:spcBef>
            </a:pPr>
            <a:r>
              <a:rPr lang="en-US" dirty="0" smtClean="0"/>
              <a:t>The general value level </a:t>
            </a:r>
            <a:r>
              <a:rPr lang="en-US" i="1" dirty="0" smtClean="0"/>
              <a:t>V</a:t>
            </a:r>
            <a:r>
              <a:rPr lang="en-US" i="1" baseline="-25000" dirty="0" smtClean="0"/>
              <a:t>G</a:t>
            </a:r>
            <a:r>
              <a:rPr lang="en-US" dirty="0" smtClean="0"/>
              <a:t> is a </a:t>
            </a:r>
            <a:r>
              <a:rPr lang="en-US" dirty="0"/>
              <a:t>hypothetical </a:t>
            </a:r>
            <a:r>
              <a:rPr lang="en-US" dirty="0" smtClean="0"/>
              <a:t>measure </a:t>
            </a:r>
            <a:r>
              <a:rPr lang="en-US" dirty="0"/>
              <a:t>of overall </a:t>
            </a:r>
            <a:r>
              <a:rPr lang="en-US" dirty="0" smtClean="0"/>
              <a:t>market values (as measured in “units of economic value”) for the set </a:t>
            </a:r>
            <a:r>
              <a:rPr lang="en-US" dirty="0"/>
              <a:t>of </a:t>
            </a:r>
            <a:r>
              <a:rPr lang="en-US" dirty="0" smtClean="0"/>
              <a:t>goods and services that comprise the “basket of goods”.</a:t>
            </a:r>
            <a:endParaRPr lang="en-US" sz="2200" dirty="0" smtClean="0"/>
          </a:p>
          <a:p>
            <a:pPr marL="350838" lvl="1" indent="0">
              <a:buNone/>
            </a:pPr>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4021666336"/>
              </p:ext>
            </p:extLst>
          </p:nvPr>
        </p:nvGraphicFramePr>
        <p:xfrm>
          <a:off x="3733800" y="2884135"/>
          <a:ext cx="1254125" cy="1120775"/>
        </p:xfrm>
        <a:graphic>
          <a:graphicData uri="http://schemas.openxmlformats.org/presentationml/2006/ole">
            <mc:AlternateContent xmlns:mc="http://schemas.openxmlformats.org/markup-compatibility/2006">
              <mc:Choice xmlns:v="urn:schemas-microsoft-com:vml" Requires="v">
                <p:oleObj spid="_x0000_s26224"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3733800" y="2884135"/>
                        <a:ext cx="1254125" cy="1120775"/>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dirty="0"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73</a:t>
            </a:fld>
            <a:endParaRPr lang="en-US" dirty="0"/>
          </a:p>
        </p:txBody>
      </p:sp>
    </p:spTree>
    <p:extLst>
      <p:ext uri="{BB962C8B-B14F-4D97-AF65-F5344CB8AC3E}">
        <p14:creationId xmlns:p14="http://schemas.microsoft.com/office/powerpoint/2010/main" val="3402380540"/>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Ratio Theory as a</a:t>
            </a:r>
            <a:r>
              <a:rPr lang="en-US" sz="4000" dirty="0"/>
              <a:t> </a:t>
            </a:r>
            <a:r>
              <a:rPr lang="en-US" sz="4000" dirty="0" smtClean="0"/>
              <a:t>Starting Point for Our Analysis of Inflation</a:t>
            </a:r>
            <a:endParaRPr lang="en-US" sz="4000" dirty="0"/>
          </a:p>
        </p:txBody>
      </p:sp>
      <p:sp>
        <p:nvSpPr>
          <p:cNvPr id="3" name="Content Placeholder 2"/>
          <p:cNvSpPr>
            <a:spLocks noGrp="1"/>
          </p:cNvSpPr>
          <p:nvPr>
            <p:ph idx="1"/>
          </p:nvPr>
        </p:nvSpPr>
        <p:spPr>
          <a:xfrm>
            <a:off x="481010" y="1806453"/>
            <a:ext cx="8254132" cy="4543992"/>
          </a:xfrm>
        </p:spPr>
        <p:txBody>
          <a:bodyPr>
            <a:normAutofit fontScale="92500"/>
          </a:bodyPr>
          <a:lstStyle/>
          <a:p>
            <a:r>
              <a:rPr lang="en-US" dirty="0" smtClean="0"/>
              <a:t>In essence, Ratio Theory states that a rise in the price level can be due to either (i) a rise in the overall absolute market value of goods </a:t>
            </a:r>
            <a:r>
              <a:rPr lang="en-US" i="1" dirty="0" smtClean="0"/>
              <a:t>V</a:t>
            </a:r>
            <a:r>
              <a:rPr lang="en-US" i="1" baseline="-25000" dirty="0" smtClean="0"/>
              <a:t>G</a:t>
            </a:r>
            <a:r>
              <a:rPr lang="en-US" dirty="0" smtClean="0"/>
              <a:t> or (ii) a fall in the absolute market value of money </a:t>
            </a:r>
            <a:r>
              <a:rPr lang="en-US" i="1" dirty="0" smtClean="0"/>
              <a:t>V</a:t>
            </a:r>
            <a:r>
              <a:rPr lang="en-US" i="1" baseline="-25000" dirty="0" smtClean="0"/>
              <a:t>M </a:t>
            </a:r>
            <a:r>
              <a:rPr lang="en-US" dirty="0" smtClean="0"/>
              <a:t>. This theory has many implications and can be used to highlight the overly simplistic nature of the typical “inflation vs deflation” debate. For example, the common view that a decline in aggregate demand “must be deflationary” completely ignores the role of the market value of money.</a:t>
            </a:r>
          </a:p>
          <a:p>
            <a:pPr>
              <a:spcBef>
                <a:spcPts val="1400"/>
              </a:spcBef>
            </a:pPr>
            <a:r>
              <a:rPr lang="en-US" dirty="0" smtClean="0"/>
              <a:t>It should be noted that Ratio Theory is not a theory of inflation per se, but rather a starting point for analysis. The Inflation Enigma begins the process of explaining the principle factors that drive each of the two key variables (</a:t>
            </a:r>
            <a:r>
              <a:rPr lang="en-US" i="1" dirty="0" smtClean="0"/>
              <a:t>V</a:t>
            </a:r>
            <a:r>
              <a:rPr lang="en-US" i="1" baseline="-25000" dirty="0" smtClean="0"/>
              <a:t>G</a:t>
            </a:r>
            <a:r>
              <a:rPr lang="en-US" dirty="0" smtClean="0"/>
              <a:t> and </a:t>
            </a:r>
            <a:r>
              <a:rPr lang="en-US" i="1" dirty="0" smtClean="0"/>
              <a:t>V</a:t>
            </a:r>
            <a:r>
              <a:rPr lang="en-US" i="1" baseline="-25000" dirty="0" smtClean="0"/>
              <a:t>M </a:t>
            </a:r>
            <a:r>
              <a:rPr lang="en-US" dirty="0" smtClean="0"/>
              <a:t>). </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74</a:t>
            </a:fld>
            <a:endParaRPr lang="en-US" dirty="0"/>
          </a:p>
        </p:txBody>
      </p:sp>
    </p:spTree>
    <p:extLst>
      <p:ext uri="{BB962C8B-B14F-4D97-AF65-F5344CB8AC3E}">
        <p14:creationId xmlns:p14="http://schemas.microsoft.com/office/powerpoint/2010/main" val="3086402400"/>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Level Determination:</a:t>
            </a:r>
            <a:br>
              <a:rPr lang="en-US" sz="4000" dirty="0" smtClean="0"/>
            </a:br>
            <a:r>
              <a:rPr lang="en-US" sz="4000" dirty="0" smtClean="0"/>
              <a:t>Long Run versus Short Run</a:t>
            </a:r>
            <a:endParaRPr lang="en-US" sz="4000" dirty="0"/>
          </a:p>
        </p:txBody>
      </p:sp>
      <p:sp>
        <p:nvSpPr>
          <p:cNvPr id="3" name="Content Placeholder 2"/>
          <p:cNvSpPr>
            <a:spLocks noGrp="1"/>
          </p:cNvSpPr>
          <p:nvPr>
            <p:ph idx="1"/>
          </p:nvPr>
        </p:nvSpPr>
        <p:spPr>
          <a:xfrm>
            <a:off x="481010" y="1806453"/>
            <a:ext cx="8273372" cy="4543992"/>
          </a:xfrm>
        </p:spPr>
        <p:txBody>
          <a:bodyPr>
            <a:normAutofit fontScale="92500"/>
          </a:bodyPr>
          <a:lstStyle/>
          <a:p>
            <a:r>
              <a:rPr lang="en-US" dirty="0" smtClean="0"/>
              <a:t>In order to simplify the analysis of price level determination, The Inflation Enigma separates the analysis into two buckets: price level determination in the </a:t>
            </a:r>
            <a:r>
              <a:rPr lang="en-US" i="1" dirty="0" smtClean="0"/>
              <a:t>long run</a:t>
            </a:r>
            <a:r>
              <a:rPr lang="en-US" dirty="0" smtClean="0"/>
              <a:t> and price level determination in the </a:t>
            </a:r>
            <a:r>
              <a:rPr lang="en-US" i="1" dirty="0" smtClean="0"/>
              <a:t>short run</a:t>
            </a:r>
            <a:r>
              <a:rPr lang="en-US" dirty="0" smtClean="0"/>
              <a:t>.</a:t>
            </a:r>
          </a:p>
          <a:p>
            <a:r>
              <a:rPr lang="en-US" dirty="0" smtClean="0"/>
              <a:t>Ultimately, the long run determination of prices is just an aggregated path of short run processes. It would be preferable not to distinguish between the long run and short run because the fundamental price level determination process is the same in both cases. However, in order to fully understand the short run process, we need to develop a more comprehensive model of the price level. This more comprehensive model is constructed in the last paper in the series, The Velocity Enigma.  </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75</a:t>
            </a:fld>
            <a:endParaRPr lang="en-US" dirty="0"/>
          </a:p>
        </p:txBody>
      </p:sp>
    </p:spTree>
    <p:extLst>
      <p:ext uri="{BB962C8B-B14F-4D97-AF65-F5344CB8AC3E}">
        <p14:creationId xmlns:p14="http://schemas.microsoft.com/office/powerpoint/2010/main" val="2675172406"/>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Level Determination</a:t>
            </a:r>
            <a:br>
              <a:rPr lang="en-US" sz="4000" dirty="0" smtClean="0"/>
            </a:br>
            <a:r>
              <a:rPr lang="en-US" sz="4000" dirty="0" smtClean="0"/>
              <a:t>in the Long Run</a:t>
            </a:r>
            <a:endParaRPr lang="en-US" sz="4000" dirty="0"/>
          </a:p>
        </p:txBody>
      </p:sp>
      <p:sp>
        <p:nvSpPr>
          <p:cNvPr id="3" name="Content Placeholder 2"/>
          <p:cNvSpPr>
            <a:spLocks noGrp="1"/>
          </p:cNvSpPr>
          <p:nvPr>
            <p:ph idx="1"/>
          </p:nvPr>
        </p:nvSpPr>
        <p:spPr>
          <a:xfrm>
            <a:off x="481011" y="1806453"/>
            <a:ext cx="8311852" cy="4563236"/>
          </a:xfrm>
        </p:spPr>
        <p:txBody>
          <a:bodyPr>
            <a:normAutofit/>
          </a:bodyPr>
          <a:lstStyle/>
          <a:p>
            <a:r>
              <a:rPr lang="en-US" sz="2100" dirty="0" smtClean="0"/>
              <a:t>When measured over very long periods of time, changes in the price level are strongly correlated to changes in the ratio of base money to real output. This is the </a:t>
            </a:r>
            <a:r>
              <a:rPr lang="en-US" sz="2100" i="1" dirty="0" smtClean="0"/>
              <a:t>long run</a:t>
            </a:r>
            <a:r>
              <a:rPr lang="en-US" sz="2100" dirty="0" smtClean="0"/>
              <a:t> application of the quantity theory of money, an economic phenomenon for which there is strong empirical support (King, 2001).</a:t>
            </a:r>
          </a:p>
          <a:p>
            <a:pPr>
              <a:spcBef>
                <a:spcPts val="1400"/>
              </a:spcBef>
            </a:pPr>
            <a:r>
              <a:rPr lang="en-US" sz="2100" dirty="0" smtClean="0"/>
              <a:t>The reason quantity theory works in the long run, but not in the short run, is because money is a long-duration, special-form equity instrument. In the short run, the value of a long-duration equity instrument is highly sensitive to shifts in expectations. However, when measured from point to point over long periods of time, most of the change in the value of such an instrument is determined by the historic change in the output/base money ratio (the earnings/share ratio), not shifts in future expectations.</a:t>
            </a:r>
            <a:endParaRPr lang="en-US" sz="2100"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76</a:t>
            </a:fld>
            <a:endParaRPr lang="en-US" dirty="0"/>
          </a:p>
        </p:txBody>
      </p:sp>
    </p:spTree>
    <p:extLst>
      <p:ext uri="{BB962C8B-B14F-4D97-AF65-F5344CB8AC3E}">
        <p14:creationId xmlns:p14="http://schemas.microsoft.com/office/powerpoint/2010/main" val="92740406"/>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2" y="244158"/>
            <a:ext cx="8157928" cy="1339850"/>
          </a:xfrm>
        </p:spPr>
        <p:txBody>
          <a:bodyPr>
            <a:normAutofit fontScale="90000"/>
          </a:bodyPr>
          <a:lstStyle/>
          <a:p>
            <a:r>
              <a:rPr lang="en-US" sz="4000" dirty="0" smtClean="0"/>
              <a:t>The Value of a Long-Duration Asset:</a:t>
            </a:r>
            <a:br>
              <a:rPr lang="en-US" sz="4000" dirty="0" smtClean="0"/>
            </a:br>
            <a:r>
              <a:rPr lang="en-US" sz="4000" dirty="0" smtClean="0"/>
              <a:t>Long</a:t>
            </a:r>
            <a:r>
              <a:rPr lang="en-US" sz="4000" dirty="0"/>
              <a:t> </a:t>
            </a:r>
            <a:r>
              <a:rPr lang="en-US" sz="4000" dirty="0" smtClean="0"/>
              <a:t>Term versus Short Term</a:t>
            </a:r>
            <a:endParaRPr lang="en-US" sz="4000" dirty="0"/>
          </a:p>
        </p:txBody>
      </p:sp>
      <p:sp>
        <p:nvSpPr>
          <p:cNvPr id="3" name="Content Placeholder 2"/>
          <p:cNvSpPr>
            <a:spLocks noGrp="1"/>
          </p:cNvSpPr>
          <p:nvPr>
            <p:ph idx="1"/>
          </p:nvPr>
        </p:nvSpPr>
        <p:spPr>
          <a:xfrm>
            <a:off x="481012" y="1806453"/>
            <a:ext cx="8157928" cy="4543992"/>
          </a:xfrm>
        </p:spPr>
        <p:txBody>
          <a:bodyPr>
            <a:normAutofit fontScale="92500"/>
          </a:bodyPr>
          <a:lstStyle/>
          <a:p>
            <a:r>
              <a:rPr lang="en-US" sz="2300" dirty="0" smtClean="0"/>
              <a:t>We can highlight this point by think about the pricing of a long-duration, proportional claim: common stock. Imagine a stock with a P/E ratio of 20 and earnings of $1 per share. Over the next two years, earnings rise to $1.25 per share, but the P/E ratio falls to 16 (lower growth expectations). Over the next eighteen years, earnings rise to $10 per share while the P/E ratio remains at 16.</a:t>
            </a:r>
          </a:p>
          <a:p>
            <a:pPr>
              <a:spcBef>
                <a:spcPts val="1400"/>
              </a:spcBef>
            </a:pPr>
            <a:r>
              <a:rPr lang="en-US" sz="2300" dirty="0" smtClean="0"/>
              <a:t>Over the first two years, the stock price performance seems to have nothing to do with EPS: EPS rises 25% ($1 to $1.25) but the share price doesn’t change (stays at $20). But measured over the entire twenty year period, the share price does track earnings per share, at least roughly: the stock price rises 8x (to $160) while EPS is up 10x. Over long periods of time, changes in EPS tend to overwhelm changes in expectations (which are reflected in the P/E multiple).</a:t>
            </a:r>
          </a:p>
          <a:p>
            <a:endParaRPr lang="en-US" dirty="0" smtClean="0"/>
          </a:p>
          <a:p>
            <a:endParaRPr lang="en-US" dirty="0" smtClean="0"/>
          </a:p>
          <a:p>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77</a:t>
            </a:fld>
            <a:endParaRPr lang="en-US" dirty="0"/>
          </a:p>
        </p:txBody>
      </p:sp>
    </p:spTree>
    <p:extLst>
      <p:ext uri="{BB962C8B-B14F-4D97-AF65-F5344CB8AC3E}">
        <p14:creationId xmlns:p14="http://schemas.microsoft.com/office/powerpoint/2010/main" val="33360731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 Simplified </a:t>
            </a:r>
            <a:r>
              <a:rPr lang="en-US" sz="4000" dirty="0" smtClean="0"/>
              <a:t>Analysis of </a:t>
            </a:r>
            <a:r>
              <a:rPr lang="en-US" sz="4000" dirty="0"/>
              <a:t>the</a:t>
            </a:r>
            <a:br>
              <a:rPr lang="en-US" sz="4000" dirty="0"/>
            </a:br>
            <a:r>
              <a:rPr lang="en-US" sz="4000" dirty="0" smtClean="0"/>
              <a:t>Market Value of </a:t>
            </a:r>
            <a:r>
              <a:rPr lang="en-US" sz="4000" dirty="0"/>
              <a:t>Money</a:t>
            </a:r>
          </a:p>
        </p:txBody>
      </p:sp>
      <p:sp>
        <p:nvSpPr>
          <p:cNvPr id="3" name="Content Placeholder 2"/>
          <p:cNvSpPr>
            <a:spLocks noGrp="1"/>
          </p:cNvSpPr>
          <p:nvPr>
            <p:ph idx="1"/>
          </p:nvPr>
        </p:nvSpPr>
        <p:spPr>
          <a:xfrm>
            <a:off x="481012" y="1806453"/>
            <a:ext cx="8157928" cy="4543992"/>
          </a:xfrm>
        </p:spPr>
        <p:txBody>
          <a:bodyPr>
            <a:normAutofit fontScale="92500"/>
          </a:bodyPr>
          <a:lstStyle/>
          <a:p>
            <a:r>
              <a:rPr lang="en-US" sz="2300" dirty="0" smtClean="0"/>
              <a:t>In the short-term, the value of money may seem to have nothing to do with the output/money ratio. However, when measured over long periods of time, the market value of money is driven primarily by the ratio of real output to base money. Proportional claim theory states that money represents a variable entitlement to the output of society. If we can ignore or minimize the impact of changing expectations (which we can if discussing changes over very long periods of time), then we should expect that the market value of a proportional claim to the output of society should rise as real output rises and falls as the monetary base increases.</a:t>
            </a:r>
          </a:p>
          <a:p>
            <a:pPr>
              <a:spcBef>
                <a:spcPts val="1400"/>
              </a:spcBef>
            </a:pPr>
            <a:r>
              <a:rPr lang="en-US" sz="2300" dirty="0" smtClean="0"/>
              <a:t>These notions can be further illustrated by merging Ratio Theory with the quantity theory of money to create the Simple Model for the Market Value of Money</a:t>
            </a:r>
            <a:r>
              <a:rPr lang="en-US" sz="2300" dirty="0"/>
              <a:t> </a:t>
            </a:r>
            <a:r>
              <a:rPr lang="en-US" sz="2300" dirty="0" smtClean="0"/>
              <a:t>(see next slide).</a:t>
            </a:r>
          </a:p>
          <a:p>
            <a:endParaRPr lang="en-US" dirty="0" smtClean="0"/>
          </a:p>
          <a:p>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78</a:t>
            </a:fld>
            <a:endParaRPr lang="en-US" dirty="0"/>
          </a:p>
        </p:txBody>
      </p:sp>
    </p:spTree>
    <p:extLst>
      <p:ext uri="{BB962C8B-B14F-4D97-AF65-F5344CB8AC3E}">
        <p14:creationId xmlns:p14="http://schemas.microsoft.com/office/powerpoint/2010/main" val="30550180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The Simple Model </a:t>
            </a:r>
            <a:r>
              <a:rPr lang="en-US" sz="4000" dirty="0" smtClean="0"/>
              <a:t>for </a:t>
            </a:r>
            <a:r>
              <a:rPr lang="en-US" sz="4000" dirty="0"/>
              <a:t>the</a:t>
            </a:r>
            <a:br>
              <a:rPr lang="en-US" sz="4000" dirty="0"/>
            </a:br>
            <a:r>
              <a:rPr lang="en-US" sz="4000" dirty="0" smtClean="0"/>
              <a:t>Market Value </a:t>
            </a:r>
            <a:r>
              <a:rPr lang="en-US" sz="4000" dirty="0"/>
              <a:t>of </a:t>
            </a:r>
            <a:r>
              <a:rPr lang="en-US" sz="4000" dirty="0" smtClean="0"/>
              <a:t>Money</a:t>
            </a:r>
            <a:endParaRPr lang="en-US" sz="4000" dirty="0"/>
          </a:p>
        </p:txBody>
      </p:sp>
      <p:sp>
        <p:nvSpPr>
          <p:cNvPr id="3" name="Content Placeholder 2"/>
          <p:cNvSpPr>
            <a:spLocks noGrp="1"/>
          </p:cNvSpPr>
          <p:nvPr>
            <p:ph idx="1"/>
          </p:nvPr>
        </p:nvSpPr>
        <p:spPr>
          <a:xfrm>
            <a:off x="481010" y="1806453"/>
            <a:ext cx="8273372" cy="4640211"/>
          </a:xfrm>
        </p:spPr>
        <p:txBody>
          <a:bodyPr>
            <a:normAutofit/>
          </a:bodyPr>
          <a:lstStyle/>
          <a:p>
            <a:r>
              <a:rPr lang="en-US" sz="2200" dirty="0" smtClean="0"/>
              <a:t>Ratio Theory and the Equation of Exchange are used to derive the “Simple Model for the Market Value of Money”:</a:t>
            </a:r>
          </a:p>
          <a:p>
            <a:pPr marL="350838" lvl="1" indent="0">
              <a:lnSpc>
                <a:spcPct val="150000"/>
              </a:lnSpc>
              <a:buNone/>
            </a:pPr>
            <a:r>
              <a:rPr lang="en-US" dirty="0"/>
              <a:t>	</a:t>
            </a:r>
            <a:r>
              <a:rPr lang="en-US" dirty="0" smtClean="0"/>
              <a:t>	</a:t>
            </a:r>
            <a:endParaRPr lang="en-US" dirty="0"/>
          </a:p>
          <a:p>
            <a:pPr>
              <a:spcBef>
                <a:spcPts val="4400"/>
              </a:spcBef>
            </a:pPr>
            <a:r>
              <a:rPr lang="en-US" sz="2200" dirty="0"/>
              <a:t>The </a:t>
            </a:r>
            <a:r>
              <a:rPr lang="en-US" sz="2200" dirty="0" smtClean="0"/>
              <a:t>Simple Model states </a:t>
            </a:r>
            <a:r>
              <a:rPr lang="en-US" sz="2200" dirty="0"/>
              <a:t>that the </a:t>
            </a:r>
            <a:r>
              <a:rPr lang="en-US" sz="2200" dirty="0" smtClean="0"/>
              <a:t>absolute market </a:t>
            </a:r>
            <a:r>
              <a:rPr lang="en-US" sz="2200" dirty="0"/>
              <a:t>v</a:t>
            </a:r>
            <a:r>
              <a:rPr lang="en-US" sz="2200" dirty="0" smtClean="0"/>
              <a:t>alue </a:t>
            </a:r>
            <a:r>
              <a:rPr lang="en-US" sz="2200" dirty="0"/>
              <a:t>of </a:t>
            </a:r>
            <a:r>
              <a:rPr lang="en-US" sz="2200" dirty="0" smtClean="0"/>
              <a:t>money </a:t>
            </a:r>
            <a:r>
              <a:rPr lang="en-US" sz="2200" i="1" dirty="0" smtClean="0"/>
              <a:t>V</a:t>
            </a:r>
            <a:r>
              <a:rPr lang="en-US" sz="2200" i="1" baseline="-25000" dirty="0" smtClean="0"/>
              <a:t>M</a:t>
            </a:r>
            <a:r>
              <a:rPr lang="en-US" sz="2200" dirty="0" smtClean="0"/>
              <a:t> can be expressed as </a:t>
            </a:r>
            <a:r>
              <a:rPr lang="en-US" sz="2200" dirty="0"/>
              <a:t>a function of four variables:</a:t>
            </a:r>
          </a:p>
          <a:p>
            <a:pPr marL="808038" lvl="1" indent="-457200">
              <a:buFont typeface="+mj-lt"/>
              <a:buAutoNum type="arabicPeriod"/>
            </a:pPr>
            <a:r>
              <a:rPr lang="en-US" dirty="0"/>
              <a:t>T</a:t>
            </a:r>
            <a:r>
              <a:rPr lang="en-US" dirty="0" smtClean="0"/>
              <a:t>he </a:t>
            </a:r>
            <a:r>
              <a:rPr lang="en-US" dirty="0"/>
              <a:t>g</a:t>
            </a:r>
            <a:r>
              <a:rPr lang="en-US" dirty="0" smtClean="0"/>
              <a:t>eneral </a:t>
            </a:r>
            <a:r>
              <a:rPr lang="en-US" dirty="0"/>
              <a:t>v</a:t>
            </a:r>
            <a:r>
              <a:rPr lang="en-US" dirty="0" smtClean="0"/>
              <a:t>alue level </a:t>
            </a:r>
            <a:r>
              <a:rPr lang="en-US" i="1" dirty="0" smtClean="0"/>
              <a:t>V</a:t>
            </a:r>
            <a:r>
              <a:rPr lang="en-US" i="1" baseline="-25000" dirty="0" smtClean="0"/>
              <a:t>G</a:t>
            </a:r>
            <a:r>
              <a:rPr lang="en-US" dirty="0"/>
              <a:t> ,</a:t>
            </a:r>
            <a:r>
              <a:rPr lang="en-US" dirty="0" smtClean="0"/>
              <a:t> a hypothetical measure of overall absolute market values for the “basket of goods”;</a:t>
            </a:r>
            <a:endParaRPr lang="en-US" dirty="0"/>
          </a:p>
          <a:p>
            <a:pPr marL="808038" lvl="1" indent="-457200">
              <a:spcBef>
                <a:spcPts val="200"/>
              </a:spcBef>
              <a:buFont typeface="+mj-lt"/>
              <a:buAutoNum type="arabicPeriod"/>
            </a:pPr>
            <a:r>
              <a:rPr lang="en-US" dirty="0"/>
              <a:t>Real o</a:t>
            </a:r>
            <a:r>
              <a:rPr lang="en-US" dirty="0" smtClean="0"/>
              <a:t>utput </a:t>
            </a:r>
            <a:r>
              <a:rPr lang="en-US" i="1" dirty="0" smtClean="0"/>
              <a:t>q</a:t>
            </a:r>
            <a:r>
              <a:rPr lang="en-US" dirty="0" smtClean="0"/>
              <a:t>;</a:t>
            </a:r>
            <a:endParaRPr lang="en-US" dirty="0"/>
          </a:p>
          <a:p>
            <a:pPr marL="808038" lvl="1" indent="-457200">
              <a:spcBef>
                <a:spcPts val="200"/>
              </a:spcBef>
              <a:buFont typeface="+mj-lt"/>
              <a:buAutoNum type="arabicPeriod"/>
            </a:pPr>
            <a:r>
              <a:rPr lang="en-US" dirty="0" smtClean="0"/>
              <a:t>The monetary base </a:t>
            </a:r>
            <a:r>
              <a:rPr lang="en-US" i="1" dirty="0" smtClean="0"/>
              <a:t>M</a:t>
            </a:r>
            <a:r>
              <a:rPr lang="en-US" dirty="0" smtClean="0"/>
              <a:t>; </a:t>
            </a:r>
            <a:r>
              <a:rPr lang="en-US" dirty="0"/>
              <a:t>and</a:t>
            </a:r>
          </a:p>
          <a:p>
            <a:pPr marL="808038" lvl="1" indent="-457200">
              <a:spcBef>
                <a:spcPts val="200"/>
              </a:spcBef>
              <a:buFont typeface="+mj-lt"/>
              <a:buAutoNum type="arabicPeriod"/>
            </a:pPr>
            <a:r>
              <a:rPr lang="en-US" dirty="0"/>
              <a:t>The </a:t>
            </a:r>
            <a:r>
              <a:rPr lang="en-US" dirty="0" smtClean="0"/>
              <a:t>velocity </a:t>
            </a:r>
            <a:r>
              <a:rPr lang="en-US" dirty="0"/>
              <a:t>of </a:t>
            </a:r>
            <a:r>
              <a:rPr lang="en-US" dirty="0" smtClean="0"/>
              <a:t>base money </a:t>
            </a:r>
            <a:r>
              <a:rPr lang="en-US" i="1" dirty="0" smtClean="0"/>
              <a:t>v</a:t>
            </a:r>
            <a:r>
              <a:rPr lang="en-US" dirty="0" smtClean="0"/>
              <a:t>.</a:t>
            </a:r>
            <a:endParaRPr lang="en-US" dirty="0"/>
          </a:p>
          <a:p>
            <a:endParaRPr lang="en-US" sz="2200" dirty="0"/>
          </a:p>
          <a:p>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3719650797"/>
              </p:ext>
            </p:extLst>
          </p:nvPr>
        </p:nvGraphicFramePr>
        <p:xfrm>
          <a:off x="3441700" y="2611438"/>
          <a:ext cx="1731963" cy="974725"/>
        </p:xfrm>
        <a:graphic>
          <a:graphicData uri="http://schemas.openxmlformats.org/presentationml/2006/ole">
            <mc:AlternateContent xmlns:mc="http://schemas.openxmlformats.org/markup-compatibility/2006">
              <mc:Choice xmlns:v="urn:schemas-microsoft-com:vml" Requires="v">
                <p:oleObj spid="_x0000_s27248" name="Equation" r:id="rId3" imgW="698500" imgH="393700" progId="Equation.3">
                  <p:embed/>
                </p:oleObj>
              </mc:Choice>
              <mc:Fallback>
                <p:oleObj name="Equation" r:id="rId3" imgW="698500" imgH="393700" progId="Equation.3">
                  <p:embed/>
                  <p:pic>
                    <p:nvPicPr>
                      <p:cNvPr id="0" name=""/>
                      <p:cNvPicPr/>
                      <p:nvPr/>
                    </p:nvPicPr>
                    <p:blipFill>
                      <a:blip r:embed="rId4"/>
                      <a:stretch>
                        <a:fillRect/>
                      </a:stretch>
                    </p:blipFill>
                    <p:spPr>
                      <a:xfrm>
                        <a:off x="3441700" y="2611438"/>
                        <a:ext cx="1731963" cy="974725"/>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79</a:t>
            </a:fld>
            <a:endParaRPr lang="en-US" dirty="0"/>
          </a:p>
        </p:txBody>
      </p:sp>
    </p:spTree>
    <p:extLst>
      <p:ext uri="{BB962C8B-B14F-4D97-AF65-F5344CB8AC3E}">
        <p14:creationId xmlns:p14="http://schemas.microsoft.com/office/powerpoint/2010/main" val="1179586175"/>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Basic Implications of</a:t>
            </a:r>
            <a:br>
              <a:rPr lang="en-US" sz="4000" dirty="0" smtClean="0"/>
            </a:br>
            <a:r>
              <a:rPr lang="en-US" sz="4000" dirty="0" smtClean="0"/>
              <a:t>The Simple Model</a:t>
            </a:r>
            <a:endParaRPr lang="en-US" sz="4000" dirty="0"/>
          </a:p>
        </p:txBody>
      </p:sp>
      <p:sp>
        <p:nvSpPr>
          <p:cNvPr id="3" name="Content Placeholder 2"/>
          <p:cNvSpPr>
            <a:spLocks noGrp="1"/>
          </p:cNvSpPr>
          <p:nvPr>
            <p:ph idx="1"/>
          </p:nvPr>
        </p:nvSpPr>
        <p:spPr>
          <a:xfrm>
            <a:off x="485564" y="1792908"/>
            <a:ext cx="8142526" cy="4499806"/>
          </a:xfrm>
        </p:spPr>
        <p:txBody>
          <a:bodyPr>
            <a:normAutofit fontScale="92500"/>
          </a:bodyPr>
          <a:lstStyle/>
          <a:p>
            <a:r>
              <a:rPr lang="en-US" dirty="0" smtClean="0"/>
              <a:t>The Simple Model provides further, albeit very limited, insight into the market value of money. All else equal, the absolute market </a:t>
            </a:r>
            <a:r>
              <a:rPr lang="en-US" dirty="0"/>
              <a:t>v</a:t>
            </a:r>
            <a:r>
              <a:rPr lang="en-US" dirty="0" smtClean="0"/>
              <a:t>alue of money is positively related to both the general value level and real output. As expected, the market </a:t>
            </a:r>
            <a:r>
              <a:rPr lang="en-US" dirty="0"/>
              <a:t>v</a:t>
            </a:r>
            <a:r>
              <a:rPr lang="en-US" dirty="0" smtClean="0"/>
              <a:t>alue of money is negatively related to the number of claims issued, the monetary base: </a:t>
            </a:r>
            <a:r>
              <a:rPr lang="en-US" dirty="0"/>
              <a:t>a</a:t>
            </a:r>
            <a:r>
              <a:rPr lang="en-US" dirty="0" smtClean="0"/>
              <a:t>s the number of outstanding claims increases, the proportional entitlement of each claim falls.</a:t>
            </a:r>
          </a:p>
          <a:p>
            <a:r>
              <a:rPr lang="en-US" dirty="0" smtClean="0"/>
              <a:t>In the long run, if the velocity of money is relatively stable, then the market value of money is primarily determined by the ratio of real output to the money base. Since the value of money is the denominator in the price level, the price level is primarily determined by the ratio of money base to real output. </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80</a:t>
            </a:fld>
            <a:endParaRPr lang="en-US" dirty="0"/>
          </a:p>
        </p:txBody>
      </p:sp>
    </p:spTree>
    <p:extLst>
      <p:ext uri="{BB962C8B-B14F-4D97-AF65-F5344CB8AC3E}">
        <p14:creationId xmlns:p14="http://schemas.microsoft.com/office/powerpoint/2010/main" val="3452892782"/>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Price Level Determination</a:t>
            </a:r>
            <a:br>
              <a:rPr lang="en-US" sz="4000" dirty="0"/>
            </a:br>
            <a:r>
              <a:rPr lang="en-US" sz="4000" dirty="0"/>
              <a:t>in the </a:t>
            </a:r>
            <a:r>
              <a:rPr lang="en-US" sz="4000" dirty="0" smtClean="0"/>
              <a:t>Short </a:t>
            </a:r>
            <a:r>
              <a:rPr lang="en-US" sz="4000" dirty="0"/>
              <a:t>Run</a:t>
            </a:r>
          </a:p>
        </p:txBody>
      </p:sp>
      <p:sp>
        <p:nvSpPr>
          <p:cNvPr id="3" name="Content Placeholder 2"/>
          <p:cNvSpPr>
            <a:spLocks noGrp="1"/>
          </p:cNvSpPr>
          <p:nvPr>
            <p:ph idx="1"/>
          </p:nvPr>
        </p:nvSpPr>
        <p:spPr>
          <a:xfrm>
            <a:off x="481010" y="1806453"/>
            <a:ext cx="8254131" cy="4543992"/>
          </a:xfrm>
        </p:spPr>
        <p:txBody>
          <a:bodyPr>
            <a:normAutofit fontScale="92500"/>
          </a:bodyPr>
          <a:lstStyle/>
          <a:p>
            <a:r>
              <a:rPr lang="en-US" dirty="0" smtClean="0"/>
              <a:t>One of the primary implications of the Simple Model is that, in the long run, the general value level </a:t>
            </a:r>
            <a:r>
              <a:rPr lang="en-US" i="1" dirty="0" smtClean="0"/>
              <a:t>V</a:t>
            </a:r>
            <a:r>
              <a:rPr lang="en-US" i="1" baseline="-25000" dirty="0" smtClean="0"/>
              <a:t>G</a:t>
            </a:r>
            <a:r>
              <a:rPr lang="en-US" dirty="0" smtClean="0"/>
              <a:t> is irrelevant to the determination of the price level. Why? Because any rise or fall in the value of goods </a:t>
            </a:r>
            <a:r>
              <a:rPr lang="en-US" i="1" dirty="0" smtClean="0"/>
              <a:t>V</a:t>
            </a:r>
            <a:r>
              <a:rPr lang="en-US" i="1" baseline="-25000" dirty="0" smtClean="0"/>
              <a:t>G</a:t>
            </a:r>
            <a:r>
              <a:rPr lang="en-US" dirty="0" smtClean="0"/>
              <a:t> is reflected in the value of money </a:t>
            </a:r>
            <a:r>
              <a:rPr lang="en-US" i="1" dirty="0" smtClean="0"/>
              <a:t>V</a:t>
            </a:r>
            <a:r>
              <a:rPr lang="en-US" i="1" baseline="-25000" dirty="0" smtClean="0"/>
              <a:t>M</a:t>
            </a:r>
            <a:r>
              <a:rPr lang="en-US" i="1" dirty="0" smtClean="0"/>
              <a:t> </a:t>
            </a:r>
            <a:r>
              <a:rPr lang="en-US" dirty="0" smtClean="0"/>
              <a:t>. (With velocity stable, a rise in </a:t>
            </a:r>
            <a:r>
              <a:rPr lang="en-US" i="1" dirty="0" smtClean="0"/>
              <a:t>V</a:t>
            </a:r>
            <a:r>
              <a:rPr lang="en-US" i="1" baseline="-25000" dirty="0" smtClean="0"/>
              <a:t>G</a:t>
            </a:r>
            <a:r>
              <a:rPr lang="en-US" dirty="0" smtClean="0"/>
              <a:t> leads to a rise in </a:t>
            </a:r>
            <a:r>
              <a:rPr lang="en-US" i="1" dirty="0" smtClean="0"/>
              <a:t>V</a:t>
            </a:r>
            <a:r>
              <a:rPr lang="en-US" i="1" baseline="-25000" dirty="0" smtClean="0"/>
              <a:t>M</a:t>
            </a:r>
            <a:r>
              <a:rPr lang="en-US" dirty="0" smtClean="0"/>
              <a:t> and there is no change in the price level which is a ratio of the two). Long-term, only real output and base money matter.</a:t>
            </a:r>
          </a:p>
          <a:p>
            <a:r>
              <a:rPr lang="en-US" dirty="0" smtClean="0"/>
              <a:t>However, in the short run, changes in the general value level are not automatically reflected in the market value of money. Money is a long-duration asset and it will often “look through” what are perceived to be temporary adjustments in the general value level. Therefore, we need a model to analyze both variables.</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81</a:t>
            </a:fld>
            <a:endParaRPr lang="en-US" dirty="0"/>
          </a:p>
        </p:txBody>
      </p:sp>
    </p:spTree>
    <p:extLst>
      <p:ext uri="{BB962C8B-B14F-4D97-AF65-F5344CB8AC3E}">
        <p14:creationId xmlns:p14="http://schemas.microsoft.com/office/powerpoint/2010/main" val="30936476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Two-Market Model for</a:t>
            </a:r>
            <a:br>
              <a:rPr lang="en-US" sz="4000" dirty="0" smtClean="0"/>
            </a:br>
            <a:r>
              <a:rPr lang="en-US" sz="4000" dirty="0" smtClean="0"/>
              <a:t>Price Level Analysis</a:t>
            </a:r>
            <a:endParaRPr lang="en-US" sz="4000" dirty="0"/>
          </a:p>
        </p:txBody>
      </p:sp>
      <p:sp>
        <p:nvSpPr>
          <p:cNvPr id="3" name="Content Placeholder 2"/>
          <p:cNvSpPr>
            <a:spLocks noGrp="1"/>
          </p:cNvSpPr>
          <p:nvPr>
            <p:ph idx="1"/>
          </p:nvPr>
        </p:nvSpPr>
        <p:spPr>
          <a:xfrm>
            <a:off x="481010" y="1806453"/>
            <a:ext cx="8196410" cy="4505506"/>
          </a:xfrm>
        </p:spPr>
        <p:txBody>
          <a:bodyPr>
            <a:normAutofit fontScale="92500"/>
          </a:bodyPr>
          <a:lstStyle/>
          <a:p>
            <a:r>
              <a:rPr lang="en-US" dirty="0" smtClean="0"/>
              <a:t>In order to help us analyze short-term movements in the price level, we will introduce a basic two-market model called the “Goods-Money Framework”.</a:t>
            </a:r>
          </a:p>
          <a:p>
            <a:r>
              <a:rPr lang="en-US" dirty="0" smtClean="0"/>
              <a:t>The Goods-Money Framework proposes that (1) the equilibrium general value level </a:t>
            </a:r>
            <a:r>
              <a:rPr lang="en-US" i="1" dirty="0" smtClean="0"/>
              <a:t>V</a:t>
            </a:r>
            <a:r>
              <a:rPr lang="en-US" i="1" baseline="-25000" dirty="0" smtClean="0"/>
              <a:t>G</a:t>
            </a:r>
            <a:r>
              <a:rPr lang="en-US" dirty="0" smtClean="0"/>
              <a:t> is determined by aggregate demand and aggregate supply in the market for goods/services and (2) the equilibrium absolute market value of money </a:t>
            </a:r>
            <a:r>
              <a:rPr lang="en-US" i="1" dirty="0" smtClean="0"/>
              <a:t>V</a:t>
            </a:r>
            <a:r>
              <a:rPr lang="en-US" i="1" baseline="-25000" dirty="0" smtClean="0"/>
              <a:t>M</a:t>
            </a:r>
            <a:r>
              <a:rPr lang="en-US" dirty="0" smtClean="0"/>
              <a:t> is determined by supply and demand for the monetary base. The </a:t>
            </a:r>
            <a:r>
              <a:rPr lang="en-US" dirty="0"/>
              <a:t>key implication of the Goods-Money Framework is that the price level is determined, in a stylized sense, by two sets of supply and </a:t>
            </a:r>
            <a:r>
              <a:rPr lang="en-US" dirty="0" smtClean="0"/>
              <a:t>demand,</a:t>
            </a:r>
            <a:r>
              <a:rPr lang="en-US" dirty="0"/>
              <a:t> </a:t>
            </a:r>
            <a:r>
              <a:rPr lang="en-US" dirty="0" smtClean="0"/>
              <a:t>it is not determined solely by </a:t>
            </a:r>
            <a:r>
              <a:rPr lang="en-US" dirty="0"/>
              <a:t>aggregate </a:t>
            </a:r>
            <a:r>
              <a:rPr lang="en-US" dirty="0" smtClean="0"/>
              <a:t>supply and demand as represented in traditional Keynesian analysis.</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82</a:t>
            </a:fld>
            <a:endParaRPr lang="en-US" dirty="0"/>
          </a:p>
        </p:txBody>
      </p:sp>
    </p:spTree>
    <p:extLst>
      <p:ext uri="{BB962C8B-B14F-4D97-AF65-F5344CB8AC3E}">
        <p14:creationId xmlns:p14="http://schemas.microsoft.com/office/powerpoint/2010/main" val="357231140"/>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Goods-Money Framework</a:t>
            </a:r>
            <a:endParaRPr lang="en-US" sz="4000" dirty="0"/>
          </a:p>
        </p:txBody>
      </p:sp>
      <p:sp>
        <p:nvSpPr>
          <p:cNvPr id="3" name="Content Placeholder 2"/>
          <p:cNvSpPr>
            <a:spLocks noGrp="1"/>
          </p:cNvSpPr>
          <p:nvPr>
            <p:ph idx="1"/>
          </p:nvPr>
        </p:nvSpPr>
        <p:spPr>
          <a:xfrm>
            <a:off x="461768" y="1735852"/>
            <a:ext cx="8234891" cy="1160435"/>
          </a:xfrm>
        </p:spPr>
        <p:txBody>
          <a:bodyPr>
            <a:noAutofit/>
          </a:bodyPr>
          <a:lstStyle/>
          <a:p>
            <a:pPr marL="0" indent="0" algn="ctr">
              <a:buNone/>
            </a:pPr>
            <a:r>
              <a:rPr lang="en-US" sz="2200" dirty="0" smtClean="0"/>
              <a:t>Aggregate supply and demand </a:t>
            </a:r>
            <a:r>
              <a:rPr lang="en-US" sz="2200" dirty="0"/>
              <a:t>for goods/services determines the equilibrium general value level </a:t>
            </a:r>
            <a:r>
              <a:rPr lang="en-US" sz="2200" i="1" dirty="0"/>
              <a:t>V</a:t>
            </a:r>
            <a:r>
              <a:rPr lang="en-US" sz="2200" i="1" baseline="-25000" dirty="0"/>
              <a:t>G</a:t>
            </a:r>
            <a:r>
              <a:rPr lang="en-US" sz="2200" dirty="0"/>
              <a:t> and real output </a:t>
            </a:r>
            <a:r>
              <a:rPr lang="en-US" sz="2200" i="1" dirty="0"/>
              <a:t>q</a:t>
            </a:r>
            <a:r>
              <a:rPr lang="en-US" sz="2200" dirty="0"/>
              <a:t>. Supply and demand for money determines the </a:t>
            </a:r>
            <a:r>
              <a:rPr lang="en-US" sz="2200" dirty="0" smtClean="0"/>
              <a:t>market </a:t>
            </a:r>
            <a:r>
              <a:rPr lang="en-US" sz="2200" dirty="0"/>
              <a:t>value of money </a:t>
            </a:r>
            <a:r>
              <a:rPr lang="en-US" sz="2200" i="1" dirty="0"/>
              <a:t>V</a:t>
            </a:r>
            <a:r>
              <a:rPr lang="en-US" sz="2200" i="1" baseline="-25000" dirty="0"/>
              <a:t>M </a:t>
            </a:r>
            <a:r>
              <a:rPr lang="en-US" sz="2200" dirty="0" smtClean="0"/>
              <a:t>.</a:t>
            </a:r>
            <a:endParaRPr lang="en-US" sz="2200" dirty="0"/>
          </a:p>
        </p:txBody>
      </p:sp>
      <p:cxnSp>
        <p:nvCxnSpPr>
          <p:cNvPr id="5" name="Straight Connector 4"/>
          <p:cNvCxnSpPr/>
          <p:nvPr/>
        </p:nvCxnSpPr>
        <p:spPr>
          <a:xfrm>
            <a:off x="111294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60305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11294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60305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85230" y="3249744"/>
            <a:ext cx="2694405" cy="369332"/>
          </a:xfrm>
          <a:prstGeom prst="rect">
            <a:avLst/>
          </a:prstGeom>
          <a:noFill/>
        </p:spPr>
        <p:txBody>
          <a:bodyPr wrap="none" rtlCol="0">
            <a:spAutoFit/>
          </a:bodyPr>
          <a:lstStyle/>
          <a:p>
            <a:pPr algn="ctr"/>
            <a:r>
              <a:rPr lang="en-US" dirty="0" smtClean="0"/>
              <a:t>General Value Level (EV)</a:t>
            </a:r>
          </a:p>
        </p:txBody>
      </p:sp>
      <p:sp>
        <p:nvSpPr>
          <p:cNvPr id="14" name="TextBox 13"/>
          <p:cNvSpPr txBox="1"/>
          <p:nvPr/>
        </p:nvSpPr>
        <p:spPr>
          <a:xfrm>
            <a:off x="4555294" y="3284303"/>
            <a:ext cx="2296309" cy="369332"/>
          </a:xfrm>
          <a:prstGeom prst="rect">
            <a:avLst/>
          </a:prstGeom>
          <a:noFill/>
        </p:spPr>
        <p:txBody>
          <a:bodyPr wrap="none" rtlCol="0">
            <a:spAutoFit/>
          </a:bodyPr>
          <a:lstStyle/>
          <a:p>
            <a:r>
              <a:rPr lang="en-US" dirty="0" smtClean="0"/>
              <a:t>Value of Money (EV)</a:t>
            </a:r>
            <a:endParaRPr lang="en-US" dirty="0"/>
          </a:p>
        </p:txBody>
      </p:sp>
      <p:cxnSp>
        <p:nvCxnSpPr>
          <p:cNvPr id="16" name="Straight Connector 15"/>
          <p:cNvCxnSpPr/>
          <p:nvPr/>
        </p:nvCxnSpPr>
        <p:spPr>
          <a:xfrm>
            <a:off x="1388851" y="3819418"/>
            <a:ext cx="1921535" cy="17714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388851" y="3898854"/>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99190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44074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95949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959491" y="3800582"/>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583092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761577" y="5235778"/>
            <a:ext cx="1043876" cy="369332"/>
          </a:xfrm>
          <a:prstGeom prst="rect">
            <a:avLst/>
          </a:prstGeom>
          <a:noFill/>
        </p:spPr>
        <p:txBody>
          <a:bodyPr wrap="none" rtlCol="0">
            <a:spAutoFit/>
          </a:bodyPr>
          <a:lstStyle/>
          <a:p>
            <a:r>
              <a:rPr lang="en-US" dirty="0" smtClean="0"/>
              <a:t>Demand</a:t>
            </a:r>
            <a:endParaRPr lang="en-US" dirty="0"/>
          </a:p>
        </p:txBody>
      </p:sp>
      <p:cxnSp>
        <p:nvCxnSpPr>
          <p:cNvPr id="28" name="Straight Connector 27"/>
          <p:cNvCxnSpPr/>
          <p:nvPr/>
        </p:nvCxnSpPr>
        <p:spPr>
          <a:xfrm flipH="1">
            <a:off x="5603057" y="488483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132180" y="4767855"/>
            <a:ext cx="1236466"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315235" y="3714188"/>
            <a:ext cx="490000" cy="369332"/>
          </a:xfrm>
          <a:prstGeom prst="rect">
            <a:avLst/>
          </a:prstGeom>
          <a:noFill/>
        </p:spPr>
        <p:txBody>
          <a:bodyPr wrap="none" rtlCol="0">
            <a:spAutoFit/>
          </a:bodyPr>
          <a:lstStyle/>
          <a:p>
            <a:r>
              <a:rPr lang="en-US" dirty="0" smtClean="0"/>
              <a:t>AS</a:t>
            </a:r>
            <a:endParaRPr lang="en-US" dirty="0"/>
          </a:p>
        </p:txBody>
      </p:sp>
      <p:sp>
        <p:nvSpPr>
          <p:cNvPr id="40" name="TextBox 39"/>
          <p:cNvSpPr txBox="1"/>
          <p:nvPr/>
        </p:nvSpPr>
        <p:spPr>
          <a:xfrm>
            <a:off x="3276755" y="5402894"/>
            <a:ext cx="550301" cy="369332"/>
          </a:xfrm>
          <a:prstGeom prst="rect">
            <a:avLst/>
          </a:prstGeom>
          <a:noFill/>
        </p:spPr>
        <p:txBody>
          <a:bodyPr wrap="none" rtlCol="0">
            <a:spAutoFit/>
          </a:bodyPr>
          <a:lstStyle/>
          <a:p>
            <a:r>
              <a:rPr lang="en-US" dirty="0" smtClean="0"/>
              <a:t>AD</a:t>
            </a:r>
            <a:endParaRPr lang="en-US" dirty="0"/>
          </a:p>
        </p:txBody>
      </p:sp>
      <p:sp>
        <p:nvSpPr>
          <p:cNvPr id="41" name="TextBox 40"/>
          <p:cNvSpPr txBox="1"/>
          <p:nvPr/>
        </p:nvSpPr>
        <p:spPr>
          <a:xfrm>
            <a:off x="587752" y="4528829"/>
            <a:ext cx="536500" cy="430887"/>
          </a:xfrm>
          <a:prstGeom prst="rect">
            <a:avLst/>
          </a:prstGeom>
          <a:noFill/>
        </p:spPr>
        <p:txBody>
          <a:bodyPr wrap="none" rtlCol="0">
            <a:spAutoFit/>
          </a:bodyPr>
          <a:lstStyle/>
          <a:p>
            <a:r>
              <a:rPr lang="en-US" sz="2200" dirty="0" smtClean="0"/>
              <a:t>V</a:t>
            </a:r>
            <a:r>
              <a:rPr lang="en-US" sz="2200" baseline="-25000" dirty="0" smtClean="0"/>
              <a:t>G</a:t>
            </a:r>
            <a:endParaRPr lang="en-US" sz="2200" baseline="-25000" dirty="0"/>
          </a:p>
        </p:txBody>
      </p:sp>
      <p:sp>
        <p:nvSpPr>
          <p:cNvPr id="42" name="TextBox 41"/>
          <p:cNvSpPr txBox="1"/>
          <p:nvPr/>
        </p:nvSpPr>
        <p:spPr>
          <a:xfrm>
            <a:off x="5031092" y="4617452"/>
            <a:ext cx="569387" cy="430887"/>
          </a:xfrm>
          <a:prstGeom prst="rect">
            <a:avLst/>
          </a:prstGeom>
          <a:noFill/>
        </p:spPr>
        <p:txBody>
          <a:bodyPr wrap="none" rtlCol="0">
            <a:spAutoFit/>
          </a:bodyPr>
          <a:lstStyle/>
          <a:p>
            <a:r>
              <a:rPr lang="en-US" sz="2200" dirty="0" smtClean="0"/>
              <a:t>V</a:t>
            </a:r>
            <a:r>
              <a:rPr lang="en-US" sz="2200" baseline="-25000" dirty="0"/>
              <a:t>M</a:t>
            </a:r>
          </a:p>
        </p:txBody>
      </p:sp>
      <p:sp>
        <p:nvSpPr>
          <p:cNvPr id="43" name="TextBox 42"/>
          <p:cNvSpPr txBox="1"/>
          <p:nvPr/>
        </p:nvSpPr>
        <p:spPr>
          <a:xfrm>
            <a:off x="1140907" y="2896287"/>
            <a:ext cx="2622946" cy="369332"/>
          </a:xfrm>
          <a:prstGeom prst="rect">
            <a:avLst/>
          </a:prstGeom>
          <a:noFill/>
        </p:spPr>
        <p:txBody>
          <a:bodyPr wrap="none" rtlCol="0">
            <a:spAutoFit/>
          </a:bodyPr>
          <a:lstStyle/>
          <a:p>
            <a:r>
              <a:rPr lang="en-US" dirty="0" smtClean="0"/>
              <a:t>“LEFT SIDE: GOODS”</a:t>
            </a:r>
            <a:endParaRPr lang="en-US" dirty="0"/>
          </a:p>
        </p:txBody>
      </p:sp>
      <p:sp>
        <p:nvSpPr>
          <p:cNvPr id="44" name="TextBox 43"/>
          <p:cNvSpPr txBox="1"/>
          <p:nvPr/>
        </p:nvSpPr>
        <p:spPr>
          <a:xfrm>
            <a:off x="5587498" y="2896287"/>
            <a:ext cx="2849383" cy="369332"/>
          </a:xfrm>
          <a:prstGeom prst="rect">
            <a:avLst/>
          </a:prstGeom>
          <a:noFill/>
        </p:spPr>
        <p:txBody>
          <a:bodyPr wrap="none" rtlCol="0">
            <a:spAutoFit/>
          </a:bodyPr>
          <a:lstStyle/>
          <a:p>
            <a:r>
              <a:rPr lang="en-US" dirty="0" smtClean="0"/>
              <a:t>“RIGHT SIDE: MONEY”</a:t>
            </a:r>
            <a:endParaRPr lang="en-US" dirty="0"/>
          </a:p>
        </p:txBody>
      </p:sp>
      <p:cxnSp>
        <p:nvCxnSpPr>
          <p:cNvPr id="6" name="Straight Connector 5"/>
          <p:cNvCxnSpPr/>
          <p:nvPr/>
        </p:nvCxnSpPr>
        <p:spPr>
          <a:xfrm>
            <a:off x="2407126" y="4767855"/>
            <a:ext cx="0" cy="111967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244510" y="5870282"/>
            <a:ext cx="338554" cy="430887"/>
          </a:xfrm>
          <a:prstGeom prst="rect">
            <a:avLst/>
          </a:prstGeom>
          <a:noFill/>
        </p:spPr>
        <p:txBody>
          <a:bodyPr wrap="none" rtlCol="0">
            <a:spAutoFit/>
          </a:bodyPr>
          <a:lstStyle/>
          <a:p>
            <a:r>
              <a:rPr lang="en-US" sz="2200" dirty="0"/>
              <a:t>q</a:t>
            </a:r>
          </a:p>
        </p:txBody>
      </p:sp>
      <p:sp>
        <p:nvSpPr>
          <p:cNvPr id="4" name="TextBox 3"/>
          <p:cNvSpPr txBox="1"/>
          <p:nvPr/>
        </p:nvSpPr>
        <p:spPr>
          <a:xfrm>
            <a:off x="6734136" y="5889526"/>
            <a:ext cx="458116" cy="430887"/>
          </a:xfrm>
          <a:prstGeom prst="rect">
            <a:avLst/>
          </a:prstGeom>
          <a:noFill/>
        </p:spPr>
        <p:txBody>
          <a:bodyPr wrap="none" rtlCol="0">
            <a:spAutoFit/>
          </a:bodyPr>
          <a:lstStyle/>
          <a:p>
            <a:r>
              <a:rPr lang="en-US" sz="2200" dirty="0" smtClean="0"/>
              <a:t>M</a:t>
            </a:r>
            <a:endParaRPr lang="en-US" sz="2200" dirty="0"/>
          </a:p>
        </p:txBody>
      </p:sp>
      <p:sp>
        <p:nvSpPr>
          <p:cNvPr id="15" name="Footer Placeholder 14"/>
          <p:cNvSpPr>
            <a:spLocks noGrp="1"/>
          </p:cNvSpPr>
          <p:nvPr>
            <p:ph type="ftr" sz="quarter" idx="11"/>
          </p:nvPr>
        </p:nvSpPr>
        <p:spPr/>
        <p:txBody>
          <a:bodyPr/>
          <a:lstStyle/>
          <a:p>
            <a:r>
              <a:rPr lang="en-US" dirty="0" smtClean="0"/>
              <a:t>Gervaise R. J. Heddle, 2014</a:t>
            </a:r>
            <a:endParaRPr lang="en-US" dirty="0"/>
          </a:p>
        </p:txBody>
      </p:sp>
      <p:sp>
        <p:nvSpPr>
          <p:cNvPr id="17" name="Slide Number Placeholder 16"/>
          <p:cNvSpPr>
            <a:spLocks noGrp="1"/>
          </p:cNvSpPr>
          <p:nvPr>
            <p:ph type="sldNum" sz="quarter" idx="12"/>
          </p:nvPr>
        </p:nvSpPr>
        <p:spPr/>
        <p:txBody>
          <a:bodyPr/>
          <a:lstStyle/>
          <a:p>
            <a:fld id="{CFE4BAC9-6D41-4691-9299-18EF07EF0177}" type="slidenum">
              <a:rPr lang="en-US" smtClean="0"/>
              <a:t>83</a:t>
            </a:fld>
            <a:endParaRPr lang="en-US" dirty="0"/>
          </a:p>
        </p:txBody>
      </p:sp>
      <p:graphicFrame>
        <p:nvGraphicFramePr>
          <p:cNvPr id="31" name="Object 30"/>
          <p:cNvGraphicFramePr>
            <a:graphicFrameLocks noChangeAspect="1"/>
          </p:cNvGraphicFramePr>
          <p:nvPr>
            <p:extLst>
              <p:ext uri="{D42A27DB-BD31-4B8C-83A1-F6EECF244321}">
                <p14:modId xmlns:p14="http://schemas.microsoft.com/office/powerpoint/2010/main" val="426589728"/>
              </p:ext>
            </p:extLst>
          </p:nvPr>
        </p:nvGraphicFramePr>
        <p:xfrm>
          <a:off x="3701413" y="4252592"/>
          <a:ext cx="1185647" cy="1060153"/>
        </p:xfrm>
        <a:graphic>
          <a:graphicData uri="http://schemas.openxmlformats.org/presentationml/2006/ole">
            <mc:AlternateContent xmlns:mc="http://schemas.openxmlformats.org/markup-compatibility/2006">
              <mc:Choice xmlns:v="urn:schemas-microsoft-com:vml" Requires="v">
                <p:oleObj spid="_x0000_s28272"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3701413" y="4252592"/>
                        <a:ext cx="1185647" cy="1060153"/>
                      </a:xfrm>
                      <a:prstGeom prst="rect">
                        <a:avLst/>
                      </a:prstGeom>
                      <a:ln>
                        <a:solidFill>
                          <a:srgbClr val="FF0000"/>
                        </a:solidFill>
                      </a:ln>
                    </p:spPr>
                  </p:pic>
                </p:oleObj>
              </mc:Fallback>
            </mc:AlternateContent>
          </a:graphicData>
        </a:graphic>
      </p:graphicFrame>
    </p:spTree>
    <p:extLst>
      <p:ext uri="{BB962C8B-B14F-4D97-AF65-F5344CB8AC3E}">
        <p14:creationId xmlns:p14="http://schemas.microsoft.com/office/powerpoint/2010/main" val="2476935773"/>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Left Side of the Framework</a:t>
            </a:r>
            <a:endParaRPr lang="en-US" sz="4000" dirty="0"/>
          </a:p>
        </p:txBody>
      </p:sp>
      <p:sp>
        <p:nvSpPr>
          <p:cNvPr id="3" name="Content Placeholder 2"/>
          <p:cNvSpPr>
            <a:spLocks noGrp="1"/>
          </p:cNvSpPr>
          <p:nvPr>
            <p:ph idx="1"/>
          </p:nvPr>
        </p:nvSpPr>
        <p:spPr>
          <a:xfrm>
            <a:off x="4771522" y="1883429"/>
            <a:ext cx="3944376" cy="4275494"/>
          </a:xfrm>
        </p:spPr>
        <p:txBody>
          <a:bodyPr>
            <a:normAutofit fontScale="92500" lnSpcReduction="10000"/>
          </a:bodyPr>
          <a:lstStyle/>
          <a:p>
            <a:r>
              <a:rPr lang="en-US" dirty="0" smtClean="0"/>
              <a:t>The Left Side of the Framework is a short run model of </a:t>
            </a:r>
            <a:r>
              <a:rPr lang="en-US" dirty="0"/>
              <a:t>a</a:t>
            </a:r>
            <a:r>
              <a:rPr lang="en-US" dirty="0" smtClean="0"/>
              <a:t>ggregate demand and aggregate supply, where both functions are expressed in terms of the general value </a:t>
            </a:r>
            <a:r>
              <a:rPr lang="en-US" dirty="0"/>
              <a:t>level </a:t>
            </a:r>
            <a:r>
              <a:rPr lang="en-US" dirty="0" smtClean="0"/>
              <a:t>and real output. </a:t>
            </a:r>
          </a:p>
          <a:p>
            <a:r>
              <a:rPr lang="en-US" dirty="0" smtClean="0"/>
              <a:t>The intersection of aggregate demand and aggregate supply determines equilibrium levels of real output and the general value level.</a:t>
            </a:r>
          </a:p>
        </p:txBody>
      </p:sp>
      <p:cxnSp>
        <p:nvCxnSpPr>
          <p:cNvPr id="5" name="Straight Connector 4"/>
          <p:cNvCxnSpPr/>
          <p:nvPr/>
        </p:nvCxnSpPr>
        <p:spPr>
          <a:xfrm>
            <a:off x="1166653" y="3464383"/>
            <a:ext cx="0" cy="2386827"/>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66653" y="5851210"/>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36831" y="2827745"/>
            <a:ext cx="970939" cy="1200329"/>
          </a:xfrm>
          <a:prstGeom prst="rect">
            <a:avLst/>
          </a:prstGeom>
          <a:noFill/>
        </p:spPr>
        <p:txBody>
          <a:bodyPr wrap="none" rtlCol="0">
            <a:spAutoFit/>
          </a:bodyPr>
          <a:lstStyle/>
          <a:p>
            <a:pPr algn="ctr"/>
            <a:r>
              <a:rPr lang="en-US" dirty="0" smtClean="0"/>
              <a:t>General</a:t>
            </a:r>
          </a:p>
          <a:p>
            <a:pPr algn="ctr"/>
            <a:r>
              <a:rPr lang="en-US" dirty="0" smtClean="0"/>
              <a:t>Value</a:t>
            </a:r>
          </a:p>
          <a:p>
            <a:pPr algn="ctr"/>
            <a:r>
              <a:rPr lang="en-US" dirty="0" smtClean="0"/>
              <a:t>Level</a:t>
            </a:r>
          </a:p>
          <a:p>
            <a:pPr algn="ctr"/>
            <a:r>
              <a:rPr lang="en-US" dirty="0" smtClean="0"/>
              <a:t>(EV)</a:t>
            </a:r>
            <a:endParaRPr lang="en-US" dirty="0"/>
          </a:p>
        </p:txBody>
      </p:sp>
      <p:sp>
        <p:nvSpPr>
          <p:cNvPr id="9" name="TextBox 8"/>
          <p:cNvSpPr txBox="1"/>
          <p:nvPr/>
        </p:nvSpPr>
        <p:spPr>
          <a:xfrm>
            <a:off x="3381398" y="5869884"/>
            <a:ext cx="1390124" cy="369332"/>
          </a:xfrm>
          <a:prstGeom prst="rect">
            <a:avLst/>
          </a:prstGeom>
          <a:noFill/>
        </p:spPr>
        <p:txBody>
          <a:bodyPr wrap="none" rtlCol="0">
            <a:spAutoFit/>
          </a:bodyPr>
          <a:lstStyle/>
          <a:p>
            <a:r>
              <a:rPr lang="en-US" dirty="0" smtClean="0"/>
              <a:t>Real Output</a:t>
            </a:r>
            <a:endParaRPr lang="en-US" dirty="0"/>
          </a:p>
        </p:txBody>
      </p:sp>
      <p:cxnSp>
        <p:nvCxnSpPr>
          <p:cNvPr id="11" name="Straight Connector 10"/>
          <p:cNvCxnSpPr/>
          <p:nvPr/>
        </p:nvCxnSpPr>
        <p:spPr>
          <a:xfrm flipV="1">
            <a:off x="1344637"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325961"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341222" y="3251535"/>
            <a:ext cx="1181371" cy="646331"/>
          </a:xfrm>
          <a:prstGeom prst="rect">
            <a:avLst/>
          </a:prstGeom>
          <a:noFill/>
        </p:spPr>
        <p:txBody>
          <a:bodyPr wrap="none" rtlCol="0">
            <a:spAutoFit/>
          </a:bodyPr>
          <a:lstStyle/>
          <a:p>
            <a:pPr algn="ctr"/>
            <a:r>
              <a:rPr lang="en-US" dirty="0" smtClean="0"/>
              <a:t>Aggregate</a:t>
            </a:r>
          </a:p>
          <a:p>
            <a:pPr algn="ctr"/>
            <a:r>
              <a:rPr lang="en-US" dirty="0" smtClean="0"/>
              <a:t>Supply</a:t>
            </a:r>
            <a:endParaRPr lang="en-US" dirty="0"/>
          </a:p>
        </p:txBody>
      </p:sp>
      <p:sp>
        <p:nvSpPr>
          <p:cNvPr id="15" name="TextBox 14"/>
          <p:cNvSpPr txBox="1"/>
          <p:nvPr/>
        </p:nvSpPr>
        <p:spPr>
          <a:xfrm>
            <a:off x="3359898" y="5163125"/>
            <a:ext cx="1181371" cy="646331"/>
          </a:xfrm>
          <a:prstGeom prst="rect">
            <a:avLst/>
          </a:prstGeom>
          <a:noFill/>
        </p:spPr>
        <p:txBody>
          <a:bodyPr wrap="none" rtlCol="0">
            <a:spAutoFit/>
          </a:bodyPr>
          <a:lstStyle/>
          <a:p>
            <a:pPr algn="ctr"/>
            <a:r>
              <a:rPr lang="en-US" dirty="0" smtClean="0"/>
              <a:t>Aggregate</a:t>
            </a:r>
          </a:p>
          <a:p>
            <a:pPr algn="ctr"/>
            <a:r>
              <a:rPr lang="en-US" dirty="0" smtClean="0"/>
              <a:t>Demand</a:t>
            </a:r>
            <a:endParaRPr lang="en-US" dirty="0"/>
          </a:p>
        </p:txBody>
      </p:sp>
      <p:cxnSp>
        <p:nvCxnSpPr>
          <p:cNvPr id="17" name="Straight Connector 16"/>
          <p:cNvCxnSpPr/>
          <p:nvPr/>
        </p:nvCxnSpPr>
        <p:spPr>
          <a:xfrm flipH="1">
            <a:off x="1153406" y="4679313"/>
            <a:ext cx="12744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260913" y="1903805"/>
            <a:ext cx="2364750" cy="646331"/>
          </a:xfrm>
          <a:prstGeom prst="rect">
            <a:avLst/>
          </a:prstGeom>
          <a:noFill/>
        </p:spPr>
        <p:txBody>
          <a:bodyPr wrap="none" rtlCol="0">
            <a:spAutoFit/>
          </a:bodyPr>
          <a:lstStyle/>
          <a:p>
            <a:pPr algn="ctr"/>
            <a:r>
              <a:rPr lang="en-US" dirty="0" smtClean="0"/>
              <a:t>LEFT SIDE OF</a:t>
            </a:r>
          </a:p>
          <a:p>
            <a:pPr algn="ctr"/>
            <a:r>
              <a:rPr lang="en-US" dirty="0" smtClean="0"/>
              <a:t>THE FRAMEWORK</a:t>
            </a:r>
            <a:endParaRPr lang="en-US" dirty="0"/>
          </a:p>
        </p:txBody>
      </p:sp>
      <p:sp>
        <p:nvSpPr>
          <p:cNvPr id="19" name="TextBox 18"/>
          <p:cNvSpPr txBox="1"/>
          <p:nvPr/>
        </p:nvSpPr>
        <p:spPr>
          <a:xfrm>
            <a:off x="603259" y="4385142"/>
            <a:ext cx="569387" cy="461665"/>
          </a:xfrm>
          <a:prstGeom prst="rect">
            <a:avLst/>
          </a:prstGeom>
          <a:noFill/>
        </p:spPr>
        <p:txBody>
          <a:bodyPr wrap="none" rtlCol="0">
            <a:spAutoFit/>
          </a:bodyPr>
          <a:lstStyle/>
          <a:p>
            <a:r>
              <a:rPr lang="en-US" sz="2400" dirty="0" smtClean="0"/>
              <a:t>V</a:t>
            </a:r>
            <a:r>
              <a:rPr lang="en-US" sz="2400" baseline="-25000" dirty="0" smtClean="0"/>
              <a:t>G</a:t>
            </a:r>
            <a:endParaRPr lang="en-US" sz="2400" baseline="-25000" dirty="0"/>
          </a:p>
        </p:txBody>
      </p:sp>
      <p:sp>
        <p:nvSpPr>
          <p:cNvPr id="20" name="TextBox 19"/>
          <p:cNvSpPr txBox="1"/>
          <p:nvPr/>
        </p:nvSpPr>
        <p:spPr>
          <a:xfrm>
            <a:off x="2203705" y="5812722"/>
            <a:ext cx="351378" cy="461665"/>
          </a:xfrm>
          <a:prstGeom prst="rect">
            <a:avLst/>
          </a:prstGeom>
          <a:noFill/>
        </p:spPr>
        <p:txBody>
          <a:bodyPr wrap="none" rtlCol="0">
            <a:spAutoFit/>
          </a:bodyPr>
          <a:lstStyle/>
          <a:p>
            <a:r>
              <a:rPr lang="en-US" sz="2400" dirty="0"/>
              <a:t>q</a:t>
            </a:r>
          </a:p>
        </p:txBody>
      </p:sp>
      <p:cxnSp>
        <p:nvCxnSpPr>
          <p:cNvPr id="25" name="Straight Connector 24"/>
          <p:cNvCxnSpPr/>
          <p:nvPr/>
        </p:nvCxnSpPr>
        <p:spPr>
          <a:xfrm>
            <a:off x="2409141" y="4660069"/>
            <a:ext cx="0" cy="121038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231399" y="2597907"/>
            <a:ext cx="2504036" cy="369332"/>
          </a:xfrm>
          <a:prstGeom prst="rect">
            <a:avLst/>
          </a:prstGeom>
          <a:noFill/>
        </p:spPr>
        <p:txBody>
          <a:bodyPr wrap="none" rtlCol="0">
            <a:spAutoFit/>
          </a:bodyPr>
          <a:lstStyle/>
          <a:p>
            <a:r>
              <a:rPr lang="en-US" dirty="0" smtClean="0"/>
              <a:t>“GOODS/SERVICES”</a:t>
            </a:r>
            <a:endParaRPr lang="en-US" dirty="0"/>
          </a:p>
        </p:txBody>
      </p:sp>
      <p:sp>
        <p:nvSpPr>
          <p:cNvPr id="12" name="Footer Placeholder 11"/>
          <p:cNvSpPr>
            <a:spLocks noGrp="1"/>
          </p:cNvSpPr>
          <p:nvPr>
            <p:ph type="ftr" sz="quarter" idx="11"/>
          </p:nvPr>
        </p:nvSpPr>
        <p:spPr/>
        <p:txBody>
          <a:bodyPr/>
          <a:lstStyle/>
          <a:p>
            <a:r>
              <a:rPr lang="en-US" dirty="0" smtClean="0"/>
              <a:t>Gervaise R. J. Heddle, 2014</a:t>
            </a:r>
            <a:endParaRPr lang="en-US" dirty="0"/>
          </a:p>
        </p:txBody>
      </p:sp>
      <p:sp>
        <p:nvSpPr>
          <p:cNvPr id="16" name="Slide Number Placeholder 15"/>
          <p:cNvSpPr>
            <a:spLocks noGrp="1"/>
          </p:cNvSpPr>
          <p:nvPr>
            <p:ph type="sldNum" sz="quarter" idx="12"/>
          </p:nvPr>
        </p:nvSpPr>
        <p:spPr/>
        <p:txBody>
          <a:bodyPr/>
          <a:lstStyle/>
          <a:p>
            <a:fld id="{CFE4BAC9-6D41-4691-9299-18EF07EF0177}" type="slidenum">
              <a:rPr lang="en-US" smtClean="0"/>
              <a:t>84</a:t>
            </a:fld>
            <a:endParaRPr lang="en-US" dirty="0"/>
          </a:p>
        </p:txBody>
      </p:sp>
    </p:spTree>
    <p:extLst>
      <p:ext uri="{BB962C8B-B14F-4D97-AF65-F5344CB8AC3E}">
        <p14:creationId xmlns:p14="http://schemas.microsoft.com/office/powerpoint/2010/main" val="663150064"/>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36" y="244158"/>
            <a:ext cx="7495099" cy="1339850"/>
          </a:xfrm>
        </p:spPr>
        <p:txBody>
          <a:bodyPr>
            <a:normAutofit/>
          </a:bodyPr>
          <a:lstStyle/>
          <a:p>
            <a:r>
              <a:rPr lang="en-US" sz="4000" dirty="0" smtClean="0"/>
              <a:t>The Right Side of the Framework</a:t>
            </a:r>
            <a:endParaRPr lang="en-US" sz="4000" baseline="-25000" dirty="0"/>
          </a:p>
        </p:txBody>
      </p:sp>
      <p:sp>
        <p:nvSpPr>
          <p:cNvPr id="3" name="Content Placeholder 2"/>
          <p:cNvSpPr>
            <a:spLocks noGrp="1"/>
          </p:cNvSpPr>
          <p:nvPr>
            <p:ph idx="1"/>
          </p:nvPr>
        </p:nvSpPr>
        <p:spPr>
          <a:xfrm>
            <a:off x="486692" y="1883429"/>
            <a:ext cx="4054040" cy="4448518"/>
          </a:xfrm>
        </p:spPr>
        <p:txBody>
          <a:bodyPr>
            <a:normAutofit fontScale="92500" lnSpcReduction="10000"/>
          </a:bodyPr>
          <a:lstStyle/>
          <a:p>
            <a:r>
              <a:rPr lang="en-US" dirty="0"/>
              <a:t>The </a:t>
            </a:r>
            <a:r>
              <a:rPr lang="en-US" dirty="0" smtClean="0"/>
              <a:t>Right </a:t>
            </a:r>
            <a:r>
              <a:rPr lang="en-US" dirty="0"/>
              <a:t>Side of the Framework is </a:t>
            </a:r>
            <a:r>
              <a:rPr lang="en-US" dirty="0" smtClean="0"/>
              <a:t>the market for money. The supply of money (the monetary base) is fixed. Demand for money is plotted in terms of the absolute market value of money.  </a:t>
            </a:r>
            <a:endParaRPr lang="en-US" dirty="0"/>
          </a:p>
          <a:p>
            <a:r>
              <a:rPr lang="en-US" dirty="0"/>
              <a:t>The intersection of </a:t>
            </a:r>
            <a:r>
              <a:rPr lang="en-US" dirty="0" smtClean="0"/>
              <a:t>supply and demand for money determines, in the first instance, the </a:t>
            </a:r>
            <a:r>
              <a:rPr lang="en-US" dirty="0"/>
              <a:t>equilibrium </a:t>
            </a:r>
            <a:r>
              <a:rPr lang="en-US" dirty="0" smtClean="0"/>
              <a:t>absolute market value of money.</a:t>
            </a:r>
            <a:endParaRPr lang="en-US" dirty="0"/>
          </a:p>
        </p:txBody>
      </p:sp>
      <p:cxnSp>
        <p:nvCxnSpPr>
          <p:cNvPr id="31" name="Straight Connector 30"/>
          <p:cNvCxnSpPr/>
          <p:nvPr/>
        </p:nvCxnSpPr>
        <p:spPr>
          <a:xfrm>
            <a:off x="5352937" y="370436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352937" y="579130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635886" y="2994400"/>
            <a:ext cx="1407469" cy="646331"/>
          </a:xfrm>
          <a:prstGeom prst="rect">
            <a:avLst/>
          </a:prstGeom>
          <a:noFill/>
        </p:spPr>
        <p:txBody>
          <a:bodyPr wrap="none" rtlCol="0">
            <a:spAutoFit/>
          </a:bodyPr>
          <a:lstStyle/>
          <a:p>
            <a:pPr algn="ctr"/>
            <a:r>
              <a:rPr lang="en-US" dirty="0" smtClean="0"/>
              <a:t>Value of</a:t>
            </a:r>
          </a:p>
          <a:p>
            <a:pPr algn="ctr"/>
            <a:r>
              <a:rPr lang="en-US" dirty="0" smtClean="0"/>
              <a:t>Money (EV)</a:t>
            </a:r>
            <a:endParaRPr lang="en-US" dirty="0"/>
          </a:p>
        </p:txBody>
      </p:sp>
      <p:sp>
        <p:nvSpPr>
          <p:cNvPr id="39" name="TextBox 38"/>
          <p:cNvSpPr txBox="1"/>
          <p:nvPr/>
        </p:nvSpPr>
        <p:spPr>
          <a:xfrm>
            <a:off x="7291687" y="5831794"/>
            <a:ext cx="1402948" cy="369332"/>
          </a:xfrm>
          <a:prstGeom prst="rect">
            <a:avLst/>
          </a:prstGeom>
          <a:noFill/>
        </p:spPr>
        <p:txBody>
          <a:bodyPr wrap="none" rtlCol="0">
            <a:spAutoFit/>
          </a:bodyPr>
          <a:lstStyle/>
          <a:p>
            <a:r>
              <a:rPr lang="en-US" dirty="0" smtClean="0"/>
              <a:t>Base Money</a:t>
            </a:r>
            <a:endParaRPr lang="en-US" dirty="0"/>
          </a:p>
        </p:txBody>
      </p:sp>
      <p:cxnSp>
        <p:nvCxnSpPr>
          <p:cNvPr id="40" name="Straight Connector 39"/>
          <p:cNvCxnSpPr/>
          <p:nvPr/>
        </p:nvCxnSpPr>
        <p:spPr>
          <a:xfrm>
            <a:off x="6709371" y="370436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709371" y="3492678"/>
            <a:ext cx="859806" cy="369332"/>
          </a:xfrm>
          <a:prstGeom prst="rect">
            <a:avLst/>
          </a:prstGeom>
          <a:noFill/>
        </p:spPr>
        <p:txBody>
          <a:bodyPr wrap="none" rtlCol="0">
            <a:spAutoFit/>
          </a:bodyPr>
          <a:lstStyle/>
          <a:p>
            <a:r>
              <a:rPr lang="en-US" dirty="0" smtClean="0"/>
              <a:t>Supply</a:t>
            </a:r>
            <a:endParaRPr lang="en-US" dirty="0"/>
          </a:p>
        </p:txBody>
      </p:sp>
      <p:cxnSp>
        <p:nvCxnSpPr>
          <p:cNvPr id="42" name="Straight Connector 41"/>
          <p:cNvCxnSpPr/>
          <p:nvPr/>
        </p:nvCxnSpPr>
        <p:spPr>
          <a:xfrm>
            <a:off x="5580806" y="3866948"/>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575554" y="4870142"/>
            <a:ext cx="1293931" cy="646331"/>
          </a:xfrm>
          <a:prstGeom prst="rect">
            <a:avLst/>
          </a:prstGeom>
          <a:noFill/>
        </p:spPr>
        <p:txBody>
          <a:bodyPr wrap="none" rtlCol="0">
            <a:spAutoFit/>
          </a:bodyPr>
          <a:lstStyle/>
          <a:p>
            <a:pPr algn="ctr"/>
            <a:r>
              <a:rPr lang="en-US" dirty="0" smtClean="0"/>
              <a:t>Demand</a:t>
            </a:r>
          </a:p>
          <a:p>
            <a:pPr algn="ctr"/>
            <a:r>
              <a:rPr lang="en-US" i="1" dirty="0"/>
              <a:t>fn</a:t>
            </a:r>
            <a:r>
              <a:rPr lang="en-US" dirty="0"/>
              <a:t>{</a:t>
            </a:r>
            <a:r>
              <a:rPr lang="en-US" i="1" dirty="0" smtClean="0"/>
              <a:t>V</a:t>
            </a:r>
            <a:r>
              <a:rPr lang="en-US" i="1" baseline="-25000" dirty="0" smtClean="0"/>
              <a:t>G </a:t>
            </a:r>
            <a:r>
              <a:rPr lang="en-US" i="1" dirty="0" smtClean="0"/>
              <a:t>,</a:t>
            </a:r>
            <a:r>
              <a:rPr lang="en-US" i="1" dirty="0"/>
              <a:t>q</a:t>
            </a:r>
            <a:r>
              <a:rPr lang="en-US" i="1" dirty="0" smtClean="0"/>
              <a:t>, v</a:t>
            </a:r>
            <a:r>
              <a:rPr lang="en-US" dirty="0" smtClean="0"/>
              <a:t>}</a:t>
            </a:r>
            <a:endParaRPr lang="en-US" dirty="0"/>
          </a:p>
        </p:txBody>
      </p:sp>
      <p:cxnSp>
        <p:nvCxnSpPr>
          <p:cNvPr id="44" name="Straight Connector 43"/>
          <p:cNvCxnSpPr/>
          <p:nvPr/>
        </p:nvCxnSpPr>
        <p:spPr>
          <a:xfrm flipH="1">
            <a:off x="5352937" y="478861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761732" y="4501988"/>
            <a:ext cx="607859" cy="461665"/>
          </a:xfrm>
          <a:prstGeom prst="rect">
            <a:avLst/>
          </a:prstGeom>
          <a:noFill/>
        </p:spPr>
        <p:txBody>
          <a:bodyPr wrap="none" rtlCol="0">
            <a:spAutoFit/>
          </a:bodyPr>
          <a:lstStyle/>
          <a:p>
            <a:r>
              <a:rPr lang="en-US" sz="2400" dirty="0" smtClean="0"/>
              <a:t>V</a:t>
            </a:r>
            <a:r>
              <a:rPr lang="en-US" sz="2400" baseline="-25000" dirty="0" smtClean="0"/>
              <a:t>M</a:t>
            </a:r>
            <a:endParaRPr lang="en-US" sz="2400" baseline="-25000" dirty="0"/>
          </a:p>
        </p:txBody>
      </p:sp>
      <p:sp>
        <p:nvSpPr>
          <p:cNvPr id="51" name="TextBox 50"/>
          <p:cNvSpPr txBox="1"/>
          <p:nvPr/>
        </p:nvSpPr>
        <p:spPr>
          <a:xfrm>
            <a:off x="6040628" y="2632323"/>
            <a:ext cx="1336799" cy="369332"/>
          </a:xfrm>
          <a:prstGeom prst="rect">
            <a:avLst/>
          </a:prstGeom>
          <a:noFill/>
        </p:spPr>
        <p:txBody>
          <a:bodyPr wrap="none" rtlCol="0">
            <a:spAutoFit/>
          </a:bodyPr>
          <a:lstStyle/>
          <a:p>
            <a:r>
              <a:rPr lang="en-US" dirty="0" smtClean="0"/>
              <a:t>“MONEY”</a:t>
            </a:r>
            <a:endParaRPr lang="en-US" dirty="0"/>
          </a:p>
        </p:txBody>
      </p:sp>
      <p:sp>
        <p:nvSpPr>
          <p:cNvPr id="52" name="TextBox 51"/>
          <p:cNvSpPr txBox="1"/>
          <p:nvPr/>
        </p:nvSpPr>
        <p:spPr>
          <a:xfrm>
            <a:off x="5454986" y="1941161"/>
            <a:ext cx="2508770" cy="646331"/>
          </a:xfrm>
          <a:prstGeom prst="rect">
            <a:avLst/>
          </a:prstGeom>
          <a:noFill/>
        </p:spPr>
        <p:txBody>
          <a:bodyPr wrap="none" rtlCol="0">
            <a:spAutoFit/>
          </a:bodyPr>
          <a:lstStyle/>
          <a:p>
            <a:pPr algn="ctr"/>
            <a:r>
              <a:rPr lang="en-US" dirty="0" smtClean="0"/>
              <a:t>THE RIGHT SIDE OF</a:t>
            </a:r>
          </a:p>
          <a:p>
            <a:pPr algn="ctr"/>
            <a:r>
              <a:rPr lang="en-US" dirty="0" smtClean="0"/>
              <a:t>THE FRAMEWORK</a:t>
            </a:r>
            <a:endParaRPr lang="en-US" dirty="0"/>
          </a:p>
        </p:txBody>
      </p:sp>
      <p:sp>
        <p:nvSpPr>
          <p:cNvPr id="4" name="TextBox 3"/>
          <p:cNvSpPr txBox="1"/>
          <p:nvPr/>
        </p:nvSpPr>
        <p:spPr>
          <a:xfrm>
            <a:off x="6484015" y="5793306"/>
            <a:ext cx="482975" cy="461665"/>
          </a:xfrm>
          <a:prstGeom prst="rect">
            <a:avLst/>
          </a:prstGeom>
          <a:noFill/>
        </p:spPr>
        <p:txBody>
          <a:bodyPr wrap="none" rtlCol="0">
            <a:spAutoFit/>
          </a:bodyPr>
          <a:lstStyle/>
          <a:p>
            <a:r>
              <a:rPr lang="en-US" sz="2400" dirty="0" smtClean="0"/>
              <a:t>M</a:t>
            </a:r>
            <a:endParaRPr lang="en-US" sz="2400" dirty="0"/>
          </a:p>
        </p:txBody>
      </p:sp>
      <p:sp>
        <p:nvSpPr>
          <p:cNvPr id="7" name="Footer Placeholder 6"/>
          <p:cNvSpPr>
            <a:spLocks noGrp="1"/>
          </p:cNvSpPr>
          <p:nvPr>
            <p:ph type="ftr" sz="quarter" idx="11"/>
          </p:nvPr>
        </p:nvSpPr>
        <p:spPr/>
        <p:txBody>
          <a:bodyPr/>
          <a:lstStyle/>
          <a:p>
            <a:r>
              <a:rPr lang="en-US" dirty="0" smtClean="0"/>
              <a:t>Gervaise R. J. Heddle, 2014</a:t>
            </a:r>
            <a:endParaRPr lang="en-US" dirty="0"/>
          </a:p>
        </p:txBody>
      </p:sp>
      <p:sp>
        <p:nvSpPr>
          <p:cNvPr id="8" name="Slide Number Placeholder 7"/>
          <p:cNvSpPr>
            <a:spLocks noGrp="1"/>
          </p:cNvSpPr>
          <p:nvPr>
            <p:ph type="sldNum" sz="quarter" idx="12"/>
          </p:nvPr>
        </p:nvSpPr>
        <p:spPr/>
        <p:txBody>
          <a:bodyPr/>
          <a:lstStyle/>
          <a:p>
            <a:fld id="{CFE4BAC9-6D41-4691-9299-18EF07EF0177}" type="slidenum">
              <a:rPr lang="en-US" smtClean="0"/>
              <a:t>85</a:t>
            </a:fld>
            <a:endParaRPr lang="en-US" dirty="0"/>
          </a:p>
        </p:txBody>
      </p:sp>
    </p:spTree>
    <p:extLst>
      <p:ext uri="{BB962C8B-B14F-4D97-AF65-F5344CB8AC3E}">
        <p14:creationId xmlns:p14="http://schemas.microsoft.com/office/powerpoint/2010/main" val="3688196080"/>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Example One: Increase in</a:t>
            </a:r>
            <a:br>
              <a:rPr lang="en-US" sz="4000" dirty="0" smtClean="0"/>
            </a:br>
            <a:r>
              <a:rPr lang="en-US" sz="4000" dirty="0" smtClean="0"/>
              <a:t>Aggregate Demand</a:t>
            </a:r>
            <a:endParaRPr lang="en-US" sz="4000" dirty="0"/>
          </a:p>
        </p:txBody>
      </p:sp>
      <p:sp>
        <p:nvSpPr>
          <p:cNvPr id="3" name="Content Placeholder 2"/>
          <p:cNvSpPr>
            <a:spLocks noGrp="1"/>
          </p:cNvSpPr>
          <p:nvPr>
            <p:ph idx="1"/>
          </p:nvPr>
        </p:nvSpPr>
        <p:spPr>
          <a:xfrm>
            <a:off x="4637470" y="1864184"/>
            <a:ext cx="4097672" cy="3766360"/>
          </a:xfrm>
        </p:spPr>
        <p:txBody>
          <a:bodyPr>
            <a:normAutofit fontScale="92500"/>
          </a:bodyPr>
          <a:lstStyle/>
          <a:p>
            <a:r>
              <a:rPr lang="en-US" dirty="0" smtClean="0"/>
              <a:t>Let’s briefly consider two basic examples. In this example, the aggregate demand curve shifts to the right. Equilibrium levels of real output </a:t>
            </a:r>
            <a:r>
              <a:rPr lang="en-US" i="1" dirty="0" smtClean="0"/>
              <a:t>q</a:t>
            </a:r>
            <a:r>
              <a:rPr lang="en-US" dirty="0" smtClean="0"/>
              <a:t> and the general value level </a:t>
            </a:r>
            <a:r>
              <a:rPr lang="en-US" i="1" dirty="0" smtClean="0"/>
              <a:t>V</a:t>
            </a:r>
            <a:r>
              <a:rPr lang="en-US" i="1" baseline="-25000" dirty="0" smtClean="0"/>
              <a:t>G</a:t>
            </a:r>
            <a:r>
              <a:rPr lang="en-US" dirty="0" smtClean="0"/>
              <a:t> both rise. </a:t>
            </a:r>
          </a:p>
          <a:p>
            <a:pPr>
              <a:spcBef>
                <a:spcPts val="1400"/>
              </a:spcBef>
            </a:pPr>
            <a:r>
              <a:rPr lang="en-US" i="1" dirty="0" smtClean="0"/>
              <a:t>All else equal</a:t>
            </a:r>
            <a:r>
              <a:rPr lang="en-US" dirty="0" smtClean="0"/>
              <a:t>, the rise in </a:t>
            </a:r>
            <a:r>
              <a:rPr lang="en-US" i="1" dirty="0" smtClean="0"/>
              <a:t>V</a:t>
            </a:r>
            <a:r>
              <a:rPr lang="en-US" i="1" baseline="-25000" dirty="0" smtClean="0"/>
              <a:t>G</a:t>
            </a:r>
            <a:r>
              <a:rPr lang="en-US" dirty="0" smtClean="0"/>
              <a:t> will lead to a rise in the price level:</a:t>
            </a:r>
          </a:p>
        </p:txBody>
      </p:sp>
      <p:cxnSp>
        <p:nvCxnSpPr>
          <p:cNvPr id="5" name="Straight Connector 4"/>
          <p:cNvCxnSpPr/>
          <p:nvPr/>
        </p:nvCxnSpPr>
        <p:spPr>
          <a:xfrm>
            <a:off x="1166653" y="3464383"/>
            <a:ext cx="0" cy="2386827"/>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66653" y="5851210"/>
            <a:ext cx="2760286"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36831" y="2750769"/>
            <a:ext cx="970939" cy="1200329"/>
          </a:xfrm>
          <a:prstGeom prst="rect">
            <a:avLst/>
          </a:prstGeom>
          <a:noFill/>
        </p:spPr>
        <p:txBody>
          <a:bodyPr wrap="none" rtlCol="0">
            <a:spAutoFit/>
          </a:bodyPr>
          <a:lstStyle/>
          <a:p>
            <a:pPr algn="ctr"/>
            <a:r>
              <a:rPr lang="en-US" dirty="0" smtClean="0"/>
              <a:t>General</a:t>
            </a:r>
          </a:p>
          <a:p>
            <a:pPr algn="ctr"/>
            <a:r>
              <a:rPr lang="en-US" dirty="0" smtClean="0"/>
              <a:t>Value</a:t>
            </a:r>
          </a:p>
          <a:p>
            <a:pPr algn="ctr"/>
            <a:r>
              <a:rPr lang="en-US" dirty="0" smtClean="0"/>
              <a:t>Level</a:t>
            </a:r>
          </a:p>
          <a:p>
            <a:pPr algn="ctr"/>
            <a:r>
              <a:rPr lang="en-US" dirty="0" smtClean="0"/>
              <a:t>(EV)</a:t>
            </a:r>
            <a:endParaRPr lang="en-US" dirty="0"/>
          </a:p>
        </p:txBody>
      </p:sp>
      <p:sp>
        <p:nvSpPr>
          <p:cNvPr id="9" name="TextBox 8"/>
          <p:cNvSpPr txBox="1"/>
          <p:nvPr/>
        </p:nvSpPr>
        <p:spPr>
          <a:xfrm>
            <a:off x="3381398" y="5869884"/>
            <a:ext cx="1390124" cy="369332"/>
          </a:xfrm>
          <a:prstGeom prst="rect">
            <a:avLst/>
          </a:prstGeom>
          <a:noFill/>
        </p:spPr>
        <p:txBody>
          <a:bodyPr wrap="none" rtlCol="0">
            <a:spAutoFit/>
          </a:bodyPr>
          <a:lstStyle/>
          <a:p>
            <a:r>
              <a:rPr lang="en-US" dirty="0" smtClean="0"/>
              <a:t>Real Output</a:t>
            </a:r>
            <a:endParaRPr lang="en-US" dirty="0"/>
          </a:p>
        </p:txBody>
      </p:sp>
      <p:cxnSp>
        <p:nvCxnSpPr>
          <p:cNvPr id="11" name="Straight Connector 10"/>
          <p:cNvCxnSpPr/>
          <p:nvPr/>
        </p:nvCxnSpPr>
        <p:spPr>
          <a:xfrm flipV="1">
            <a:off x="1344637"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325961" y="3651677"/>
            <a:ext cx="2147685" cy="199811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341222" y="3251535"/>
            <a:ext cx="1181371" cy="646331"/>
          </a:xfrm>
          <a:prstGeom prst="rect">
            <a:avLst/>
          </a:prstGeom>
          <a:noFill/>
        </p:spPr>
        <p:txBody>
          <a:bodyPr wrap="none" rtlCol="0">
            <a:spAutoFit/>
          </a:bodyPr>
          <a:lstStyle/>
          <a:p>
            <a:pPr algn="ctr"/>
            <a:r>
              <a:rPr lang="en-US" dirty="0" smtClean="0"/>
              <a:t>Aggregate</a:t>
            </a:r>
          </a:p>
          <a:p>
            <a:pPr algn="ctr"/>
            <a:r>
              <a:rPr lang="en-US" dirty="0" smtClean="0"/>
              <a:t>Supply</a:t>
            </a:r>
            <a:endParaRPr lang="en-US" dirty="0"/>
          </a:p>
        </p:txBody>
      </p:sp>
      <p:sp>
        <p:nvSpPr>
          <p:cNvPr id="15" name="TextBox 14"/>
          <p:cNvSpPr txBox="1"/>
          <p:nvPr/>
        </p:nvSpPr>
        <p:spPr>
          <a:xfrm>
            <a:off x="3501528" y="5432541"/>
            <a:ext cx="628748" cy="369332"/>
          </a:xfrm>
          <a:prstGeom prst="rect">
            <a:avLst/>
          </a:prstGeom>
          <a:noFill/>
        </p:spPr>
        <p:txBody>
          <a:bodyPr wrap="none" rtlCol="0">
            <a:spAutoFit/>
          </a:bodyPr>
          <a:lstStyle/>
          <a:p>
            <a:pPr algn="ctr"/>
            <a:r>
              <a:rPr lang="en-US" dirty="0" smtClean="0"/>
              <a:t>AD</a:t>
            </a:r>
            <a:r>
              <a:rPr lang="en-US" baseline="-25000" dirty="0" smtClean="0"/>
              <a:t>1</a:t>
            </a:r>
            <a:endParaRPr lang="en-US" baseline="-25000" dirty="0"/>
          </a:p>
        </p:txBody>
      </p:sp>
      <p:cxnSp>
        <p:nvCxnSpPr>
          <p:cNvPr id="17" name="Straight Connector 16"/>
          <p:cNvCxnSpPr/>
          <p:nvPr/>
        </p:nvCxnSpPr>
        <p:spPr>
          <a:xfrm flipH="1">
            <a:off x="1153406" y="4679313"/>
            <a:ext cx="1274411"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260913" y="1903805"/>
            <a:ext cx="2364750" cy="646331"/>
          </a:xfrm>
          <a:prstGeom prst="rect">
            <a:avLst/>
          </a:prstGeom>
          <a:noFill/>
        </p:spPr>
        <p:txBody>
          <a:bodyPr wrap="none" rtlCol="0">
            <a:spAutoFit/>
          </a:bodyPr>
          <a:lstStyle/>
          <a:p>
            <a:pPr algn="ctr"/>
            <a:r>
              <a:rPr lang="en-US" dirty="0" smtClean="0"/>
              <a:t>LEFT SIDE OF</a:t>
            </a:r>
          </a:p>
          <a:p>
            <a:pPr algn="ctr"/>
            <a:r>
              <a:rPr lang="en-US" dirty="0" smtClean="0"/>
              <a:t>THE FRAMEWORK</a:t>
            </a:r>
            <a:endParaRPr lang="en-US" dirty="0"/>
          </a:p>
        </p:txBody>
      </p:sp>
      <p:sp>
        <p:nvSpPr>
          <p:cNvPr id="19" name="TextBox 18"/>
          <p:cNvSpPr txBox="1"/>
          <p:nvPr/>
        </p:nvSpPr>
        <p:spPr>
          <a:xfrm>
            <a:off x="391619" y="4404386"/>
            <a:ext cx="720470" cy="461665"/>
          </a:xfrm>
          <a:prstGeom prst="rect">
            <a:avLst/>
          </a:prstGeom>
          <a:noFill/>
        </p:spPr>
        <p:txBody>
          <a:bodyPr wrap="none" rtlCol="0">
            <a:spAutoFit/>
          </a:bodyPr>
          <a:lstStyle/>
          <a:p>
            <a:r>
              <a:rPr lang="en-US" sz="2400" dirty="0" smtClean="0"/>
              <a:t>V</a:t>
            </a:r>
            <a:r>
              <a:rPr lang="en-US" sz="2400" baseline="-25000" dirty="0" smtClean="0"/>
              <a:t>G,1</a:t>
            </a:r>
            <a:endParaRPr lang="en-US" sz="2400" baseline="-25000" dirty="0"/>
          </a:p>
        </p:txBody>
      </p:sp>
      <p:sp>
        <p:nvSpPr>
          <p:cNvPr id="20" name="TextBox 19"/>
          <p:cNvSpPr txBox="1"/>
          <p:nvPr/>
        </p:nvSpPr>
        <p:spPr>
          <a:xfrm>
            <a:off x="2184465" y="5812722"/>
            <a:ext cx="449612" cy="461665"/>
          </a:xfrm>
          <a:prstGeom prst="rect">
            <a:avLst/>
          </a:prstGeom>
          <a:noFill/>
        </p:spPr>
        <p:txBody>
          <a:bodyPr wrap="none" rtlCol="0">
            <a:spAutoFit/>
          </a:bodyPr>
          <a:lstStyle/>
          <a:p>
            <a:r>
              <a:rPr lang="en-US" sz="2400" dirty="0"/>
              <a:t>q</a:t>
            </a:r>
            <a:r>
              <a:rPr lang="en-US" sz="2400" baseline="-25000" dirty="0" smtClean="0"/>
              <a:t>1</a:t>
            </a:r>
            <a:endParaRPr lang="en-US" sz="2400" baseline="-25000" dirty="0"/>
          </a:p>
        </p:txBody>
      </p:sp>
      <p:cxnSp>
        <p:nvCxnSpPr>
          <p:cNvPr id="25" name="Straight Connector 24"/>
          <p:cNvCxnSpPr/>
          <p:nvPr/>
        </p:nvCxnSpPr>
        <p:spPr>
          <a:xfrm>
            <a:off x="2409141" y="4660069"/>
            <a:ext cx="0" cy="121038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231399" y="2597907"/>
            <a:ext cx="2504036" cy="369332"/>
          </a:xfrm>
          <a:prstGeom prst="rect">
            <a:avLst/>
          </a:prstGeom>
          <a:noFill/>
        </p:spPr>
        <p:txBody>
          <a:bodyPr wrap="none" rtlCol="0">
            <a:spAutoFit/>
          </a:bodyPr>
          <a:lstStyle/>
          <a:p>
            <a:r>
              <a:rPr lang="en-US" dirty="0" smtClean="0"/>
              <a:t>“GOODS/SERVICES”</a:t>
            </a:r>
            <a:endParaRPr lang="en-US" dirty="0"/>
          </a:p>
        </p:txBody>
      </p:sp>
      <p:sp>
        <p:nvSpPr>
          <p:cNvPr id="21" name="TextBox 20"/>
          <p:cNvSpPr txBox="1"/>
          <p:nvPr/>
        </p:nvSpPr>
        <p:spPr>
          <a:xfrm>
            <a:off x="3536625" y="4774549"/>
            <a:ext cx="628748" cy="369332"/>
          </a:xfrm>
          <a:prstGeom prst="rect">
            <a:avLst/>
          </a:prstGeom>
          <a:noFill/>
        </p:spPr>
        <p:txBody>
          <a:bodyPr wrap="none" rtlCol="0">
            <a:spAutoFit/>
          </a:bodyPr>
          <a:lstStyle/>
          <a:p>
            <a:pPr algn="ctr"/>
            <a:r>
              <a:rPr lang="en-US" dirty="0" smtClean="0"/>
              <a:t>AD</a:t>
            </a:r>
            <a:r>
              <a:rPr lang="en-US" baseline="-25000" dirty="0"/>
              <a:t>2</a:t>
            </a:r>
          </a:p>
        </p:txBody>
      </p:sp>
      <p:cxnSp>
        <p:nvCxnSpPr>
          <p:cNvPr id="6" name="Straight Connector 5"/>
          <p:cNvCxnSpPr/>
          <p:nvPr/>
        </p:nvCxnSpPr>
        <p:spPr>
          <a:xfrm>
            <a:off x="1847077" y="3368163"/>
            <a:ext cx="1712171" cy="1598826"/>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606225" y="5811170"/>
            <a:ext cx="449612" cy="461665"/>
          </a:xfrm>
          <a:prstGeom prst="rect">
            <a:avLst/>
          </a:prstGeom>
          <a:noFill/>
        </p:spPr>
        <p:txBody>
          <a:bodyPr wrap="none" rtlCol="0">
            <a:spAutoFit/>
          </a:bodyPr>
          <a:lstStyle/>
          <a:p>
            <a:r>
              <a:rPr lang="en-US" sz="2400" dirty="0"/>
              <a:t>q</a:t>
            </a:r>
            <a:r>
              <a:rPr lang="en-US" sz="2400" baseline="-25000" dirty="0" smtClean="0"/>
              <a:t>2</a:t>
            </a:r>
            <a:endParaRPr lang="en-US" sz="2400" baseline="-25000" dirty="0"/>
          </a:p>
        </p:txBody>
      </p:sp>
      <p:sp>
        <p:nvSpPr>
          <p:cNvPr id="23" name="TextBox 22"/>
          <p:cNvSpPr txBox="1"/>
          <p:nvPr/>
        </p:nvSpPr>
        <p:spPr>
          <a:xfrm>
            <a:off x="390099" y="3940978"/>
            <a:ext cx="720470" cy="461665"/>
          </a:xfrm>
          <a:prstGeom prst="rect">
            <a:avLst/>
          </a:prstGeom>
          <a:noFill/>
        </p:spPr>
        <p:txBody>
          <a:bodyPr wrap="none" rtlCol="0">
            <a:spAutoFit/>
          </a:bodyPr>
          <a:lstStyle/>
          <a:p>
            <a:r>
              <a:rPr lang="en-US" sz="2400" dirty="0" smtClean="0"/>
              <a:t>V</a:t>
            </a:r>
            <a:r>
              <a:rPr lang="en-US" sz="2400" baseline="-25000" dirty="0" smtClean="0"/>
              <a:t>G,2</a:t>
            </a:r>
            <a:endParaRPr lang="en-US" sz="2400" baseline="-25000" dirty="0"/>
          </a:p>
        </p:txBody>
      </p:sp>
      <p:cxnSp>
        <p:nvCxnSpPr>
          <p:cNvPr id="24" name="Straight Connector 23"/>
          <p:cNvCxnSpPr/>
          <p:nvPr/>
        </p:nvCxnSpPr>
        <p:spPr>
          <a:xfrm flipH="1">
            <a:off x="1153406" y="4269678"/>
            <a:ext cx="167493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2809099" y="4288922"/>
            <a:ext cx="25156" cy="154149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2982262" y="4774549"/>
            <a:ext cx="358960" cy="3693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26" name="Object 25"/>
          <p:cNvGraphicFramePr>
            <a:graphicFrameLocks noChangeAspect="1"/>
          </p:cNvGraphicFramePr>
          <p:nvPr>
            <p:extLst>
              <p:ext uri="{D42A27DB-BD31-4B8C-83A1-F6EECF244321}">
                <p14:modId xmlns:p14="http://schemas.microsoft.com/office/powerpoint/2010/main" val="2980345586"/>
              </p:ext>
            </p:extLst>
          </p:nvPr>
        </p:nvGraphicFramePr>
        <p:xfrm>
          <a:off x="6110288" y="5155812"/>
          <a:ext cx="1244600" cy="1114425"/>
        </p:xfrm>
        <a:graphic>
          <a:graphicData uri="http://schemas.openxmlformats.org/presentationml/2006/ole">
            <mc:AlternateContent xmlns:mc="http://schemas.openxmlformats.org/markup-compatibility/2006">
              <mc:Choice xmlns:v="urn:schemas-microsoft-com:vml" Requires="v">
                <p:oleObj spid="_x0000_s29296"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6110288" y="5155812"/>
                        <a:ext cx="1244600" cy="1114425"/>
                      </a:xfrm>
                      <a:prstGeom prst="rect">
                        <a:avLst/>
                      </a:prstGeom>
                    </p:spPr>
                  </p:pic>
                </p:oleObj>
              </mc:Fallback>
            </mc:AlternateContent>
          </a:graphicData>
        </a:graphic>
      </p:graphicFrame>
      <p:sp>
        <p:nvSpPr>
          <p:cNvPr id="16" name="Footer Placeholder 15"/>
          <p:cNvSpPr>
            <a:spLocks noGrp="1"/>
          </p:cNvSpPr>
          <p:nvPr>
            <p:ph type="ftr" sz="quarter" idx="11"/>
          </p:nvPr>
        </p:nvSpPr>
        <p:spPr/>
        <p:txBody>
          <a:bodyPr/>
          <a:lstStyle/>
          <a:p>
            <a:r>
              <a:rPr lang="en-US" dirty="0" smtClean="0"/>
              <a:t>Gervaise R. J. Heddle, 2014</a:t>
            </a:r>
            <a:endParaRPr lang="en-US" dirty="0"/>
          </a:p>
        </p:txBody>
      </p:sp>
      <p:sp>
        <p:nvSpPr>
          <p:cNvPr id="28" name="Slide Number Placeholder 27"/>
          <p:cNvSpPr>
            <a:spLocks noGrp="1"/>
          </p:cNvSpPr>
          <p:nvPr>
            <p:ph type="sldNum" sz="quarter" idx="12"/>
          </p:nvPr>
        </p:nvSpPr>
        <p:spPr/>
        <p:txBody>
          <a:bodyPr/>
          <a:lstStyle/>
          <a:p>
            <a:fld id="{CFE4BAC9-6D41-4691-9299-18EF07EF0177}" type="slidenum">
              <a:rPr lang="en-US" smtClean="0"/>
              <a:t>86</a:t>
            </a:fld>
            <a:endParaRPr lang="en-US" dirty="0"/>
          </a:p>
        </p:txBody>
      </p:sp>
    </p:spTree>
    <p:extLst>
      <p:ext uri="{BB962C8B-B14F-4D97-AF65-F5344CB8AC3E}">
        <p14:creationId xmlns:p14="http://schemas.microsoft.com/office/powerpoint/2010/main" val="403337196"/>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36" y="244158"/>
            <a:ext cx="7495099" cy="1339850"/>
          </a:xfrm>
        </p:spPr>
        <p:txBody>
          <a:bodyPr>
            <a:normAutofit/>
          </a:bodyPr>
          <a:lstStyle/>
          <a:p>
            <a:r>
              <a:rPr lang="en-US" sz="4000" dirty="0" smtClean="0"/>
              <a:t>Example Two: Increase in Demand For Money</a:t>
            </a:r>
            <a:endParaRPr lang="en-US" sz="4000" baseline="-25000" dirty="0"/>
          </a:p>
        </p:txBody>
      </p:sp>
      <p:sp>
        <p:nvSpPr>
          <p:cNvPr id="3" name="Content Placeholder 2"/>
          <p:cNvSpPr>
            <a:spLocks noGrp="1"/>
          </p:cNvSpPr>
          <p:nvPr>
            <p:ph idx="1"/>
          </p:nvPr>
        </p:nvSpPr>
        <p:spPr>
          <a:xfrm>
            <a:off x="404048" y="1864185"/>
            <a:ext cx="3982763" cy="3852145"/>
          </a:xfrm>
        </p:spPr>
        <p:txBody>
          <a:bodyPr>
            <a:normAutofit/>
          </a:bodyPr>
          <a:lstStyle/>
          <a:p>
            <a:r>
              <a:rPr lang="en-US" sz="2200" dirty="0" smtClean="0"/>
              <a:t>In this second example, there is an increase in the demand for money. The demand curve for money moves to the right. The equilibrium absolute market value of money </a:t>
            </a:r>
            <a:r>
              <a:rPr lang="en-US" sz="2200" i="1" dirty="0" smtClean="0"/>
              <a:t>V</a:t>
            </a:r>
            <a:r>
              <a:rPr lang="en-US" sz="2200" i="1" baseline="-25000" dirty="0" smtClean="0"/>
              <a:t>M</a:t>
            </a:r>
            <a:r>
              <a:rPr lang="en-US" sz="2200" dirty="0" smtClean="0"/>
              <a:t> rises.</a:t>
            </a:r>
          </a:p>
          <a:p>
            <a:pPr>
              <a:spcBef>
                <a:spcPts val="1400"/>
              </a:spcBef>
            </a:pPr>
            <a:r>
              <a:rPr lang="en-US" sz="2200" i="1" dirty="0" smtClean="0"/>
              <a:t>All else equal</a:t>
            </a:r>
            <a:r>
              <a:rPr lang="en-US" sz="2200" dirty="0" smtClean="0"/>
              <a:t>, the rise in </a:t>
            </a:r>
            <a:r>
              <a:rPr lang="en-US" sz="2200" i="1" dirty="0" smtClean="0"/>
              <a:t>V</a:t>
            </a:r>
            <a:r>
              <a:rPr lang="en-US" sz="2200" i="1" baseline="-25000" dirty="0" smtClean="0"/>
              <a:t>M</a:t>
            </a:r>
            <a:r>
              <a:rPr lang="en-US" sz="2200" dirty="0" smtClean="0"/>
              <a:t> will lead to a fall in the price level:</a:t>
            </a:r>
          </a:p>
        </p:txBody>
      </p:sp>
      <p:cxnSp>
        <p:nvCxnSpPr>
          <p:cNvPr id="31" name="Straight Connector 30"/>
          <p:cNvCxnSpPr/>
          <p:nvPr/>
        </p:nvCxnSpPr>
        <p:spPr>
          <a:xfrm>
            <a:off x="5352937" y="370436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352937" y="579130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635884" y="3013644"/>
            <a:ext cx="1407469" cy="646331"/>
          </a:xfrm>
          <a:prstGeom prst="rect">
            <a:avLst/>
          </a:prstGeom>
          <a:noFill/>
        </p:spPr>
        <p:txBody>
          <a:bodyPr wrap="none" rtlCol="0">
            <a:spAutoFit/>
          </a:bodyPr>
          <a:lstStyle/>
          <a:p>
            <a:pPr algn="ctr"/>
            <a:r>
              <a:rPr lang="en-US" dirty="0" smtClean="0"/>
              <a:t>Value of</a:t>
            </a:r>
          </a:p>
          <a:p>
            <a:pPr algn="ctr"/>
            <a:r>
              <a:rPr lang="en-US" dirty="0" smtClean="0"/>
              <a:t>Money (EV)</a:t>
            </a:r>
            <a:endParaRPr lang="en-US" dirty="0"/>
          </a:p>
        </p:txBody>
      </p:sp>
      <p:sp>
        <p:nvSpPr>
          <p:cNvPr id="39" name="TextBox 38"/>
          <p:cNvSpPr txBox="1"/>
          <p:nvPr/>
        </p:nvSpPr>
        <p:spPr>
          <a:xfrm>
            <a:off x="7248447" y="5831794"/>
            <a:ext cx="1402948" cy="369332"/>
          </a:xfrm>
          <a:prstGeom prst="rect">
            <a:avLst/>
          </a:prstGeom>
          <a:noFill/>
        </p:spPr>
        <p:txBody>
          <a:bodyPr wrap="none" rtlCol="0">
            <a:spAutoFit/>
          </a:bodyPr>
          <a:lstStyle/>
          <a:p>
            <a:pPr algn="ctr"/>
            <a:r>
              <a:rPr lang="en-US" dirty="0" smtClean="0"/>
              <a:t>Base Money</a:t>
            </a:r>
            <a:endParaRPr lang="en-US" dirty="0"/>
          </a:p>
        </p:txBody>
      </p:sp>
      <p:cxnSp>
        <p:nvCxnSpPr>
          <p:cNvPr id="40" name="Straight Connector 39"/>
          <p:cNvCxnSpPr/>
          <p:nvPr/>
        </p:nvCxnSpPr>
        <p:spPr>
          <a:xfrm>
            <a:off x="6709371" y="370436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709371" y="3492678"/>
            <a:ext cx="859806" cy="369332"/>
          </a:xfrm>
          <a:prstGeom prst="rect">
            <a:avLst/>
          </a:prstGeom>
          <a:noFill/>
        </p:spPr>
        <p:txBody>
          <a:bodyPr wrap="none" rtlCol="0">
            <a:spAutoFit/>
          </a:bodyPr>
          <a:lstStyle/>
          <a:p>
            <a:r>
              <a:rPr lang="en-US" dirty="0" smtClean="0"/>
              <a:t>Supply</a:t>
            </a:r>
            <a:endParaRPr lang="en-US" dirty="0"/>
          </a:p>
        </p:txBody>
      </p:sp>
      <p:cxnSp>
        <p:nvCxnSpPr>
          <p:cNvPr id="42" name="Straight Connector 41"/>
          <p:cNvCxnSpPr/>
          <p:nvPr/>
        </p:nvCxnSpPr>
        <p:spPr>
          <a:xfrm>
            <a:off x="5651000" y="4156655"/>
            <a:ext cx="1727300" cy="1417403"/>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356617" y="5362712"/>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cxnSp>
        <p:nvCxnSpPr>
          <p:cNvPr id="44" name="Straight Connector 43"/>
          <p:cNvCxnSpPr/>
          <p:nvPr/>
        </p:nvCxnSpPr>
        <p:spPr>
          <a:xfrm flipH="1">
            <a:off x="5352937" y="5000300"/>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587788" y="4694428"/>
            <a:ext cx="760645" cy="461665"/>
          </a:xfrm>
          <a:prstGeom prst="rect">
            <a:avLst/>
          </a:prstGeom>
          <a:noFill/>
        </p:spPr>
        <p:txBody>
          <a:bodyPr wrap="none" rtlCol="0">
            <a:spAutoFit/>
          </a:bodyPr>
          <a:lstStyle/>
          <a:p>
            <a:r>
              <a:rPr lang="en-US" sz="2400" dirty="0" smtClean="0"/>
              <a:t>V</a:t>
            </a:r>
            <a:r>
              <a:rPr lang="en-US" sz="2400" baseline="-25000" dirty="0" smtClean="0"/>
              <a:t>M,1</a:t>
            </a:r>
            <a:endParaRPr lang="en-US" sz="2400" baseline="-25000" dirty="0"/>
          </a:p>
        </p:txBody>
      </p:sp>
      <p:sp>
        <p:nvSpPr>
          <p:cNvPr id="51" name="TextBox 50"/>
          <p:cNvSpPr txBox="1"/>
          <p:nvPr/>
        </p:nvSpPr>
        <p:spPr>
          <a:xfrm>
            <a:off x="6040628" y="2632323"/>
            <a:ext cx="1336799" cy="369332"/>
          </a:xfrm>
          <a:prstGeom prst="rect">
            <a:avLst/>
          </a:prstGeom>
          <a:noFill/>
        </p:spPr>
        <p:txBody>
          <a:bodyPr wrap="none" rtlCol="0">
            <a:spAutoFit/>
          </a:bodyPr>
          <a:lstStyle/>
          <a:p>
            <a:r>
              <a:rPr lang="en-US" dirty="0" smtClean="0"/>
              <a:t>“MONEY”</a:t>
            </a:r>
            <a:endParaRPr lang="en-US" dirty="0"/>
          </a:p>
        </p:txBody>
      </p:sp>
      <p:sp>
        <p:nvSpPr>
          <p:cNvPr id="52" name="TextBox 51"/>
          <p:cNvSpPr txBox="1"/>
          <p:nvPr/>
        </p:nvSpPr>
        <p:spPr>
          <a:xfrm>
            <a:off x="5454986" y="1941161"/>
            <a:ext cx="2508770" cy="646331"/>
          </a:xfrm>
          <a:prstGeom prst="rect">
            <a:avLst/>
          </a:prstGeom>
          <a:noFill/>
        </p:spPr>
        <p:txBody>
          <a:bodyPr wrap="none" rtlCol="0">
            <a:spAutoFit/>
          </a:bodyPr>
          <a:lstStyle/>
          <a:p>
            <a:pPr algn="ctr"/>
            <a:r>
              <a:rPr lang="en-US" dirty="0" smtClean="0"/>
              <a:t>THE RIGHT SIDE OF</a:t>
            </a:r>
          </a:p>
          <a:p>
            <a:pPr algn="ctr"/>
            <a:r>
              <a:rPr lang="en-US" dirty="0" smtClean="0"/>
              <a:t>THE FRAMEWORK</a:t>
            </a:r>
            <a:endParaRPr lang="en-US" dirty="0"/>
          </a:p>
        </p:txBody>
      </p:sp>
      <p:sp>
        <p:nvSpPr>
          <p:cNvPr id="4" name="TextBox 3"/>
          <p:cNvSpPr txBox="1"/>
          <p:nvPr/>
        </p:nvSpPr>
        <p:spPr>
          <a:xfrm>
            <a:off x="6484015" y="5793306"/>
            <a:ext cx="482975" cy="461665"/>
          </a:xfrm>
          <a:prstGeom prst="rect">
            <a:avLst/>
          </a:prstGeom>
          <a:noFill/>
        </p:spPr>
        <p:txBody>
          <a:bodyPr wrap="none" rtlCol="0">
            <a:spAutoFit/>
          </a:bodyPr>
          <a:lstStyle/>
          <a:p>
            <a:r>
              <a:rPr lang="en-US" sz="2400" dirty="0" smtClean="0"/>
              <a:t>M</a:t>
            </a:r>
            <a:endParaRPr lang="en-US" sz="2400" dirty="0"/>
          </a:p>
        </p:txBody>
      </p:sp>
      <p:cxnSp>
        <p:nvCxnSpPr>
          <p:cNvPr id="6" name="Straight Connector 5"/>
          <p:cNvCxnSpPr/>
          <p:nvPr/>
        </p:nvCxnSpPr>
        <p:spPr>
          <a:xfrm>
            <a:off x="6040628" y="3717707"/>
            <a:ext cx="1768532" cy="1516601"/>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809836" y="5022624"/>
            <a:ext cx="450777" cy="369332"/>
          </a:xfrm>
          <a:prstGeom prst="rect">
            <a:avLst/>
          </a:prstGeom>
          <a:noFill/>
        </p:spPr>
        <p:txBody>
          <a:bodyPr wrap="none" rtlCol="0">
            <a:spAutoFit/>
          </a:bodyPr>
          <a:lstStyle/>
          <a:p>
            <a:r>
              <a:rPr lang="en-US" dirty="0" smtClean="0"/>
              <a:t>D</a:t>
            </a:r>
            <a:r>
              <a:rPr lang="en-US" baseline="-25000" dirty="0" smtClean="0"/>
              <a:t>2</a:t>
            </a:r>
            <a:endParaRPr lang="en-US" baseline="-25000" dirty="0"/>
          </a:p>
        </p:txBody>
      </p:sp>
      <p:cxnSp>
        <p:nvCxnSpPr>
          <p:cNvPr id="13" name="Straight Connector 12"/>
          <p:cNvCxnSpPr/>
          <p:nvPr/>
        </p:nvCxnSpPr>
        <p:spPr>
          <a:xfrm flipH="1">
            <a:off x="5352937" y="4291363"/>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4586268" y="3961604"/>
            <a:ext cx="760645" cy="461665"/>
          </a:xfrm>
          <a:prstGeom prst="rect">
            <a:avLst/>
          </a:prstGeom>
          <a:noFill/>
        </p:spPr>
        <p:txBody>
          <a:bodyPr wrap="none" rtlCol="0">
            <a:spAutoFit/>
          </a:bodyPr>
          <a:lstStyle/>
          <a:p>
            <a:r>
              <a:rPr lang="en-US" sz="2400" dirty="0" smtClean="0"/>
              <a:t>V</a:t>
            </a:r>
            <a:r>
              <a:rPr lang="en-US" sz="2400" baseline="-25000" dirty="0" smtClean="0"/>
              <a:t>M,2</a:t>
            </a:r>
            <a:endParaRPr lang="en-US" sz="2400" baseline="-25000" dirty="0"/>
          </a:p>
        </p:txBody>
      </p:sp>
      <p:graphicFrame>
        <p:nvGraphicFramePr>
          <p:cNvPr id="22" name="Object 21"/>
          <p:cNvGraphicFramePr>
            <a:graphicFrameLocks noChangeAspect="1"/>
          </p:cNvGraphicFramePr>
          <p:nvPr>
            <p:extLst>
              <p:ext uri="{D42A27DB-BD31-4B8C-83A1-F6EECF244321}">
                <p14:modId xmlns:p14="http://schemas.microsoft.com/office/powerpoint/2010/main" val="1956615113"/>
              </p:ext>
            </p:extLst>
          </p:nvPr>
        </p:nvGraphicFramePr>
        <p:xfrm>
          <a:off x="1819275" y="5158793"/>
          <a:ext cx="1244600" cy="1114425"/>
        </p:xfrm>
        <a:graphic>
          <a:graphicData uri="http://schemas.openxmlformats.org/presentationml/2006/ole">
            <mc:AlternateContent xmlns:mc="http://schemas.openxmlformats.org/markup-compatibility/2006">
              <mc:Choice xmlns:v="urn:schemas-microsoft-com:vml" Requires="v">
                <p:oleObj spid="_x0000_s30320" name="Equation" r:id="rId3" imgW="482600" imgH="431800" progId="Equation.3">
                  <p:embed/>
                </p:oleObj>
              </mc:Choice>
              <mc:Fallback>
                <p:oleObj name="Equation" r:id="rId3" imgW="482600" imgH="431800" progId="Equation.3">
                  <p:embed/>
                  <p:pic>
                    <p:nvPicPr>
                      <p:cNvPr id="0" name=""/>
                      <p:cNvPicPr/>
                      <p:nvPr/>
                    </p:nvPicPr>
                    <p:blipFill>
                      <a:blip r:embed="rId4"/>
                      <a:stretch>
                        <a:fillRect/>
                      </a:stretch>
                    </p:blipFill>
                    <p:spPr>
                      <a:xfrm>
                        <a:off x="1819275" y="5158793"/>
                        <a:ext cx="1244600" cy="1114425"/>
                      </a:xfrm>
                      <a:prstGeom prst="rect">
                        <a:avLst/>
                      </a:prstGeom>
                    </p:spPr>
                  </p:pic>
                </p:oleObj>
              </mc:Fallback>
            </mc:AlternateContent>
          </a:graphicData>
        </a:graphic>
      </p:graphicFrame>
      <p:cxnSp>
        <p:nvCxnSpPr>
          <p:cNvPr id="7" name="Straight Arrow Connector 6"/>
          <p:cNvCxnSpPr/>
          <p:nvPr/>
        </p:nvCxnSpPr>
        <p:spPr>
          <a:xfrm flipV="1">
            <a:off x="7080469" y="4907160"/>
            <a:ext cx="346327" cy="3693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Footer Placeholder 8"/>
          <p:cNvSpPr>
            <a:spLocks noGrp="1"/>
          </p:cNvSpPr>
          <p:nvPr>
            <p:ph type="ftr" sz="quarter" idx="11"/>
          </p:nvPr>
        </p:nvSpPr>
        <p:spPr/>
        <p:txBody>
          <a:bodyPr/>
          <a:lstStyle/>
          <a:p>
            <a:r>
              <a:rPr lang="en-US" dirty="0"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87</a:t>
            </a:fld>
            <a:endParaRPr lang="en-US" dirty="0"/>
          </a:p>
        </p:txBody>
      </p:sp>
    </p:spTree>
    <p:extLst>
      <p:ext uri="{BB962C8B-B14F-4D97-AF65-F5344CB8AC3E}">
        <p14:creationId xmlns:p14="http://schemas.microsoft.com/office/powerpoint/2010/main" val="1336499439"/>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Interpreting the Goods-Money Framework</a:t>
            </a:r>
            <a:endParaRPr lang="en-US" sz="4000" dirty="0"/>
          </a:p>
        </p:txBody>
      </p:sp>
      <p:sp>
        <p:nvSpPr>
          <p:cNvPr id="3" name="Content Placeholder 2"/>
          <p:cNvSpPr>
            <a:spLocks noGrp="1"/>
          </p:cNvSpPr>
          <p:nvPr>
            <p:ph idx="1"/>
          </p:nvPr>
        </p:nvSpPr>
        <p:spPr>
          <a:xfrm>
            <a:off x="481010" y="1806453"/>
            <a:ext cx="8292612" cy="4563236"/>
          </a:xfrm>
        </p:spPr>
        <p:txBody>
          <a:bodyPr>
            <a:normAutofit fontScale="92500"/>
          </a:bodyPr>
          <a:lstStyle/>
          <a:p>
            <a:r>
              <a:rPr lang="en-US" dirty="0" smtClean="0"/>
              <a:t>Superficially, the implications of the Goods-Money Framework may seem obvious. A basic reading would suggest that </a:t>
            </a:r>
            <a:r>
              <a:rPr lang="en-US" dirty="0"/>
              <a:t>e</a:t>
            </a:r>
            <a:r>
              <a:rPr lang="en-US" dirty="0" smtClean="0"/>
              <a:t>xcess aggregate demand always leads to a rise in the value of goods </a:t>
            </a:r>
            <a:r>
              <a:rPr lang="en-US" i="1" dirty="0" smtClean="0"/>
              <a:t>V</a:t>
            </a:r>
            <a:r>
              <a:rPr lang="en-US" i="1" baseline="-25000" dirty="0" smtClean="0"/>
              <a:t>G</a:t>
            </a:r>
            <a:r>
              <a:rPr lang="en-US" dirty="0" smtClean="0"/>
              <a:t> and the price level, or that an increase in base money always leads to a fall in the value of money </a:t>
            </a:r>
            <a:r>
              <a:rPr lang="en-US" i="1" dirty="0" smtClean="0"/>
              <a:t>V</a:t>
            </a:r>
            <a:r>
              <a:rPr lang="en-US" i="1" baseline="-25000" dirty="0" smtClean="0"/>
              <a:t>M</a:t>
            </a:r>
            <a:r>
              <a:rPr lang="en-US" dirty="0" smtClean="0"/>
              <a:t> and a rise in the price level. Unfortunately, it is just not that simple.</a:t>
            </a:r>
          </a:p>
          <a:p>
            <a:r>
              <a:rPr lang="en-US" dirty="0" smtClean="0"/>
              <a:t>The main problem with this simple analysis is twofold. Firstly, a change in the left side of the framework may (or may not) impact the value of money </a:t>
            </a:r>
            <a:r>
              <a:rPr lang="en-US" i="1" dirty="0" smtClean="0"/>
              <a:t>V</a:t>
            </a:r>
            <a:r>
              <a:rPr lang="en-US" i="1" baseline="-25000" dirty="0" smtClean="0"/>
              <a:t>M </a:t>
            </a:r>
            <a:r>
              <a:rPr lang="en-US" dirty="0" smtClean="0"/>
              <a:t>. If </a:t>
            </a:r>
            <a:r>
              <a:rPr lang="en-US" i="1" dirty="0" smtClean="0"/>
              <a:t>V</a:t>
            </a:r>
            <a:r>
              <a:rPr lang="en-US" i="1" baseline="-25000" dirty="0" smtClean="0"/>
              <a:t>G</a:t>
            </a:r>
            <a:r>
              <a:rPr lang="en-US" dirty="0" smtClean="0"/>
              <a:t> and </a:t>
            </a:r>
            <a:r>
              <a:rPr lang="en-US" i="1" dirty="0" smtClean="0"/>
              <a:t>q</a:t>
            </a:r>
            <a:r>
              <a:rPr lang="en-US" dirty="0" smtClean="0"/>
              <a:t> both rise, then this </a:t>
            </a:r>
            <a:r>
              <a:rPr lang="en-US" i="1" dirty="0" smtClean="0"/>
              <a:t>may or may not</a:t>
            </a:r>
            <a:r>
              <a:rPr lang="en-US" dirty="0" smtClean="0"/>
              <a:t> lead to an increase in the value of money depending upon whether the shift in the value of goods and real output is perceived to be temporary or permanent.</a:t>
            </a:r>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88</a:t>
            </a:fld>
            <a:endParaRPr lang="en-US" dirty="0"/>
          </a:p>
        </p:txBody>
      </p:sp>
    </p:spTree>
    <p:extLst>
      <p:ext uri="{BB962C8B-B14F-4D97-AF65-F5344CB8AC3E}">
        <p14:creationId xmlns:p14="http://schemas.microsoft.com/office/powerpoint/2010/main" val="3840198930"/>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03970" cy="1339850"/>
          </a:xfrm>
        </p:spPr>
        <p:txBody>
          <a:bodyPr>
            <a:normAutofit/>
          </a:bodyPr>
          <a:lstStyle/>
          <a:p>
            <a:r>
              <a:rPr lang="en-US" sz="4000" dirty="0" smtClean="0"/>
              <a:t>Reaction to a Perceived “Temporary” Increase in Aggregate Demand</a:t>
            </a:r>
            <a:endParaRPr lang="en-US" sz="4000" dirty="0"/>
          </a:p>
        </p:txBody>
      </p:sp>
      <p:cxnSp>
        <p:nvCxnSpPr>
          <p:cNvPr id="5" name="Straight Connector 4"/>
          <p:cNvCxnSpPr/>
          <p:nvPr/>
        </p:nvCxnSpPr>
        <p:spPr>
          <a:xfrm>
            <a:off x="167090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67090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84716" y="3249744"/>
            <a:ext cx="2172390" cy="369332"/>
          </a:xfrm>
          <a:prstGeom prst="rect">
            <a:avLst/>
          </a:prstGeom>
          <a:noFill/>
        </p:spPr>
        <p:txBody>
          <a:bodyPr wrap="none" rtlCol="0">
            <a:spAutoFit/>
          </a:bodyPr>
          <a:lstStyle/>
          <a:p>
            <a:pPr algn="ctr"/>
            <a:r>
              <a:rPr lang="en-US" dirty="0" smtClean="0"/>
              <a:t>General Value Level</a:t>
            </a:r>
          </a:p>
        </p:txBody>
      </p:sp>
      <p:sp>
        <p:nvSpPr>
          <p:cNvPr id="14" name="TextBox 13"/>
          <p:cNvSpPr txBox="1"/>
          <p:nvPr/>
        </p:nvSpPr>
        <p:spPr>
          <a:xfrm>
            <a:off x="4459094" y="3284303"/>
            <a:ext cx="1774845" cy="369332"/>
          </a:xfrm>
          <a:prstGeom prst="rect">
            <a:avLst/>
          </a:prstGeom>
          <a:noFill/>
        </p:spPr>
        <p:txBody>
          <a:bodyPr wrap="none" rtlCol="0">
            <a:spAutoFit/>
          </a:bodyPr>
          <a:lstStyle/>
          <a:p>
            <a:r>
              <a:rPr lang="en-US" dirty="0" smtClean="0"/>
              <a:t>Value of Money</a:t>
            </a:r>
            <a:endParaRPr lang="en-US" dirty="0"/>
          </a:p>
        </p:txBody>
      </p:sp>
      <p:cxnSp>
        <p:nvCxnSpPr>
          <p:cNvPr id="16" name="Straight Connector 15"/>
          <p:cNvCxnSpPr/>
          <p:nvPr/>
        </p:nvCxnSpPr>
        <p:spPr>
          <a:xfrm>
            <a:off x="2289610" y="3781338"/>
            <a:ext cx="1750948" cy="1624477"/>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869851" y="3898854"/>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49214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30606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70937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709371" y="3627386"/>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558080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588417" y="5255022"/>
            <a:ext cx="988522" cy="369332"/>
          </a:xfrm>
          <a:prstGeom prst="rect">
            <a:avLst/>
          </a:prstGeom>
          <a:noFill/>
        </p:spPr>
        <p:txBody>
          <a:bodyPr wrap="none" rtlCol="0">
            <a:spAutoFit/>
          </a:bodyPr>
          <a:lstStyle/>
          <a:p>
            <a:r>
              <a:rPr lang="en-US" dirty="0" smtClean="0"/>
              <a:t>D</a:t>
            </a:r>
            <a:r>
              <a:rPr lang="en-US" baseline="-25000" dirty="0" smtClean="0"/>
              <a:t>0</a:t>
            </a:r>
            <a:r>
              <a:rPr lang="en-US" dirty="0" smtClean="0"/>
              <a:t> = D</a:t>
            </a:r>
            <a:r>
              <a:rPr lang="en-US" baseline="-25000" dirty="0" smtClean="0"/>
              <a:t>1</a:t>
            </a:r>
            <a:endParaRPr lang="en-US" dirty="0"/>
          </a:p>
        </p:txBody>
      </p:sp>
      <p:cxnSp>
        <p:nvCxnSpPr>
          <p:cNvPr id="28" name="Straight Connector 27"/>
          <p:cNvCxnSpPr/>
          <p:nvPr/>
        </p:nvCxnSpPr>
        <p:spPr>
          <a:xfrm flipH="1">
            <a:off x="5352937" y="488483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670900" y="4575415"/>
            <a:ext cx="1380340"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834715" y="3714188"/>
            <a:ext cx="490000" cy="369332"/>
          </a:xfrm>
          <a:prstGeom prst="rect">
            <a:avLst/>
          </a:prstGeom>
          <a:noFill/>
        </p:spPr>
        <p:txBody>
          <a:bodyPr wrap="none" rtlCol="0">
            <a:spAutoFit/>
          </a:bodyPr>
          <a:lstStyle/>
          <a:p>
            <a:r>
              <a:rPr lang="en-US" dirty="0" smtClean="0"/>
              <a:t>AS</a:t>
            </a:r>
            <a:endParaRPr lang="en-US" dirty="0"/>
          </a:p>
        </p:txBody>
      </p:sp>
      <p:sp>
        <p:nvSpPr>
          <p:cNvPr id="40" name="TextBox 39"/>
          <p:cNvSpPr txBox="1"/>
          <p:nvPr/>
        </p:nvSpPr>
        <p:spPr>
          <a:xfrm>
            <a:off x="3988635" y="5191210"/>
            <a:ext cx="628748" cy="369332"/>
          </a:xfrm>
          <a:prstGeom prst="rect">
            <a:avLst/>
          </a:prstGeom>
          <a:noFill/>
        </p:spPr>
        <p:txBody>
          <a:bodyPr wrap="none" rtlCol="0">
            <a:spAutoFit/>
          </a:bodyPr>
          <a:lstStyle/>
          <a:p>
            <a:r>
              <a:rPr lang="en-US" dirty="0" smtClean="0"/>
              <a:t>AD</a:t>
            </a:r>
            <a:r>
              <a:rPr lang="en-US" baseline="-25000" dirty="0"/>
              <a:t>1</a:t>
            </a:r>
            <a:endParaRPr lang="en-US" dirty="0"/>
          </a:p>
        </p:txBody>
      </p:sp>
      <p:sp>
        <p:nvSpPr>
          <p:cNvPr id="41" name="TextBox 40"/>
          <p:cNvSpPr txBox="1"/>
          <p:nvPr/>
        </p:nvSpPr>
        <p:spPr>
          <a:xfrm>
            <a:off x="1030272" y="4297901"/>
            <a:ext cx="631169" cy="400110"/>
          </a:xfrm>
          <a:prstGeom prst="rect">
            <a:avLst/>
          </a:prstGeom>
          <a:noFill/>
        </p:spPr>
        <p:txBody>
          <a:bodyPr wrap="none" rtlCol="0">
            <a:spAutoFit/>
          </a:bodyPr>
          <a:lstStyle/>
          <a:p>
            <a:r>
              <a:rPr lang="en-US" sz="2000" dirty="0" smtClean="0"/>
              <a:t>V</a:t>
            </a:r>
            <a:r>
              <a:rPr lang="en-US" sz="2000" baseline="-25000" dirty="0" smtClean="0"/>
              <a:t>G,1</a:t>
            </a:r>
            <a:endParaRPr lang="en-US" sz="2000" dirty="0"/>
          </a:p>
        </p:txBody>
      </p:sp>
      <p:sp>
        <p:nvSpPr>
          <p:cNvPr id="42" name="TextBox 41"/>
          <p:cNvSpPr txBox="1"/>
          <p:nvPr/>
        </p:nvSpPr>
        <p:spPr>
          <a:xfrm>
            <a:off x="4819452" y="4655940"/>
            <a:ext cx="529478" cy="400110"/>
          </a:xfrm>
          <a:prstGeom prst="rect">
            <a:avLst/>
          </a:prstGeom>
          <a:noFill/>
        </p:spPr>
        <p:txBody>
          <a:bodyPr wrap="none" rtlCol="0">
            <a:spAutoFit/>
          </a:bodyPr>
          <a:lstStyle/>
          <a:p>
            <a:r>
              <a:rPr lang="en-US" sz="2000" dirty="0" smtClean="0"/>
              <a:t>V</a:t>
            </a:r>
            <a:r>
              <a:rPr lang="en-US" sz="2000" baseline="-25000" dirty="0"/>
              <a:t>M</a:t>
            </a:r>
          </a:p>
        </p:txBody>
      </p:sp>
      <p:cxnSp>
        <p:nvCxnSpPr>
          <p:cNvPr id="6" name="Straight Connector 5"/>
          <p:cNvCxnSpPr/>
          <p:nvPr/>
        </p:nvCxnSpPr>
        <p:spPr>
          <a:xfrm>
            <a:off x="3119006" y="4575415"/>
            <a:ext cx="0" cy="131211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917910" y="5831794"/>
            <a:ext cx="405454" cy="400110"/>
          </a:xfrm>
          <a:prstGeom prst="rect">
            <a:avLst/>
          </a:prstGeom>
          <a:noFill/>
        </p:spPr>
        <p:txBody>
          <a:bodyPr wrap="none" rtlCol="0">
            <a:spAutoFit/>
          </a:bodyPr>
          <a:lstStyle/>
          <a:p>
            <a:r>
              <a:rPr lang="en-US" sz="2000" dirty="0" smtClean="0"/>
              <a:t>q</a:t>
            </a:r>
            <a:r>
              <a:rPr lang="en-US" sz="2000" baseline="-25000" dirty="0"/>
              <a:t>1</a:t>
            </a:r>
            <a:endParaRPr lang="en-US" sz="2000" dirty="0"/>
          </a:p>
        </p:txBody>
      </p:sp>
      <p:sp>
        <p:nvSpPr>
          <p:cNvPr id="4" name="TextBox 3"/>
          <p:cNvSpPr txBox="1"/>
          <p:nvPr/>
        </p:nvSpPr>
        <p:spPr>
          <a:xfrm>
            <a:off x="6484016" y="5889526"/>
            <a:ext cx="433257" cy="400110"/>
          </a:xfrm>
          <a:prstGeom prst="rect">
            <a:avLst/>
          </a:prstGeom>
          <a:noFill/>
        </p:spPr>
        <p:txBody>
          <a:bodyPr wrap="none" rtlCol="0">
            <a:spAutoFit/>
          </a:bodyPr>
          <a:lstStyle/>
          <a:p>
            <a:r>
              <a:rPr lang="en-US" sz="2000" dirty="0" smtClean="0"/>
              <a:t>M</a:t>
            </a:r>
            <a:endParaRPr lang="en-US" sz="2000" dirty="0"/>
          </a:p>
        </p:txBody>
      </p:sp>
      <p:sp>
        <p:nvSpPr>
          <p:cNvPr id="15" name="Content Placeholder 14"/>
          <p:cNvSpPr>
            <a:spLocks noGrp="1"/>
          </p:cNvSpPr>
          <p:nvPr>
            <p:ph idx="1"/>
          </p:nvPr>
        </p:nvSpPr>
        <p:spPr>
          <a:xfrm>
            <a:off x="404048" y="1767967"/>
            <a:ext cx="8369574" cy="1481778"/>
          </a:xfrm>
        </p:spPr>
        <p:txBody>
          <a:bodyPr>
            <a:normAutofit/>
          </a:bodyPr>
          <a:lstStyle/>
          <a:p>
            <a:pPr marL="0" indent="0" algn="ctr">
              <a:buNone/>
            </a:pPr>
            <a:r>
              <a:rPr lang="en-US" sz="2200" dirty="0"/>
              <a:t>Aggregate demand </a:t>
            </a:r>
            <a:r>
              <a:rPr lang="en-US" sz="2200" dirty="0" smtClean="0"/>
              <a:t>rises, </a:t>
            </a:r>
            <a:r>
              <a:rPr lang="en-US" sz="2200" dirty="0"/>
              <a:t>but the </a:t>
            </a:r>
            <a:r>
              <a:rPr lang="en-US" sz="2200" dirty="0" smtClean="0"/>
              <a:t>rise </a:t>
            </a:r>
            <a:r>
              <a:rPr lang="en-US" sz="2200" dirty="0"/>
              <a:t>is perceived to be temporary. </a:t>
            </a:r>
            <a:r>
              <a:rPr lang="en-US" sz="2200" dirty="0" smtClean="0"/>
              <a:t>Output and general value level rise. Money </a:t>
            </a:r>
            <a:r>
              <a:rPr lang="en-US" sz="2200" dirty="0"/>
              <a:t>is a </a:t>
            </a:r>
            <a:r>
              <a:rPr lang="en-US" sz="2200" dirty="0" smtClean="0"/>
              <a:t>long-duration </a:t>
            </a:r>
            <a:r>
              <a:rPr lang="en-US" sz="2200" dirty="0"/>
              <a:t>asset: there is no change in </a:t>
            </a:r>
            <a:r>
              <a:rPr lang="en-US" sz="2200" dirty="0" smtClean="0"/>
              <a:t>long-term </a:t>
            </a:r>
            <a:r>
              <a:rPr lang="en-US" sz="2200" dirty="0"/>
              <a:t>expectations and hence negligible change in </a:t>
            </a:r>
            <a:r>
              <a:rPr lang="en-US" sz="2200" i="1" dirty="0" smtClean="0"/>
              <a:t>V</a:t>
            </a:r>
            <a:r>
              <a:rPr lang="en-US" sz="2200" i="1" baseline="-25000" dirty="0" smtClean="0"/>
              <a:t>M </a:t>
            </a:r>
            <a:r>
              <a:rPr lang="en-US" sz="2200" dirty="0" smtClean="0"/>
              <a:t>. The end result is the </a:t>
            </a:r>
            <a:r>
              <a:rPr lang="en-US" sz="2200" dirty="0"/>
              <a:t>price level </a:t>
            </a:r>
            <a:r>
              <a:rPr lang="en-US" sz="2200" dirty="0" smtClean="0"/>
              <a:t>rises </a:t>
            </a:r>
            <a:r>
              <a:rPr lang="en-US" sz="2200" dirty="0"/>
              <a:t>(</a:t>
            </a:r>
            <a:r>
              <a:rPr lang="en-US" sz="2200" i="1" dirty="0"/>
              <a:t>p</a:t>
            </a:r>
            <a:r>
              <a:rPr lang="en-US" sz="2200" dirty="0"/>
              <a:t> = </a:t>
            </a:r>
            <a:r>
              <a:rPr lang="en-US" sz="2200" i="1" dirty="0" smtClean="0"/>
              <a:t>V</a:t>
            </a:r>
            <a:r>
              <a:rPr lang="en-US" sz="2200" i="1" baseline="-25000" dirty="0" smtClean="0"/>
              <a:t>G </a:t>
            </a:r>
            <a:r>
              <a:rPr lang="en-US" sz="2200" dirty="0" smtClean="0"/>
              <a:t>/</a:t>
            </a:r>
            <a:r>
              <a:rPr lang="en-US" sz="2200" i="1" dirty="0" smtClean="0"/>
              <a:t>V</a:t>
            </a:r>
            <a:r>
              <a:rPr lang="en-US" sz="2200" i="1" baseline="-25000" dirty="0" smtClean="0"/>
              <a:t>M </a:t>
            </a:r>
            <a:r>
              <a:rPr lang="en-US" sz="2200" dirty="0" smtClean="0"/>
              <a:t>).</a:t>
            </a:r>
            <a:endParaRPr lang="en-US" sz="2200" dirty="0"/>
          </a:p>
          <a:p>
            <a:pPr marL="0" indent="0">
              <a:buNone/>
            </a:pPr>
            <a:endParaRPr lang="en-US" dirty="0"/>
          </a:p>
        </p:txBody>
      </p:sp>
      <p:cxnSp>
        <p:nvCxnSpPr>
          <p:cNvPr id="33" name="Straight Connector 32"/>
          <p:cNvCxnSpPr/>
          <p:nvPr/>
        </p:nvCxnSpPr>
        <p:spPr>
          <a:xfrm>
            <a:off x="1842627" y="4053002"/>
            <a:ext cx="1750948" cy="1624477"/>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535855" y="5425834"/>
            <a:ext cx="628748" cy="369332"/>
          </a:xfrm>
          <a:prstGeom prst="rect">
            <a:avLst/>
          </a:prstGeom>
          <a:noFill/>
        </p:spPr>
        <p:txBody>
          <a:bodyPr wrap="none" rtlCol="0">
            <a:spAutoFit/>
          </a:bodyPr>
          <a:lstStyle/>
          <a:p>
            <a:r>
              <a:rPr lang="en-US" dirty="0" smtClean="0"/>
              <a:t>AD</a:t>
            </a:r>
            <a:r>
              <a:rPr lang="en-US" baseline="-25000" dirty="0"/>
              <a:t>0</a:t>
            </a:r>
            <a:endParaRPr lang="en-US" dirty="0"/>
          </a:p>
        </p:txBody>
      </p:sp>
      <p:sp>
        <p:nvSpPr>
          <p:cNvPr id="35" name="TextBox 34"/>
          <p:cNvSpPr txBox="1"/>
          <p:nvPr/>
        </p:nvSpPr>
        <p:spPr>
          <a:xfrm>
            <a:off x="1028752" y="4681229"/>
            <a:ext cx="631169" cy="400110"/>
          </a:xfrm>
          <a:prstGeom prst="rect">
            <a:avLst/>
          </a:prstGeom>
          <a:noFill/>
        </p:spPr>
        <p:txBody>
          <a:bodyPr wrap="none" rtlCol="0">
            <a:spAutoFit/>
          </a:bodyPr>
          <a:lstStyle/>
          <a:p>
            <a:r>
              <a:rPr lang="en-US" sz="2000" dirty="0" smtClean="0"/>
              <a:t>V</a:t>
            </a:r>
            <a:r>
              <a:rPr lang="en-US" sz="2000" baseline="-25000" dirty="0" smtClean="0"/>
              <a:t>G,0</a:t>
            </a:r>
            <a:endParaRPr lang="en-US" sz="2000" dirty="0"/>
          </a:p>
        </p:txBody>
      </p:sp>
      <p:cxnSp>
        <p:nvCxnSpPr>
          <p:cNvPr id="30" name="Straight Connector 29"/>
          <p:cNvCxnSpPr/>
          <p:nvPr/>
        </p:nvCxnSpPr>
        <p:spPr>
          <a:xfrm flipH="1" flipV="1">
            <a:off x="1679791" y="4900528"/>
            <a:ext cx="1077315" cy="355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2757106" y="4904080"/>
            <a:ext cx="0" cy="985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564706" y="5831794"/>
            <a:ext cx="396738" cy="400110"/>
          </a:xfrm>
          <a:prstGeom prst="rect">
            <a:avLst/>
          </a:prstGeom>
          <a:noFill/>
        </p:spPr>
        <p:txBody>
          <a:bodyPr wrap="none" rtlCol="0">
            <a:spAutoFit/>
          </a:bodyPr>
          <a:lstStyle/>
          <a:p>
            <a:r>
              <a:rPr lang="en-US" sz="2000" dirty="0" smtClean="0"/>
              <a:t>q</a:t>
            </a:r>
            <a:r>
              <a:rPr lang="en-US" baseline="-25000" dirty="0"/>
              <a:t>0</a:t>
            </a:r>
            <a:endParaRPr lang="en-US" dirty="0"/>
          </a:p>
        </p:txBody>
      </p:sp>
      <p:sp>
        <p:nvSpPr>
          <p:cNvPr id="3" name="TextBox 2"/>
          <p:cNvSpPr txBox="1"/>
          <p:nvPr/>
        </p:nvSpPr>
        <p:spPr>
          <a:xfrm>
            <a:off x="7171382" y="4694428"/>
            <a:ext cx="1536636" cy="369332"/>
          </a:xfrm>
          <a:prstGeom prst="rect">
            <a:avLst/>
          </a:prstGeom>
          <a:noFill/>
        </p:spPr>
        <p:txBody>
          <a:bodyPr wrap="none" rtlCol="0">
            <a:spAutoFit/>
          </a:bodyPr>
          <a:lstStyle/>
          <a:p>
            <a:r>
              <a:rPr lang="en-US" dirty="0" smtClean="0"/>
              <a:t>“No Change”</a:t>
            </a:r>
            <a:endParaRPr lang="en-US" dirty="0"/>
          </a:p>
        </p:txBody>
      </p:sp>
      <p:sp>
        <p:nvSpPr>
          <p:cNvPr id="17" name="Footer Placeholder 16"/>
          <p:cNvSpPr>
            <a:spLocks noGrp="1"/>
          </p:cNvSpPr>
          <p:nvPr>
            <p:ph type="ftr" sz="quarter" idx="11"/>
          </p:nvPr>
        </p:nvSpPr>
        <p:spPr/>
        <p:txBody>
          <a:bodyPr/>
          <a:lstStyle/>
          <a:p>
            <a:r>
              <a:rPr lang="en-US" dirty="0" smtClean="0"/>
              <a:t>Gervaise R. J. Heddle, 2014</a:t>
            </a:r>
            <a:endParaRPr lang="en-US" dirty="0"/>
          </a:p>
        </p:txBody>
      </p:sp>
      <p:sp>
        <p:nvSpPr>
          <p:cNvPr id="24" name="Slide Number Placeholder 23"/>
          <p:cNvSpPr>
            <a:spLocks noGrp="1"/>
          </p:cNvSpPr>
          <p:nvPr>
            <p:ph type="sldNum" sz="quarter" idx="12"/>
          </p:nvPr>
        </p:nvSpPr>
        <p:spPr/>
        <p:txBody>
          <a:bodyPr/>
          <a:lstStyle/>
          <a:p>
            <a:fld id="{CFE4BAC9-6D41-4691-9299-18EF07EF0177}" type="slidenum">
              <a:rPr lang="en-US" smtClean="0"/>
              <a:t>89</a:t>
            </a:fld>
            <a:endParaRPr lang="en-US" dirty="0"/>
          </a:p>
        </p:txBody>
      </p:sp>
    </p:spTree>
    <p:extLst>
      <p:ext uri="{BB962C8B-B14F-4D97-AF65-F5344CB8AC3E}">
        <p14:creationId xmlns:p14="http://schemas.microsoft.com/office/powerpoint/2010/main" val="387635543"/>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Happens to the Value of the Financial Instrument?</a:t>
            </a:r>
            <a:endParaRPr lang="en-US" sz="4000" dirty="0"/>
          </a:p>
        </p:txBody>
      </p:sp>
      <p:sp>
        <p:nvSpPr>
          <p:cNvPr id="3" name="Content Placeholder 2"/>
          <p:cNvSpPr>
            <a:spLocks noGrp="1"/>
          </p:cNvSpPr>
          <p:nvPr>
            <p:ph idx="1"/>
          </p:nvPr>
        </p:nvSpPr>
        <p:spPr>
          <a:xfrm>
            <a:off x="481009" y="1806453"/>
            <a:ext cx="8177169" cy="4620968"/>
          </a:xfrm>
        </p:spPr>
        <p:txBody>
          <a:bodyPr>
            <a:normAutofit fontScale="92500"/>
          </a:bodyPr>
          <a:lstStyle/>
          <a:p>
            <a:r>
              <a:rPr lang="en-US" dirty="0" smtClean="0"/>
              <a:t>In the scenario on the previous page, an increase in aggregate demand that is perceived to be temporary has no impact on the value of money. Why? Because money is a long-duration financial instrument. The value of a long-duration equity instrument is determined primarily by expectations regarding the distant future. If those expectations are largely constant, then the value of money doesn’t change. </a:t>
            </a:r>
          </a:p>
          <a:p>
            <a:r>
              <a:rPr lang="en-US" dirty="0" smtClean="0"/>
              <a:t>The net result in this scenario is that the price level rises and the velocity of money rises. However, if the increase in both the general value level and real output was perceived to be more permanent in nature, then this should lead to a rise in the value of money, which could offset the rise in the value of goods.</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90</a:t>
            </a:fld>
            <a:endParaRPr lang="en-US" dirty="0"/>
          </a:p>
        </p:txBody>
      </p:sp>
    </p:spTree>
    <p:extLst>
      <p:ext uri="{BB962C8B-B14F-4D97-AF65-F5344CB8AC3E}">
        <p14:creationId xmlns:p14="http://schemas.microsoft.com/office/powerpoint/2010/main" val="2232237631"/>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03970" cy="1339850"/>
          </a:xfrm>
        </p:spPr>
        <p:txBody>
          <a:bodyPr>
            <a:normAutofit/>
          </a:bodyPr>
          <a:lstStyle/>
          <a:p>
            <a:r>
              <a:rPr lang="en-US" sz="4000" dirty="0" smtClean="0"/>
              <a:t>Reaction to a Perceived “Permanent” Increase in Aggregate Demand</a:t>
            </a:r>
            <a:endParaRPr lang="en-US" sz="4000" dirty="0"/>
          </a:p>
        </p:txBody>
      </p:sp>
      <p:cxnSp>
        <p:nvCxnSpPr>
          <p:cNvPr id="5" name="Straight Connector 4"/>
          <p:cNvCxnSpPr/>
          <p:nvPr/>
        </p:nvCxnSpPr>
        <p:spPr>
          <a:xfrm>
            <a:off x="1670900" y="3798585"/>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352937" y="380058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670900" y="5887529"/>
            <a:ext cx="24562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352937" y="588752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84716" y="3249744"/>
            <a:ext cx="2172390" cy="369332"/>
          </a:xfrm>
          <a:prstGeom prst="rect">
            <a:avLst/>
          </a:prstGeom>
          <a:noFill/>
        </p:spPr>
        <p:txBody>
          <a:bodyPr wrap="none" rtlCol="0">
            <a:spAutoFit/>
          </a:bodyPr>
          <a:lstStyle/>
          <a:p>
            <a:pPr algn="ctr"/>
            <a:r>
              <a:rPr lang="en-US" dirty="0" smtClean="0"/>
              <a:t>General Value Level</a:t>
            </a:r>
          </a:p>
        </p:txBody>
      </p:sp>
      <p:sp>
        <p:nvSpPr>
          <p:cNvPr id="14" name="TextBox 13"/>
          <p:cNvSpPr txBox="1"/>
          <p:nvPr/>
        </p:nvSpPr>
        <p:spPr>
          <a:xfrm>
            <a:off x="4459094" y="3284303"/>
            <a:ext cx="1774845" cy="369332"/>
          </a:xfrm>
          <a:prstGeom prst="rect">
            <a:avLst/>
          </a:prstGeom>
          <a:noFill/>
        </p:spPr>
        <p:txBody>
          <a:bodyPr wrap="none" rtlCol="0">
            <a:spAutoFit/>
          </a:bodyPr>
          <a:lstStyle/>
          <a:p>
            <a:r>
              <a:rPr lang="en-US" dirty="0" smtClean="0"/>
              <a:t>Value of Money</a:t>
            </a:r>
            <a:endParaRPr lang="en-US" dirty="0"/>
          </a:p>
        </p:txBody>
      </p:sp>
      <p:cxnSp>
        <p:nvCxnSpPr>
          <p:cNvPr id="16" name="Straight Connector 15"/>
          <p:cNvCxnSpPr/>
          <p:nvPr/>
        </p:nvCxnSpPr>
        <p:spPr>
          <a:xfrm>
            <a:off x="2289610" y="3781338"/>
            <a:ext cx="1750948" cy="1624477"/>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869851" y="3898854"/>
            <a:ext cx="1964864" cy="182991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492147" y="5887529"/>
            <a:ext cx="1390124" cy="369332"/>
          </a:xfrm>
          <a:prstGeom prst="rect">
            <a:avLst/>
          </a:prstGeom>
          <a:noFill/>
        </p:spPr>
        <p:txBody>
          <a:bodyPr wrap="none" rtlCol="0">
            <a:spAutoFit/>
          </a:bodyPr>
          <a:lstStyle/>
          <a:p>
            <a:r>
              <a:rPr lang="en-US" dirty="0" smtClean="0"/>
              <a:t>Real Output</a:t>
            </a:r>
            <a:endParaRPr lang="en-US" dirty="0"/>
          </a:p>
        </p:txBody>
      </p:sp>
      <p:sp>
        <p:nvSpPr>
          <p:cNvPr id="20" name="TextBox 19"/>
          <p:cNvSpPr txBox="1"/>
          <p:nvPr/>
        </p:nvSpPr>
        <p:spPr>
          <a:xfrm>
            <a:off x="7306062" y="5889526"/>
            <a:ext cx="1402948" cy="369332"/>
          </a:xfrm>
          <a:prstGeom prst="rect">
            <a:avLst/>
          </a:prstGeom>
          <a:noFill/>
        </p:spPr>
        <p:txBody>
          <a:bodyPr wrap="none" rtlCol="0">
            <a:spAutoFit/>
          </a:bodyPr>
          <a:lstStyle/>
          <a:p>
            <a:r>
              <a:rPr lang="en-US" dirty="0" smtClean="0"/>
              <a:t>Base Money</a:t>
            </a:r>
            <a:endParaRPr lang="en-US" dirty="0"/>
          </a:p>
        </p:txBody>
      </p:sp>
      <p:cxnSp>
        <p:nvCxnSpPr>
          <p:cNvPr id="22" name="Straight Connector 21"/>
          <p:cNvCxnSpPr/>
          <p:nvPr/>
        </p:nvCxnSpPr>
        <p:spPr>
          <a:xfrm>
            <a:off x="6709371" y="3800582"/>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709371" y="3627386"/>
            <a:ext cx="859806" cy="369332"/>
          </a:xfrm>
          <a:prstGeom prst="rect">
            <a:avLst/>
          </a:prstGeom>
          <a:noFill/>
        </p:spPr>
        <p:txBody>
          <a:bodyPr wrap="none" rtlCol="0">
            <a:spAutoFit/>
          </a:bodyPr>
          <a:lstStyle/>
          <a:p>
            <a:r>
              <a:rPr lang="en-US" dirty="0" smtClean="0"/>
              <a:t>Supply</a:t>
            </a:r>
            <a:endParaRPr lang="en-US" dirty="0"/>
          </a:p>
        </p:txBody>
      </p:sp>
      <p:cxnSp>
        <p:nvCxnSpPr>
          <p:cNvPr id="25" name="Straight Connector 24"/>
          <p:cNvCxnSpPr/>
          <p:nvPr/>
        </p:nvCxnSpPr>
        <p:spPr>
          <a:xfrm>
            <a:off x="5580806" y="3982412"/>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646137" y="5447462"/>
            <a:ext cx="450777" cy="369332"/>
          </a:xfrm>
          <a:prstGeom prst="rect">
            <a:avLst/>
          </a:prstGeom>
          <a:noFill/>
        </p:spPr>
        <p:txBody>
          <a:bodyPr wrap="none" rtlCol="0">
            <a:spAutoFit/>
          </a:bodyPr>
          <a:lstStyle/>
          <a:p>
            <a:r>
              <a:rPr lang="en-US" dirty="0" smtClean="0"/>
              <a:t>D</a:t>
            </a:r>
            <a:r>
              <a:rPr lang="en-US" baseline="-25000" dirty="0" smtClean="0"/>
              <a:t>0</a:t>
            </a:r>
            <a:endParaRPr lang="en-US" dirty="0"/>
          </a:p>
        </p:txBody>
      </p:sp>
      <p:cxnSp>
        <p:nvCxnSpPr>
          <p:cNvPr id="28" name="Straight Connector 27"/>
          <p:cNvCxnSpPr/>
          <p:nvPr/>
        </p:nvCxnSpPr>
        <p:spPr>
          <a:xfrm flipH="1">
            <a:off x="5352937" y="488483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670900" y="4556171"/>
            <a:ext cx="1380340" cy="0"/>
          </a:xfrm>
          <a:prstGeom prst="line">
            <a:avLst/>
          </a:prstGeom>
          <a:ln>
            <a:solidFill>
              <a:srgbClr val="4B5A60"/>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834715" y="3714188"/>
            <a:ext cx="490000" cy="369332"/>
          </a:xfrm>
          <a:prstGeom prst="rect">
            <a:avLst/>
          </a:prstGeom>
          <a:noFill/>
        </p:spPr>
        <p:txBody>
          <a:bodyPr wrap="none" rtlCol="0">
            <a:spAutoFit/>
          </a:bodyPr>
          <a:lstStyle/>
          <a:p>
            <a:r>
              <a:rPr lang="en-US" dirty="0" smtClean="0"/>
              <a:t>AS</a:t>
            </a:r>
            <a:endParaRPr lang="en-US" dirty="0"/>
          </a:p>
        </p:txBody>
      </p:sp>
      <p:sp>
        <p:nvSpPr>
          <p:cNvPr id="40" name="TextBox 39"/>
          <p:cNvSpPr txBox="1"/>
          <p:nvPr/>
        </p:nvSpPr>
        <p:spPr>
          <a:xfrm>
            <a:off x="3988635" y="5191210"/>
            <a:ext cx="628748" cy="369332"/>
          </a:xfrm>
          <a:prstGeom prst="rect">
            <a:avLst/>
          </a:prstGeom>
          <a:noFill/>
        </p:spPr>
        <p:txBody>
          <a:bodyPr wrap="none" rtlCol="0">
            <a:spAutoFit/>
          </a:bodyPr>
          <a:lstStyle/>
          <a:p>
            <a:r>
              <a:rPr lang="en-US" dirty="0" smtClean="0"/>
              <a:t>AD</a:t>
            </a:r>
            <a:r>
              <a:rPr lang="en-US" baseline="-25000" dirty="0"/>
              <a:t>1</a:t>
            </a:r>
            <a:endParaRPr lang="en-US" dirty="0"/>
          </a:p>
        </p:txBody>
      </p:sp>
      <p:sp>
        <p:nvSpPr>
          <p:cNvPr id="41" name="TextBox 40"/>
          <p:cNvSpPr txBox="1"/>
          <p:nvPr/>
        </p:nvSpPr>
        <p:spPr>
          <a:xfrm>
            <a:off x="1030272" y="4278657"/>
            <a:ext cx="631169" cy="400110"/>
          </a:xfrm>
          <a:prstGeom prst="rect">
            <a:avLst/>
          </a:prstGeom>
          <a:noFill/>
        </p:spPr>
        <p:txBody>
          <a:bodyPr wrap="none" rtlCol="0">
            <a:spAutoFit/>
          </a:bodyPr>
          <a:lstStyle/>
          <a:p>
            <a:r>
              <a:rPr lang="en-US" sz="2000" dirty="0" smtClean="0"/>
              <a:t>V</a:t>
            </a:r>
            <a:r>
              <a:rPr lang="en-US" sz="2000" baseline="-25000" dirty="0" smtClean="0"/>
              <a:t>G,1</a:t>
            </a:r>
            <a:endParaRPr lang="en-US" sz="2000" dirty="0"/>
          </a:p>
        </p:txBody>
      </p:sp>
      <p:sp>
        <p:nvSpPr>
          <p:cNvPr id="42" name="TextBox 41"/>
          <p:cNvSpPr txBox="1"/>
          <p:nvPr/>
        </p:nvSpPr>
        <p:spPr>
          <a:xfrm>
            <a:off x="4684772" y="4655940"/>
            <a:ext cx="664648" cy="400110"/>
          </a:xfrm>
          <a:prstGeom prst="rect">
            <a:avLst/>
          </a:prstGeom>
          <a:noFill/>
        </p:spPr>
        <p:txBody>
          <a:bodyPr wrap="none" rtlCol="0">
            <a:spAutoFit/>
          </a:bodyPr>
          <a:lstStyle/>
          <a:p>
            <a:r>
              <a:rPr lang="en-US" sz="2000" dirty="0" smtClean="0"/>
              <a:t>V</a:t>
            </a:r>
            <a:r>
              <a:rPr lang="en-US" sz="2000" baseline="-25000" dirty="0" smtClean="0"/>
              <a:t>M,0</a:t>
            </a:r>
            <a:endParaRPr lang="en-US" sz="2000" baseline="-25000" dirty="0"/>
          </a:p>
        </p:txBody>
      </p:sp>
      <p:cxnSp>
        <p:nvCxnSpPr>
          <p:cNvPr id="6" name="Straight Connector 5"/>
          <p:cNvCxnSpPr/>
          <p:nvPr/>
        </p:nvCxnSpPr>
        <p:spPr>
          <a:xfrm>
            <a:off x="3119006" y="4575415"/>
            <a:ext cx="0" cy="131211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917910" y="5831794"/>
            <a:ext cx="405454" cy="400110"/>
          </a:xfrm>
          <a:prstGeom prst="rect">
            <a:avLst/>
          </a:prstGeom>
          <a:noFill/>
        </p:spPr>
        <p:txBody>
          <a:bodyPr wrap="none" rtlCol="0">
            <a:spAutoFit/>
          </a:bodyPr>
          <a:lstStyle/>
          <a:p>
            <a:r>
              <a:rPr lang="en-US" sz="2000" dirty="0" smtClean="0"/>
              <a:t>q</a:t>
            </a:r>
            <a:r>
              <a:rPr lang="en-US" sz="2000" baseline="-25000" dirty="0"/>
              <a:t>1</a:t>
            </a:r>
            <a:endParaRPr lang="en-US" sz="2000" dirty="0"/>
          </a:p>
        </p:txBody>
      </p:sp>
      <p:sp>
        <p:nvSpPr>
          <p:cNvPr id="4" name="TextBox 3"/>
          <p:cNvSpPr txBox="1"/>
          <p:nvPr/>
        </p:nvSpPr>
        <p:spPr>
          <a:xfrm>
            <a:off x="6484016" y="5889526"/>
            <a:ext cx="433257" cy="400110"/>
          </a:xfrm>
          <a:prstGeom prst="rect">
            <a:avLst/>
          </a:prstGeom>
          <a:noFill/>
        </p:spPr>
        <p:txBody>
          <a:bodyPr wrap="none" rtlCol="0">
            <a:spAutoFit/>
          </a:bodyPr>
          <a:lstStyle/>
          <a:p>
            <a:r>
              <a:rPr lang="en-US" sz="2000" dirty="0" smtClean="0"/>
              <a:t>M</a:t>
            </a:r>
            <a:endParaRPr lang="en-US" sz="2000" dirty="0"/>
          </a:p>
        </p:txBody>
      </p:sp>
      <p:sp>
        <p:nvSpPr>
          <p:cNvPr id="15" name="Content Placeholder 14"/>
          <p:cNvSpPr>
            <a:spLocks noGrp="1"/>
          </p:cNvSpPr>
          <p:nvPr>
            <p:ph idx="1"/>
          </p:nvPr>
        </p:nvSpPr>
        <p:spPr>
          <a:xfrm>
            <a:off x="404048" y="1806455"/>
            <a:ext cx="8369574" cy="1481778"/>
          </a:xfrm>
        </p:spPr>
        <p:txBody>
          <a:bodyPr>
            <a:normAutofit fontScale="92500"/>
          </a:bodyPr>
          <a:lstStyle/>
          <a:p>
            <a:pPr marL="0" indent="0" algn="ctr">
              <a:buNone/>
            </a:pPr>
            <a:r>
              <a:rPr lang="en-US" sz="2200" dirty="0"/>
              <a:t>Aggregate demand </a:t>
            </a:r>
            <a:r>
              <a:rPr lang="en-US" sz="2200" dirty="0" smtClean="0"/>
              <a:t>rises and </a:t>
            </a:r>
            <a:r>
              <a:rPr lang="en-US" sz="2200" dirty="0"/>
              <a:t>the </a:t>
            </a:r>
            <a:r>
              <a:rPr lang="en-US" sz="2200" dirty="0" smtClean="0"/>
              <a:t>rise </a:t>
            </a:r>
            <a:r>
              <a:rPr lang="en-US" sz="2200" dirty="0"/>
              <a:t>is perceived to be </a:t>
            </a:r>
            <a:r>
              <a:rPr lang="en-US" sz="2200" dirty="0" smtClean="0"/>
              <a:t>more “permanent” in nature. The value of money rises as it discounts the higher future levels of output (</a:t>
            </a:r>
            <a:r>
              <a:rPr lang="en-US" sz="2200" i="1" dirty="0" smtClean="0"/>
              <a:t>V</a:t>
            </a:r>
            <a:r>
              <a:rPr lang="en-US" sz="2200" i="1" baseline="-25000" dirty="0" smtClean="0"/>
              <a:t>G </a:t>
            </a:r>
            <a:r>
              <a:rPr lang="en-US" sz="2200" i="1" dirty="0" smtClean="0"/>
              <a:t>q</a:t>
            </a:r>
            <a:r>
              <a:rPr lang="en-US" sz="2200" dirty="0" smtClean="0"/>
              <a:t>) that will be claimed by each unit of money. The end result is little change in the </a:t>
            </a:r>
            <a:r>
              <a:rPr lang="en-US" sz="2200" dirty="0"/>
              <a:t>price </a:t>
            </a:r>
            <a:r>
              <a:rPr lang="en-US" sz="2200" dirty="0" smtClean="0"/>
              <a:t>level: the rise in </a:t>
            </a:r>
            <a:r>
              <a:rPr lang="en-US" sz="2200" i="1" dirty="0" smtClean="0"/>
              <a:t>V</a:t>
            </a:r>
            <a:r>
              <a:rPr lang="en-US" sz="2200" i="1" baseline="-25000" dirty="0" smtClean="0"/>
              <a:t>G</a:t>
            </a:r>
            <a:r>
              <a:rPr lang="en-US" sz="2200" dirty="0" smtClean="0"/>
              <a:t> is offset by the rise in </a:t>
            </a:r>
            <a:r>
              <a:rPr lang="en-US" sz="2200" i="1" dirty="0" smtClean="0"/>
              <a:t>V</a:t>
            </a:r>
            <a:r>
              <a:rPr lang="en-US" sz="2200" i="1" baseline="-25000" dirty="0" smtClean="0"/>
              <a:t>M</a:t>
            </a:r>
            <a:r>
              <a:rPr lang="en-US" sz="2200" dirty="0" smtClean="0"/>
              <a:t>.</a:t>
            </a:r>
            <a:endParaRPr lang="en-US" sz="2200" dirty="0"/>
          </a:p>
          <a:p>
            <a:pPr marL="0" indent="0">
              <a:buNone/>
            </a:pPr>
            <a:endParaRPr lang="en-US" dirty="0"/>
          </a:p>
        </p:txBody>
      </p:sp>
      <p:cxnSp>
        <p:nvCxnSpPr>
          <p:cNvPr id="33" name="Straight Connector 32"/>
          <p:cNvCxnSpPr/>
          <p:nvPr/>
        </p:nvCxnSpPr>
        <p:spPr>
          <a:xfrm>
            <a:off x="1842627" y="4053002"/>
            <a:ext cx="1750948" cy="1624477"/>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535855" y="5425834"/>
            <a:ext cx="628748" cy="369332"/>
          </a:xfrm>
          <a:prstGeom prst="rect">
            <a:avLst/>
          </a:prstGeom>
          <a:noFill/>
        </p:spPr>
        <p:txBody>
          <a:bodyPr wrap="none" rtlCol="0">
            <a:spAutoFit/>
          </a:bodyPr>
          <a:lstStyle/>
          <a:p>
            <a:r>
              <a:rPr lang="en-US" dirty="0" smtClean="0"/>
              <a:t>AD</a:t>
            </a:r>
            <a:r>
              <a:rPr lang="en-US" baseline="-25000" dirty="0"/>
              <a:t>0</a:t>
            </a:r>
            <a:endParaRPr lang="en-US" dirty="0"/>
          </a:p>
        </p:txBody>
      </p:sp>
      <p:sp>
        <p:nvSpPr>
          <p:cNvPr id="35" name="TextBox 34"/>
          <p:cNvSpPr txBox="1"/>
          <p:nvPr/>
        </p:nvSpPr>
        <p:spPr>
          <a:xfrm>
            <a:off x="1028752" y="4681229"/>
            <a:ext cx="631169" cy="400110"/>
          </a:xfrm>
          <a:prstGeom prst="rect">
            <a:avLst/>
          </a:prstGeom>
          <a:noFill/>
        </p:spPr>
        <p:txBody>
          <a:bodyPr wrap="none" rtlCol="0">
            <a:spAutoFit/>
          </a:bodyPr>
          <a:lstStyle/>
          <a:p>
            <a:r>
              <a:rPr lang="en-US" sz="2000" dirty="0" smtClean="0"/>
              <a:t>V</a:t>
            </a:r>
            <a:r>
              <a:rPr lang="en-US" sz="2000" baseline="-25000" dirty="0" smtClean="0"/>
              <a:t>G,0</a:t>
            </a:r>
            <a:endParaRPr lang="en-US" sz="2000" dirty="0"/>
          </a:p>
        </p:txBody>
      </p:sp>
      <p:cxnSp>
        <p:nvCxnSpPr>
          <p:cNvPr id="30" name="Straight Connector 29"/>
          <p:cNvCxnSpPr/>
          <p:nvPr/>
        </p:nvCxnSpPr>
        <p:spPr>
          <a:xfrm flipH="1" flipV="1">
            <a:off x="1679791" y="4900528"/>
            <a:ext cx="1077315" cy="3552"/>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2757106" y="4904080"/>
            <a:ext cx="0" cy="98544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564706" y="5831794"/>
            <a:ext cx="396738" cy="400110"/>
          </a:xfrm>
          <a:prstGeom prst="rect">
            <a:avLst/>
          </a:prstGeom>
          <a:noFill/>
        </p:spPr>
        <p:txBody>
          <a:bodyPr wrap="none" rtlCol="0">
            <a:spAutoFit/>
          </a:bodyPr>
          <a:lstStyle/>
          <a:p>
            <a:r>
              <a:rPr lang="en-US" sz="2000" dirty="0" smtClean="0"/>
              <a:t>q</a:t>
            </a:r>
            <a:r>
              <a:rPr lang="en-US" baseline="-25000" dirty="0"/>
              <a:t>0</a:t>
            </a:r>
            <a:endParaRPr lang="en-US" dirty="0"/>
          </a:p>
        </p:txBody>
      </p:sp>
      <p:sp>
        <p:nvSpPr>
          <p:cNvPr id="17" name="Footer Placeholder 16"/>
          <p:cNvSpPr>
            <a:spLocks noGrp="1"/>
          </p:cNvSpPr>
          <p:nvPr>
            <p:ph type="ftr" sz="quarter" idx="11"/>
          </p:nvPr>
        </p:nvSpPr>
        <p:spPr/>
        <p:txBody>
          <a:bodyPr/>
          <a:lstStyle/>
          <a:p>
            <a:r>
              <a:rPr lang="en-US" dirty="0" smtClean="0"/>
              <a:t>Gervaise R. J. Heddle, 2014</a:t>
            </a:r>
            <a:endParaRPr lang="en-US" dirty="0"/>
          </a:p>
        </p:txBody>
      </p:sp>
      <p:sp>
        <p:nvSpPr>
          <p:cNvPr id="24" name="Slide Number Placeholder 23"/>
          <p:cNvSpPr>
            <a:spLocks noGrp="1"/>
          </p:cNvSpPr>
          <p:nvPr>
            <p:ph type="sldNum" sz="quarter" idx="12"/>
          </p:nvPr>
        </p:nvSpPr>
        <p:spPr/>
        <p:txBody>
          <a:bodyPr/>
          <a:lstStyle/>
          <a:p>
            <a:fld id="{CFE4BAC9-6D41-4691-9299-18EF07EF0177}" type="slidenum">
              <a:rPr lang="en-US" smtClean="0"/>
              <a:t>91</a:t>
            </a:fld>
            <a:endParaRPr lang="en-US" dirty="0"/>
          </a:p>
        </p:txBody>
      </p:sp>
      <p:cxnSp>
        <p:nvCxnSpPr>
          <p:cNvPr id="36" name="Straight Connector 35"/>
          <p:cNvCxnSpPr/>
          <p:nvPr/>
        </p:nvCxnSpPr>
        <p:spPr>
          <a:xfrm>
            <a:off x="5867886" y="3769176"/>
            <a:ext cx="2105334" cy="1687866"/>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934740" y="5191210"/>
            <a:ext cx="450777" cy="369332"/>
          </a:xfrm>
          <a:prstGeom prst="rect">
            <a:avLst/>
          </a:prstGeom>
          <a:noFill/>
        </p:spPr>
        <p:txBody>
          <a:bodyPr wrap="none" rtlCol="0">
            <a:spAutoFit/>
          </a:bodyPr>
          <a:lstStyle/>
          <a:p>
            <a:r>
              <a:rPr lang="en-US" dirty="0" smtClean="0"/>
              <a:t>D</a:t>
            </a:r>
            <a:r>
              <a:rPr lang="en-US" baseline="-25000" dirty="0" smtClean="0"/>
              <a:t>1</a:t>
            </a:r>
            <a:endParaRPr lang="en-US" baseline="-25000" dirty="0"/>
          </a:p>
        </p:txBody>
      </p:sp>
      <p:cxnSp>
        <p:nvCxnSpPr>
          <p:cNvPr id="27" name="Straight Connector 26"/>
          <p:cNvCxnSpPr/>
          <p:nvPr/>
        </p:nvCxnSpPr>
        <p:spPr>
          <a:xfrm flipH="1">
            <a:off x="5352937" y="4451853"/>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4688289" y="4153004"/>
            <a:ext cx="664648" cy="400110"/>
          </a:xfrm>
          <a:prstGeom prst="rect">
            <a:avLst/>
          </a:prstGeom>
          <a:noFill/>
        </p:spPr>
        <p:txBody>
          <a:bodyPr wrap="none" rtlCol="0">
            <a:spAutoFit/>
          </a:bodyPr>
          <a:lstStyle/>
          <a:p>
            <a:r>
              <a:rPr lang="en-US" sz="2000" dirty="0" smtClean="0"/>
              <a:t>V</a:t>
            </a:r>
            <a:r>
              <a:rPr lang="en-US" sz="2000" baseline="-25000" dirty="0" smtClean="0"/>
              <a:t>M,1</a:t>
            </a:r>
            <a:endParaRPr lang="en-US" sz="2000" baseline="-25000" dirty="0"/>
          </a:p>
        </p:txBody>
      </p:sp>
      <p:cxnSp>
        <p:nvCxnSpPr>
          <p:cNvPr id="31" name="Straight Arrow Connector 30"/>
          <p:cNvCxnSpPr/>
          <p:nvPr/>
        </p:nvCxnSpPr>
        <p:spPr>
          <a:xfrm flipV="1">
            <a:off x="2020242" y="4575415"/>
            <a:ext cx="0" cy="30942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5867886" y="4471099"/>
            <a:ext cx="0" cy="3944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1934432"/>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09" y="244158"/>
            <a:ext cx="8215651" cy="1339850"/>
          </a:xfrm>
        </p:spPr>
        <p:txBody>
          <a:bodyPr>
            <a:normAutofit/>
          </a:bodyPr>
          <a:lstStyle/>
          <a:p>
            <a:r>
              <a:rPr lang="en-US" sz="4000" dirty="0" smtClean="0"/>
              <a:t>The Market for Money: Supply and Demand </a:t>
            </a:r>
            <a:r>
              <a:rPr lang="en-US" sz="4000" dirty="0"/>
              <a:t>a</a:t>
            </a:r>
            <a:r>
              <a:rPr lang="en-US" sz="4000" dirty="0" smtClean="0"/>
              <a:t> “Second Best” Tool</a:t>
            </a:r>
            <a:endParaRPr lang="en-US" sz="4000" dirty="0"/>
          </a:p>
        </p:txBody>
      </p:sp>
      <p:sp>
        <p:nvSpPr>
          <p:cNvPr id="3" name="Content Placeholder 2"/>
          <p:cNvSpPr>
            <a:spLocks noGrp="1"/>
          </p:cNvSpPr>
          <p:nvPr>
            <p:ph idx="1"/>
          </p:nvPr>
        </p:nvSpPr>
        <p:spPr>
          <a:xfrm>
            <a:off x="481010" y="1806453"/>
            <a:ext cx="8215651" cy="4543992"/>
          </a:xfrm>
        </p:spPr>
        <p:txBody>
          <a:bodyPr>
            <a:normAutofit fontScale="92500"/>
          </a:bodyPr>
          <a:lstStyle/>
          <a:p>
            <a:r>
              <a:rPr lang="en-US" dirty="0" smtClean="0"/>
              <a:t>The second major problem with a superficial interpretation of the Goods-Money Framework is that it suggests that the value of money will fall if the money supply curve shifts to the right (the monetary base increases). Again, it isn’t that simple. Supply and demand </a:t>
            </a:r>
            <a:r>
              <a:rPr lang="en-US" dirty="0"/>
              <a:t>analysis is </a:t>
            </a:r>
            <a:r>
              <a:rPr lang="en-US" dirty="0" smtClean="0"/>
              <a:t>a </a:t>
            </a:r>
            <a:r>
              <a:rPr lang="en-US" dirty="0"/>
              <a:t>“second best” </a:t>
            </a:r>
            <a:r>
              <a:rPr lang="en-US" dirty="0" smtClean="0"/>
              <a:t>solution </a:t>
            </a:r>
            <a:r>
              <a:rPr lang="en-US" dirty="0"/>
              <a:t>for analyzing the market for </a:t>
            </a:r>
            <a:r>
              <a:rPr lang="en-US" dirty="0" smtClean="0"/>
              <a:t>money. </a:t>
            </a:r>
            <a:r>
              <a:rPr lang="en-US" dirty="0"/>
              <a:t>The better model for analyzing the </a:t>
            </a:r>
            <a:r>
              <a:rPr lang="en-US" dirty="0" smtClean="0"/>
              <a:t>market value </a:t>
            </a:r>
            <a:r>
              <a:rPr lang="en-US" dirty="0"/>
              <a:t>of </a:t>
            </a:r>
            <a:r>
              <a:rPr lang="en-US" dirty="0" smtClean="0"/>
              <a:t>money is </a:t>
            </a:r>
            <a:r>
              <a:rPr lang="en-US" dirty="0"/>
              <a:t>the discounted future benefits model developed in The Velocity </a:t>
            </a:r>
            <a:r>
              <a:rPr lang="en-US" dirty="0" smtClean="0"/>
              <a:t>Enigma.</a:t>
            </a:r>
          </a:p>
          <a:p>
            <a:r>
              <a:rPr lang="en-US" dirty="0" smtClean="0"/>
              <a:t>Money is a long-duration financial instrument. An increase in the monetary base may have little or no impact on the value of money if that increase is perceived to be temporary. What matters are long-term expectations of the output/money ratio.</a:t>
            </a:r>
            <a:endParaRPr lang="en-US" dirty="0"/>
          </a:p>
          <a:p>
            <a:endParaRPr lang="en-US" dirty="0" smtClean="0"/>
          </a:p>
          <a:p>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92</a:t>
            </a:fld>
            <a:endParaRPr lang="en-US" dirty="0"/>
          </a:p>
        </p:txBody>
      </p:sp>
    </p:spTree>
    <p:extLst>
      <p:ext uri="{BB962C8B-B14F-4D97-AF65-F5344CB8AC3E}">
        <p14:creationId xmlns:p14="http://schemas.microsoft.com/office/powerpoint/2010/main" val="4041315040"/>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54" y="244158"/>
            <a:ext cx="7734641" cy="1339850"/>
          </a:xfrm>
        </p:spPr>
        <p:txBody>
          <a:bodyPr>
            <a:normAutofit/>
          </a:bodyPr>
          <a:lstStyle/>
          <a:p>
            <a:r>
              <a:rPr lang="en-US" sz="4000" dirty="0" smtClean="0"/>
              <a:t>The Right Side of the Framework</a:t>
            </a:r>
            <a:endParaRPr lang="en-US" sz="4000" dirty="0"/>
          </a:p>
        </p:txBody>
      </p:sp>
      <p:sp>
        <p:nvSpPr>
          <p:cNvPr id="3" name="Content Placeholder 2"/>
          <p:cNvSpPr>
            <a:spLocks noGrp="1"/>
          </p:cNvSpPr>
          <p:nvPr>
            <p:ph idx="1"/>
          </p:nvPr>
        </p:nvSpPr>
        <p:spPr>
          <a:xfrm>
            <a:off x="481010" y="1806453"/>
            <a:ext cx="8254132" cy="4505506"/>
          </a:xfrm>
        </p:spPr>
        <p:txBody>
          <a:bodyPr>
            <a:normAutofit fontScale="92500"/>
          </a:bodyPr>
          <a:lstStyle/>
          <a:p>
            <a:r>
              <a:rPr lang="en-US" dirty="0" smtClean="0"/>
              <a:t>An entire section of The Inflation Enigma is devoted to discussing the Right Side of the Goods-Money Framework (the market for money). In particular, we begin to discuss the practical implications of the notion that money is a long-duration financial instrument. Namely, that in the short-term, the market value of money is highly sensitive to changing expectations regarding the long-term path of important economic variables (most notably, real output and money).</a:t>
            </a:r>
          </a:p>
          <a:p>
            <a:r>
              <a:rPr lang="en-US" dirty="0" smtClean="0"/>
              <a:t>The Inflation Enigma can only scratch the surface of these issues. In order to fully understand the determination of the market value of money, we need the Discounted </a:t>
            </a:r>
            <a:r>
              <a:rPr lang="en-US" dirty="0"/>
              <a:t>F</a:t>
            </a:r>
            <a:r>
              <a:rPr lang="en-US" dirty="0" smtClean="0"/>
              <a:t>uture </a:t>
            </a:r>
            <a:r>
              <a:rPr lang="en-US" dirty="0"/>
              <a:t>B</a:t>
            </a:r>
            <a:r>
              <a:rPr lang="en-US" dirty="0" smtClean="0"/>
              <a:t>enefits Model that is developed in the final paper, The Velocity Enigma.</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93</a:t>
            </a:fld>
            <a:endParaRPr lang="en-US" dirty="0"/>
          </a:p>
        </p:txBody>
      </p:sp>
    </p:spTree>
    <p:extLst>
      <p:ext uri="{BB962C8B-B14F-4D97-AF65-F5344CB8AC3E}">
        <p14:creationId xmlns:p14="http://schemas.microsoft.com/office/powerpoint/2010/main" val="844939293"/>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“Sticky Wages” Explained by Rational Expectations</a:t>
            </a:r>
            <a:endParaRPr lang="en-US" sz="4000" dirty="0"/>
          </a:p>
        </p:txBody>
      </p:sp>
      <p:sp>
        <p:nvSpPr>
          <p:cNvPr id="3" name="Content Placeholder 2"/>
          <p:cNvSpPr>
            <a:spLocks noGrp="1"/>
          </p:cNvSpPr>
          <p:nvPr>
            <p:ph idx="1"/>
          </p:nvPr>
        </p:nvSpPr>
        <p:spPr>
          <a:xfrm>
            <a:off x="481010" y="1806453"/>
            <a:ext cx="8215651" cy="4505504"/>
          </a:xfrm>
        </p:spPr>
        <p:txBody>
          <a:bodyPr>
            <a:normAutofit fontScale="92500"/>
          </a:bodyPr>
          <a:lstStyle/>
          <a:p>
            <a:r>
              <a:rPr lang="en-US" dirty="0" smtClean="0"/>
              <a:t>The last section of The Inflation Enigma discusses the Left Side of the Goods-Money Framework. In particular, it focuses on the derivation of the aggregate demand and aggregate supply functions as expressed in terms of the general value level and contrasts this model with the traditional AD/AS model.</a:t>
            </a:r>
          </a:p>
          <a:p>
            <a:r>
              <a:rPr lang="en-US" dirty="0" smtClean="0"/>
              <a:t>It is argued that the slope of both functions is largely due to expectations of cyclicality and mean reversion in the general value level (a property that is not present in the price level). It will be argued that these expectations of mean reversion in the general value level can also be used to explain why wages are (or at least appear to be) “sticky” in an efficient market with no nominal rigidities.</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94</a:t>
            </a:fld>
            <a:endParaRPr lang="en-US" dirty="0"/>
          </a:p>
        </p:txBody>
      </p:sp>
    </p:spTree>
    <p:extLst>
      <p:ext uri="{BB962C8B-B14F-4D97-AF65-F5344CB8AC3E}">
        <p14:creationId xmlns:p14="http://schemas.microsoft.com/office/powerpoint/2010/main" val="73984524"/>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Velocity Enigma</a:t>
            </a:r>
            <a:endParaRPr lang="en-US" sz="4000" dirty="0"/>
          </a:p>
        </p:txBody>
      </p:sp>
      <p:sp>
        <p:nvSpPr>
          <p:cNvPr id="3" name="Text Placeholder 2"/>
          <p:cNvSpPr>
            <a:spLocks noGrp="1"/>
          </p:cNvSpPr>
          <p:nvPr>
            <p:ph type="body" idx="1"/>
          </p:nvPr>
        </p:nvSpPr>
        <p:spPr/>
        <p:txBody>
          <a:bodyPr/>
          <a:lstStyle/>
          <a:p>
            <a:r>
              <a:rPr lang="en-US" dirty="0" smtClean="0"/>
              <a:t>An Overview of Part III of The Enigma Series</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95</a:t>
            </a:fld>
            <a:endParaRPr lang="en-US" dirty="0"/>
          </a:p>
        </p:txBody>
      </p:sp>
    </p:spTree>
    <p:extLst>
      <p:ext uri="{BB962C8B-B14F-4D97-AF65-F5344CB8AC3E}">
        <p14:creationId xmlns:p14="http://schemas.microsoft.com/office/powerpoint/2010/main" val="28034344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Velocity Enigma</a:t>
            </a:r>
            <a:br>
              <a:rPr lang="en-US" sz="4000" dirty="0" smtClean="0"/>
            </a:br>
            <a:r>
              <a:rPr lang="en-US" sz="4000" dirty="0" smtClean="0"/>
              <a:t>An Introduction</a:t>
            </a:r>
            <a:endParaRPr lang="en-US" sz="4000" dirty="0"/>
          </a:p>
        </p:txBody>
      </p:sp>
      <p:sp>
        <p:nvSpPr>
          <p:cNvPr id="3" name="Content Placeholder 2"/>
          <p:cNvSpPr>
            <a:spLocks noGrp="1"/>
          </p:cNvSpPr>
          <p:nvPr>
            <p:ph idx="1"/>
          </p:nvPr>
        </p:nvSpPr>
        <p:spPr>
          <a:xfrm>
            <a:off x="457983" y="1793371"/>
            <a:ext cx="8235634" cy="4539731"/>
          </a:xfrm>
        </p:spPr>
        <p:txBody>
          <a:bodyPr>
            <a:normAutofit fontScale="92500"/>
          </a:bodyPr>
          <a:lstStyle/>
          <a:p>
            <a:r>
              <a:rPr lang="en-US" dirty="0"/>
              <a:t>The Velocity Enigma combines the issues discussed in The Money Enigma (the nature of money) with the issues discussed in The Inflation Enigma (the basic nature of price </a:t>
            </a:r>
            <a:r>
              <a:rPr lang="en-US" dirty="0" smtClean="0"/>
              <a:t>determination</a:t>
            </a:r>
            <a:r>
              <a:rPr lang="en-US" dirty="0"/>
              <a:t>) to develop a </a:t>
            </a:r>
            <a:r>
              <a:rPr lang="en-US" dirty="0" smtClean="0"/>
              <a:t>more comprehensive </a:t>
            </a:r>
            <a:r>
              <a:rPr lang="en-US" dirty="0"/>
              <a:t>model of the price </a:t>
            </a:r>
            <a:r>
              <a:rPr lang="en-US" dirty="0" smtClean="0"/>
              <a:t>level.</a:t>
            </a:r>
          </a:p>
          <a:p>
            <a:r>
              <a:rPr lang="en-US" dirty="0" smtClean="0"/>
              <a:t>If money is a financial instrument (a proportional claim on the output of society) and if we can measure the market value of money in terms of an invariable measure of market value (units of economic value, or “EV”), then it should also be possible to build a “valuation model” for money </a:t>
            </a:r>
            <a:r>
              <a:rPr lang="en-US" dirty="0"/>
              <a:t>j</a:t>
            </a:r>
            <a:r>
              <a:rPr lang="en-US" dirty="0" smtClean="0"/>
              <a:t>ust as we can build a discounted future cash flow model for a share of common stock.</a:t>
            </a:r>
            <a:r>
              <a:rPr lang="en-US" dirty="0"/>
              <a:t> </a:t>
            </a:r>
            <a:r>
              <a:rPr lang="en-US" dirty="0" smtClean="0"/>
              <a:t>We can then use this valuation model to develop expectations-based solutions for both the price level and the velocity of money. </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96</a:t>
            </a:fld>
            <a:endParaRPr lang="en-US" dirty="0"/>
          </a:p>
        </p:txBody>
      </p:sp>
    </p:spTree>
    <p:extLst>
      <p:ext uri="{BB962C8B-B14F-4D97-AF65-F5344CB8AC3E}">
        <p14:creationId xmlns:p14="http://schemas.microsoft.com/office/powerpoint/2010/main" val="868914545"/>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Two Sides of the Same Coin</a:t>
            </a:r>
            <a:endParaRPr lang="en-US" sz="4000" dirty="0"/>
          </a:p>
        </p:txBody>
      </p:sp>
      <p:sp>
        <p:nvSpPr>
          <p:cNvPr id="3" name="Content Placeholder 2"/>
          <p:cNvSpPr>
            <a:spLocks noGrp="1"/>
          </p:cNvSpPr>
          <p:nvPr>
            <p:ph idx="1"/>
          </p:nvPr>
        </p:nvSpPr>
        <p:spPr>
          <a:xfrm>
            <a:off x="458356" y="1799987"/>
            <a:ext cx="8257545" cy="4530653"/>
          </a:xfrm>
        </p:spPr>
        <p:txBody>
          <a:bodyPr>
            <a:normAutofit fontScale="92500"/>
          </a:bodyPr>
          <a:lstStyle/>
          <a:p>
            <a:r>
              <a:rPr lang="en-US" dirty="0" smtClean="0"/>
              <a:t>As discussed in The Money Enigma, money is a financial instrument: it derives its value “contractually”. In order to understand the “asset nature” of a financial liability, we need to understand the exact nature of the liability it represents (they are “two side of the same coin”). In the case of most financial instrument this is a relatively straightforward process: we can read the express written contract that governs the financial instrument (technically, the contact </a:t>
            </a:r>
            <a:r>
              <a:rPr lang="en-US" i="1" dirty="0" smtClean="0"/>
              <a:t>is</a:t>
            </a:r>
            <a:r>
              <a:rPr lang="en-US" dirty="0" smtClean="0"/>
              <a:t> the financial instrument).</a:t>
            </a:r>
          </a:p>
          <a:p>
            <a:r>
              <a:rPr lang="en-US" dirty="0" smtClean="0"/>
              <a:t>In the case of money, the task is made more difficult by the fact that there is no express contract (or certainly not a meaningful express contract). Rather, non-asset backed fiat money is issued pursuant to an </a:t>
            </a:r>
            <a:r>
              <a:rPr lang="en-US" i="1" dirty="0" smtClean="0"/>
              <a:t>implied</a:t>
            </a:r>
            <a:r>
              <a:rPr lang="en-US" dirty="0" smtClean="0"/>
              <a:t> contract, the “Moneyholders’ Agreement”.</a:t>
            </a:r>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97</a:t>
            </a:fld>
            <a:endParaRPr lang="en-US" dirty="0"/>
          </a:p>
        </p:txBody>
      </p:sp>
    </p:spTree>
    <p:extLst>
      <p:ext uri="{BB962C8B-B14F-4D97-AF65-F5344CB8AC3E}">
        <p14:creationId xmlns:p14="http://schemas.microsoft.com/office/powerpoint/2010/main" val="1936615102"/>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Moneyholders’ Agreement</a:t>
            </a:r>
            <a:endParaRPr lang="en-US" sz="4000" dirty="0"/>
          </a:p>
        </p:txBody>
      </p:sp>
      <p:sp>
        <p:nvSpPr>
          <p:cNvPr id="3" name="Content Placeholder 2"/>
          <p:cNvSpPr>
            <a:spLocks noGrp="1"/>
          </p:cNvSpPr>
          <p:nvPr>
            <p:ph idx="1"/>
          </p:nvPr>
        </p:nvSpPr>
        <p:spPr>
          <a:xfrm>
            <a:off x="481008" y="1766078"/>
            <a:ext cx="8177170" cy="1409145"/>
          </a:xfrm>
        </p:spPr>
        <p:txBody>
          <a:bodyPr>
            <a:normAutofit fontScale="92500" lnSpcReduction="10000"/>
          </a:bodyPr>
          <a:lstStyle/>
          <a:p>
            <a:pPr marL="0" indent="0" algn="ctr">
              <a:buNone/>
            </a:pPr>
            <a:r>
              <a:rPr lang="en-US" dirty="0" smtClean="0"/>
              <a:t>Money derives its value as an asset from its status as a financial instrument (it has value because it is someone’s liability). In order to understand the asset nature of money, we must unravel the contractual terms of the implied “Moneyholders’ Agreement”.</a:t>
            </a:r>
            <a:endParaRPr lang="en-US"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FINANCIAL INSTRUMENT</a:t>
            </a:r>
            <a:endParaRPr lang="en-US"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860071" y="4015438"/>
            <a:ext cx="2133918" cy="369332"/>
          </a:xfrm>
          <a:prstGeom prst="rect">
            <a:avLst/>
          </a:prstGeom>
          <a:noFill/>
        </p:spPr>
        <p:txBody>
          <a:bodyPr wrap="none" rtlCol="0">
            <a:spAutoFit/>
          </a:bodyPr>
          <a:lstStyle/>
          <a:p>
            <a:r>
              <a:rPr lang="en-US" dirty="0" smtClean="0"/>
              <a:t>MONEYHOLDER</a:t>
            </a:r>
            <a:endParaRPr lang="en-US" dirty="0"/>
          </a:p>
        </p:txBody>
      </p:sp>
      <p:sp>
        <p:nvSpPr>
          <p:cNvPr id="11" name="TextBox 10"/>
          <p:cNvSpPr txBox="1"/>
          <p:nvPr/>
        </p:nvSpPr>
        <p:spPr>
          <a:xfrm>
            <a:off x="6247931" y="3605698"/>
            <a:ext cx="2044149" cy="1200329"/>
          </a:xfrm>
          <a:prstGeom prst="rect">
            <a:avLst/>
          </a:prstGeom>
          <a:noFill/>
        </p:spPr>
        <p:txBody>
          <a:bodyPr wrap="none" rtlCol="0">
            <a:spAutoFit/>
          </a:bodyPr>
          <a:lstStyle/>
          <a:p>
            <a:pPr algn="ctr"/>
            <a:r>
              <a:rPr lang="en-US" dirty="0" smtClean="0"/>
              <a:t>SOCIETY</a:t>
            </a:r>
          </a:p>
          <a:p>
            <a:pPr algn="ctr"/>
            <a:r>
              <a:rPr lang="en-US" dirty="0" smtClean="0"/>
              <a:t>{GOVERNMENT</a:t>
            </a:r>
          </a:p>
          <a:p>
            <a:pPr algn="ctr"/>
            <a:r>
              <a:rPr lang="en-US" dirty="0" smtClean="0"/>
              <a:t>AS TRUST &amp;</a:t>
            </a:r>
          </a:p>
          <a:p>
            <a:pPr algn="ctr"/>
            <a:r>
              <a:rPr lang="en-US" dirty="0" smtClean="0"/>
              <a:t>TRUSTEE}</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a:stCxn id="9" idx="3"/>
          </p:cNvCxnSpPr>
          <p:nvPr/>
        </p:nvCxnSpPr>
        <p:spPr>
          <a:xfrm flipV="1">
            <a:off x="2993989" y="4199822"/>
            <a:ext cx="386039" cy="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MONEY</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14" name="Slide Number Placeholder 13"/>
          <p:cNvSpPr>
            <a:spLocks noGrp="1"/>
          </p:cNvSpPr>
          <p:nvPr>
            <p:ph type="sldNum" sz="quarter" idx="12"/>
          </p:nvPr>
        </p:nvSpPr>
        <p:spPr/>
        <p:txBody>
          <a:bodyPr/>
          <a:lstStyle/>
          <a:p>
            <a:fld id="{CFE4BAC9-6D41-4691-9299-18EF07EF0177}" type="slidenum">
              <a:rPr lang="en-US" smtClean="0"/>
              <a:t>98</a:t>
            </a:fld>
            <a:endParaRPr lang="en-US" dirty="0"/>
          </a:p>
        </p:txBody>
      </p:sp>
      <p:sp>
        <p:nvSpPr>
          <p:cNvPr id="15" name="TextBox 14"/>
          <p:cNvSpPr txBox="1"/>
          <p:nvPr/>
        </p:nvSpPr>
        <p:spPr>
          <a:xfrm>
            <a:off x="2695088" y="3236366"/>
            <a:ext cx="3942105" cy="369332"/>
          </a:xfrm>
          <a:prstGeom prst="rect">
            <a:avLst/>
          </a:prstGeom>
          <a:noFill/>
        </p:spPr>
        <p:txBody>
          <a:bodyPr wrap="none" rtlCol="0">
            <a:spAutoFit/>
          </a:bodyPr>
          <a:lstStyle/>
          <a:p>
            <a:r>
              <a:rPr lang="en-US" dirty="0" smtClean="0"/>
              <a:t>MONEYHOLDERS’ AGREEMENT</a:t>
            </a:r>
            <a:endParaRPr lang="en-US" dirty="0"/>
          </a:p>
        </p:txBody>
      </p:sp>
    </p:spTree>
    <p:extLst>
      <p:ext uri="{BB962C8B-B14F-4D97-AF65-F5344CB8AC3E}">
        <p14:creationId xmlns:p14="http://schemas.microsoft.com/office/powerpoint/2010/main" val="3239280694"/>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1" cy="1339850"/>
          </a:xfrm>
        </p:spPr>
        <p:txBody>
          <a:bodyPr>
            <a:normAutofit/>
          </a:bodyPr>
          <a:lstStyle/>
          <a:p>
            <a:r>
              <a:rPr lang="en-US" sz="4000" dirty="0" smtClean="0"/>
              <a:t>Need to Understand the Exact Terms of Moneyholders’ Agreement</a:t>
            </a:r>
            <a:endParaRPr lang="en-US" sz="4000" dirty="0"/>
          </a:p>
        </p:txBody>
      </p:sp>
      <p:sp>
        <p:nvSpPr>
          <p:cNvPr id="3" name="Content Placeholder 2"/>
          <p:cNvSpPr>
            <a:spLocks noGrp="1"/>
          </p:cNvSpPr>
          <p:nvPr>
            <p:ph idx="1"/>
          </p:nvPr>
        </p:nvSpPr>
        <p:spPr>
          <a:xfrm>
            <a:off x="461770" y="1806453"/>
            <a:ext cx="8234891" cy="4545894"/>
          </a:xfrm>
        </p:spPr>
        <p:txBody>
          <a:bodyPr>
            <a:normAutofit/>
          </a:bodyPr>
          <a:lstStyle/>
          <a:p>
            <a:r>
              <a:rPr lang="en-US" sz="2100" dirty="0" smtClean="0"/>
              <a:t>We begin the process of unraveling the Moneyholders’ Agreement in The Money Enigma. In that paper it is argued that:</a:t>
            </a:r>
          </a:p>
          <a:p>
            <a:pPr marL="808038" lvl="1" indent="-457200">
              <a:buFont typeface="+mj-lt"/>
              <a:buAutoNum type="arabicPeriod"/>
            </a:pPr>
            <a:r>
              <a:rPr lang="en-US" sz="2100" dirty="0" smtClean="0"/>
              <a:t>Money is a </a:t>
            </a:r>
            <a:r>
              <a:rPr lang="en-US" sz="2100" i="1" dirty="0" smtClean="0"/>
              <a:t>direct</a:t>
            </a:r>
            <a:r>
              <a:rPr lang="en-US" sz="2100" dirty="0" smtClean="0"/>
              <a:t> claim on the output of society;</a:t>
            </a:r>
          </a:p>
          <a:p>
            <a:pPr marL="808038" lvl="1" indent="-457200">
              <a:buFont typeface="+mj-lt"/>
              <a:buAutoNum type="arabicPeriod"/>
            </a:pPr>
            <a:r>
              <a:rPr lang="en-US" sz="2100" dirty="0" smtClean="0"/>
              <a:t>Money is a </a:t>
            </a:r>
            <a:r>
              <a:rPr lang="en-US" sz="2100" i="1" dirty="0" smtClean="0"/>
              <a:t>proportional</a:t>
            </a:r>
            <a:r>
              <a:rPr lang="en-US" sz="2100" dirty="0" smtClean="0"/>
              <a:t> claim on the output of society (money represents a variable, not a fixed, entitlement to output);</a:t>
            </a:r>
          </a:p>
          <a:p>
            <a:pPr marL="808038" lvl="1" indent="-457200">
              <a:buFont typeface="+mj-lt"/>
              <a:buAutoNum type="arabicPeriod"/>
            </a:pPr>
            <a:r>
              <a:rPr lang="en-US" sz="2100" dirty="0"/>
              <a:t>M</a:t>
            </a:r>
            <a:r>
              <a:rPr lang="en-US" sz="2100" dirty="0" smtClean="0"/>
              <a:t>oney represents a claim to a </a:t>
            </a:r>
            <a:r>
              <a:rPr lang="en-US" sz="2100" i="1" dirty="0" smtClean="0"/>
              <a:t>slice</a:t>
            </a:r>
            <a:r>
              <a:rPr lang="en-US" sz="2100" dirty="0" smtClean="0"/>
              <a:t>, not a stream, of future benefits; and, perhaps somewhat counter intuitively,</a:t>
            </a:r>
          </a:p>
          <a:p>
            <a:pPr marL="808038" lvl="1" indent="-457200">
              <a:buFont typeface="+mj-lt"/>
              <a:buAutoNum type="arabicPeriod"/>
            </a:pPr>
            <a:r>
              <a:rPr lang="en-US" sz="2100" dirty="0" smtClean="0"/>
              <a:t>Money is a </a:t>
            </a:r>
            <a:r>
              <a:rPr lang="en-US" sz="2100" i="1" dirty="0" smtClean="0"/>
              <a:t>long-duration</a:t>
            </a:r>
            <a:r>
              <a:rPr lang="en-US" sz="2100" dirty="0" smtClean="0"/>
              <a:t> asset (much of its value depends on claims to be made in the distant future).</a:t>
            </a:r>
          </a:p>
          <a:p>
            <a:pPr>
              <a:spcBef>
                <a:spcPts val="1400"/>
              </a:spcBef>
            </a:pPr>
            <a:r>
              <a:rPr lang="en-US" sz="2100" dirty="0" smtClean="0"/>
              <a:t>While these observations are helpful in general terms, they are not sufficient for us to build a valuation model for money. Rather, we need to try and ascertain the exact terms of the proportional claim.</a:t>
            </a:r>
            <a:endParaRPr lang="en-US" sz="2100"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99</a:t>
            </a:fld>
            <a:endParaRPr lang="en-US" dirty="0"/>
          </a:p>
        </p:txBody>
      </p:sp>
    </p:spTree>
    <p:extLst>
      <p:ext uri="{BB962C8B-B14F-4D97-AF65-F5344CB8AC3E}">
        <p14:creationId xmlns:p14="http://schemas.microsoft.com/office/powerpoint/2010/main" val="3234490799"/>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1" cy="1339850"/>
          </a:xfrm>
        </p:spPr>
        <p:txBody>
          <a:bodyPr>
            <a:normAutofit/>
          </a:bodyPr>
          <a:lstStyle/>
          <a:p>
            <a:r>
              <a:rPr lang="en-US" sz="4000" dirty="0" smtClean="0"/>
              <a:t>The Evolution of Money: Shift from Express to Implied Contract</a:t>
            </a:r>
            <a:endParaRPr lang="en-US" sz="4000" dirty="0"/>
          </a:p>
        </p:txBody>
      </p:sp>
      <p:sp>
        <p:nvSpPr>
          <p:cNvPr id="3" name="Content Placeholder 2"/>
          <p:cNvSpPr>
            <a:spLocks noGrp="1"/>
          </p:cNvSpPr>
          <p:nvPr>
            <p:ph idx="1"/>
          </p:nvPr>
        </p:nvSpPr>
        <p:spPr>
          <a:xfrm>
            <a:off x="461770" y="1806452"/>
            <a:ext cx="8234891" cy="4569141"/>
          </a:xfrm>
        </p:spPr>
        <p:txBody>
          <a:bodyPr>
            <a:normAutofit fontScale="92500"/>
          </a:bodyPr>
          <a:lstStyle/>
          <a:p>
            <a:r>
              <a:rPr lang="en-US" dirty="0" smtClean="0"/>
              <a:t>The first step in this process is understanding how the absolute market value of fiat money is set when it is introduced for the first time. The initial value of fiat money (the absolute market value of one dollar) is completely arbitrary: it is a value set by political process.</a:t>
            </a:r>
          </a:p>
          <a:p>
            <a:r>
              <a:rPr lang="en-US" dirty="0" smtClean="0"/>
              <a:t>Traditionally, when a new fiat currency is introduced, its value is set relative to an established measure of market value (most commonly, gold). The initial rate of exchange (dollars for gold) is completely arbitrary: it is whatever society chooses it to be. Historically, fiat money was asset backed (gold backed): money represented an express written contract that entitled the holder to gold. But what happened when this express contract was voided?</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100</a:t>
            </a:fld>
            <a:endParaRPr lang="en-US" dirty="0"/>
          </a:p>
        </p:txBody>
      </p:sp>
    </p:spTree>
    <p:extLst>
      <p:ext uri="{BB962C8B-B14F-4D97-AF65-F5344CB8AC3E}">
        <p14:creationId xmlns:p14="http://schemas.microsoft.com/office/powerpoint/2010/main" val="2371552519"/>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157930" cy="1339850"/>
          </a:xfrm>
        </p:spPr>
        <p:txBody>
          <a:bodyPr>
            <a:normAutofit/>
          </a:bodyPr>
          <a:lstStyle/>
          <a:p>
            <a:r>
              <a:rPr lang="en-US" sz="4000" dirty="0" smtClean="0"/>
              <a:t>Implied Contract Replaces</a:t>
            </a:r>
            <a:br>
              <a:rPr lang="en-US" sz="4000" dirty="0" smtClean="0"/>
            </a:br>
            <a:r>
              <a:rPr lang="en-US" sz="4000" dirty="0" smtClean="0"/>
              <a:t>Express Written Contract</a:t>
            </a:r>
            <a:endParaRPr lang="en-US" sz="4000" dirty="0"/>
          </a:p>
        </p:txBody>
      </p:sp>
      <p:sp>
        <p:nvSpPr>
          <p:cNvPr id="3" name="Content Placeholder 2"/>
          <p:cNvSpPr>
            <a:spLocks noGrp="1"/>
          </p:cNvSpPr>
          <p:nvPr>
            <p:ph idx="1"/>
          </p:nvPr>
        </p:nvSpPr>
        <p:spPr>
          <a:xfrm>
            <a:off x="461770" y="1806452"/>
            <a:ext cx="8196410" cy="4549897"/>
          </a:xfrm>
        </p:spPr>
        <p:txBody>
          <a:bodyPr>
            <a:normAutofit fontScale="92500"/>
          </a:bodyPr>
          <a:lstStyle/>
          <a:p>
            <a:r>
              <a:rPr lang="en-US" dirty="0" smtClean="0"/>
              <a:t>When the express contract is rendered null and void (money is no longer convertible into gold), a new implied contract (the “Moneyholders’ Agreement”) must take its place. This new contract comes into effect on “announcement date”, or </a:t>
            </a:r>
            <a:r>
              <a:rPr lang="en-US" i="1" dirty="0" smtClean="0"/>
              <a:t>t=k</a:t>
            </a:r>
            <a:r>
              <a:rPr lang="en-US" dirty="0" smtClean="0"/>
              <a:t>.</a:t>
            </a:r>
          </a:p>
          <a:p>
            <a:r>
              <a:rPr lang="en-US" dirty="0" smtClean="0"/>
              <a:t>For the many years prior to announcement date, the absolute market value of money </a:t>
            </a:r>
            <a:r>
              <a:rPr lang="en-US" i="1" dirty="0" smtClean="0"/>
              <a:t>V</a:t>
            </a:r>
            <a:r>
              <a:rPr lang="en-US" i="1" baseline="-25000" dirty="0" smtClean="0"/>
              <a:t>M</a:t>
            </a:r>
            <a:r>
              <a:rPr lang="en-US" dirty="0" smtClean="0"/>
              <a:t> has been moving in lockstep with the absolute market value of gold. The absolute market value of money at announcement date </a:t>
            </a:r>
            <a:r>
              <a:rPr lang="en-US" i="1" dirty="0" smtClean="0"/>
              <a:t>V</a:t>
            </a:r>
            <a:r>
              <a:rPr lang="en-US" i="1" baseline="-25000" dirty="0" smtClean="0"/>
              <a:t>M,k</a:t>
            </a:r>
            <a:r>
              <a:rPr lang="en-US" dirty="0" smtClean="0"/>
              <a:t> (the day gold convertibility removal is announced) and the monetary base at announcement date </a:t>
            </a:r>
            <a:r>
              <a:rPr lang="en-US" i="1" dirty="0" smtClean="0"/>
              <a:t>M</a:t>
            </a:r>
            <a:r>
              <a:rPr lang="en-US" i="1" baseline="-25000" dirty="0" smtClean="0"/>
              <a:t>k</a:t>
            </a:r>
            <a:r>
              <a:rPr lang="en-US" dirty="0" smtClean="0"/>
              <a:t> are critical because they determine and fix the scope of the collective entitlement of money, denoted as </a:t>
            </a:r>
            <a:r>
              <a:rPr lang="en-US" i="1" dirty="0" smtClean="0"/>
              <a:t>E</a:t>
            </a:r>
            <a:r>
              <a:rPr lang="en-US" i="1" baseline="-25000" dirty="0" smtClean="0"/>
              <a:t>k</a:t>
            </a:r>
            <a:r>
              <a:rPr lang="en-US" dirty="0" smtClean="0"/>
              <a:t> , under the new implied Moneyholders’ Agreement.</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101</a:t>
            </a:fld>
            <a:endParaRPr lang="en-US" dirty="0"/>
          </a:p>
        </p:txBody>
      </p:sp>
    </p:spTree>
    <p:extLst>
      <p:ext uri="{BB962C8B-B14F-4D97-AF65-F5344CB8AC3E}">
        <p14:creationId xmlns:p14="http://schemas.microsoft.com/office/powerpoint/2010/main" val="3133475702"/>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Fixing the Scope of the Collective Entitlement</a:t>
            </a:r>
            <a:endParaRPr lang="en-US" sz="4000" dirty="0"/>
          </a:p>
        </p:txBody>
      </p:sp>
      <p:sp>
        <p:nvSpPr>
          <p:cNvPr id="3" name="Content Placeholder 2"/>
          <p:cNvSpPr>
            <a:spLocks noGrp="1"/>
          </p:cNvSpPr>
          <p:nvPr>
            <p:ph idx="1"/>
          </p:nvPr>
        </p:nvSpPr>
        <p:spPr>
          <a:xfrm>
            <a:off x="461770" y="1806452"/>
            <a:ext cx="8215650" cy="4549897"/>
          </a:xfrm>
        </p:spPr>
        <p:txBody>
          <a:bodyPr>
            <a:normAutofit fontScale="92500"/>
          </a:bodyPr>
          <a:lstStyle/>
          <a:p>
            <a:r>
              <a:rPr lang="en-US" dirty="0" smtClean="0"/>
              <a:t>In order for a financial instrument to </a:t>
            </a:r>
            <a:r>
              <a:rPr lang="en-US" dirty="0"/>
              <a:t>be defined and hence, have value, the </a:t>
            </a:r>
            <a:r>
              <a:rPr lang="en-US" i="1" dirty="0"/>
              <a:t>nature</a:t>
            </a:r>
            <a:r>
              <a:rPr lang="en-US" dirty="0"/>
              <a:t> and </a:t>
            </a:r>
            <a:r>
              <a:rPr lang="en-US" i="1" dirty="0"/>
              <a:t>scope</a:t>
            </a:r>
            <a:r>
              <a:rPr lang="en-US" dirty="0"/>
              <a:t> of the collective economic entitlement </a:t>
            </a:r>
            <a:r>
              <a:rPr lang="en-US" dirty="0" smtClean="0"/>
              <a:t>of the </a:t>
            </a:r>
            <a:r>
              <a:rPr lang="en-US" dirty="0"/>
              <a:t>claim must be </a:t>
            </a:r>
            <a:r>
              <a:rPr lang="en-US" dirty="0" smtClean="0"/>
              <a:t>fixed. In the case of a “variable entitlement” or “proportional claim”, the scope of the collective entitlement of the set of proportional claims must be fixed.</a:t>
            </a:r>
          </a:p>
          <a:p>
            <a:r>
              <a:rPr lang="en-US" dirty="0"/>
              <a:t>I</a:t>
            </a:r>
            <a:r>
              <a:rPr lang="en-US" dirty="0" smtClean="0"/>
              <a:t>n </a:t>
            </a:r>
            <a:r>
              <a:rPr lang="en-US" dirty="0"/>
              <a:t>the case of common stock</a:t>
            </a:r>
            <a:r>
              <a:rPr lang="en-US" dirty="0" smtClean="0"/>
              <a:t>,</a:t>
            </a:r>
            <a:r>
              <a:rPr lang="en-US" dirty="0"/>
              <a:t> </a:t>
            </a:r>
            <a:r>
              <a:rPr lang="en-US" dirty="0" smtClean="0"/>
              <a:t>the collective entitlement of the </a:t>
            </a:r>
            <a:r>
              <a:rPr lang="en-US" dirty="0"/>
              <a:t>outstanding shares of </a:t>
            </a:r>
            <a:r>
              <a:rPr lang="en-US" dirty="0" smtClean="0"/>
              <a:t>a </a:t>
            </a:r>
            <a:r>
              <a:rPr lang="en-US" dirty="0"/>
              <a:t>company </a:t>
            </a:r>
            <a:r>
              <a:rPr lang="en-US" dirty="0" smtClean="0"/>
              <a:t>is, typically, 100</a:t>
            </a:r>
            <a:r>
              <a:rPr lang="en-US" dirty="0"/>
              <a:t>% </a:t>
            </a:r>
            <a:r>
              <a:rPr lang="en-US" dirty="0" smtClean="0"/>
              <a:t>of </a:t>
            </a:r>
            <a:r>
              <a:rPr lang="en-US" dirty="0"/>
              <a:t>residual cash </a:t>
            </a:r>
            <a:r>
              <a:rPr lang="en-US" dirty="0" smtClean="0"/>
              <a:t>flows: the </a:t>
            </a:r>
            <a:r>
              <a:rPr lang="en-US" i="1" dirty="0" smtClean="0"/>
              <a:t>scope</a:t>
            </a:r>
            <a:r>
              <a:rPr lang="en-US" dirty="0" smtClean="0"/>
              <a:t> of the collective entitlement is 100% of residual cash flows, not 120% (which is impossible), or 80%. In the case of money, the scope of the collective entitlement, the theoretical entitlement of the entire monetary base to real output, is set at announcement date and </a:t>
            </a:r>
            <a:r>
              <a:rPr lang="en-US" i="1" dirty="0" smtClean="0"/>
              <a:t>fixed</a:t>
            </a:r>
            <a:r>
              <a:rPr lang="en-US" dirty="0" smtClean="0"/>
              <a:t> at this level.</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102</a:t>
            </a:fld>
            <a:endParaRPr lang="en-US" dirty="0"/>
          </a:p>
        </p:txBody>
      </p:sp>
    </p:spTree>
    <p:extLst>
      <p:ext uri="{BB962C8B-B14F-4D97-AF65-F5344CB8AC3E}">
        <p14:creationId xmlns:p14="http://schemas.microsoft.com/office/powerpoint/2010/main" val="1294317418"/>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8" y="244158"/>
            <a:ext cx="8265033" cy="1339850"/>
          </a:xfrm>
        </p:spPr>
        <p:txBody>
          <a:bodyPr>
            <a:normAutofit/>
          </a:bodyPr>
          <a:lstStyle/>
          <a:p>
            <a:r>
              <a:rPr lang="en-US" sz="4000" dirty="0" smtClean="0"/>
              <a:t>Scope of the Collective Entitlement is Fixed at Announcement Date</a:t>
            </a:r>
            <a:endParaRPr lang="en-US" sz="4000" dirty="0"/>
          </a:p>
        </p:txBody>
      </p:sp>
      <p:sp>
        <p:nvSpPr>
          <p:cNvPr id="3" name="Content Placeholder 2"/>
          <p:cNvSpPr>
            <a:spLocks noGrp="1"/>
          </p:cNvSpPr>
          <p:nvPr>
            <p:ph idx="1"/>
          </p:nvPr>
        </p:nvSpPr>
        <p:spPr>
          <a:xfrm>
            <a:off x="461760" y="1792638"/>
            <a:ext cx="8265033" cy="4528859"/>
          </a:xfrm>
        </p:spPr>
        <p:txBody>
          <a:bodyPr>
            <a:normAutofit fontScale="92500"/>
          </a:bodyPr>
          <a:lstStyle/>
          <a:p>
            <a:r>
              <a:rPr lang="en-US" dirty="0" smtClean="0"/>
              <a:t>Money is a claim on the output of society: that is the </a:t>
            </a:r>
            <a:r>
              <a:rPr lang="en-US" i="1" dirty="0" smtClean="0"/>
              <a:t>nature</a:t>
            </a:r>
            <a:r>
              <a:rPr lang="en-US" dirty="0" smtClean="0"/>
              <a:t> of the claim. However, in order for the claim to be defined and have a “predictable” value, the </a:t>
            </a:r>
            <a:r>
              <a:rPr lang="en-US" i="1" dirty="0" smtClean="0"/>
              <a:t>scope</a:t>
            </a:r>
            <a:r>
              <a:rPr lang="en-US" dirty="0" smtClean="0"/>
              <a:t> of the collective entitlement needs to be determined. This is true of </a:t>
            </a:r>
            <a:r>
              <a:rPr lang="en-US" i="1" dirty="0" smtClean="0"/>
              <a:t>any</a:t>
            </a:r>
            <a:r>
              <a:rPr lang="en-US" dirty="0" smtClean="0"/>
              <a:t> proportional claim: shares are a claim on 100% of residual cash flows. We can’t calculate the value of shares if the scope (“100%”) is indeterminate.</a:t>
            </a:r>
          </a:p>
          <a:p>
            <a:r>
              <a:rPr lang="en-US" dirty="0" smtClean="0"/>
              <a:t>When money loses its asset backing (at announcement date), the monetary base represents a claim against some percentage of real output. The collective entitlement of the monetary base at that time may be 150% of real output or 20% of real output. This percentage sets the theoretical scope of the monetary base as a claim against real output and is fixed for all future periods.</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103</a:t>
            </a:fld>
            <a:endParaRPr lang="en-US" dirty="0"/>
          </a:p>
        </p:txBody>
      </p:sp>
    </p:spTree>
    <p:extLst>
      <p:ext uri="{BB962C8B-B14F-4D97-AF65-F5344CB8AC3E}">
        <p14:creationId xmlns:p14="http://schemas.microsoft.com/office/powerpoint/2010/main" val="336588361"/>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Calculating the Theoretical Scope of the Entitlement</a:t>
            </a:r>
            <a:endParaRPr lang="en-US" sz="4000" dirty="0"/>
          </a:p>
        </p:txBody>
      </p:sp>
      <p:sp>
        <p:nvSpPr>
          <p:cNvPr id="3" name="Content Placeholder 2"/>
          <p:cNvSpPr>
            <a:spLocks noGrp="1"/>
          </p:cNvSpPr>
          <p:nvPr>
            <p:ph idx="1"/>
          </p:nvPr>
        </p:nvSpPr>
        <p:spPr>
          <a:xfrm>
            <a:off x="455139" y="1807405"/>
            <a:ext cx="8241521" cy="4548945"/>
          </a:xfrm>
        </p:spPr>
        <p:txBody>
          <a:bodyPr>
            <a:normAutofit fontScale="92500"/>
          </a:bodyPr>
          <a:lstStyle/>
          <a:p>
            <a:r>
              <a:rPr lang="en-US" dirty="0" smtClean="0"/>
              <a:t>We can calculate the theoretical scope of the monetary base </a:t>
            </a:r>
            <a:r>
              <a:rPr lang="en-US" i="1" dirty="0" smtClean="0"/>
              <a:t>E</a:t>
            </a:r>
            <a:r>
              <a:rPr lang="en-US" i="1" baseline="-25000" dirty="0" smtClean="0"/>
              <a:t>k</a:t>
            </a:r>
            <a:r>
              <a:rPr lang="en-US" dirty="0" smtClean="0"/>
              <a:t> as follows. At announcement date, base money is </a:t>
            </a:r>
            <a:r>
              <a:rPr lang="en-US" i="1" dirty="0" smtClean="0"/>
              <a:t>M</a:t>
            </a:r>
            <a:r>
              <a:rPr lang="en-US" i="1" baseline="-25000" dirty="0" smtClean="0"/>
              <a:t>k</a:t>
            </a:r>
            <a:r>
              <a:rPr lang="en-US" dirty="0" smtClean="0"/>
              <a:t> , the absolute market value of money is </a:t>
            </a:r>
            <a:r>
              <a:rPr lang="en-US" i="1" dirty="0" smtClean="0"/>
              <a:t>V</a:t>
            </a:r>
            <a:r>
              <a:rPr lang="en-US" i="1" baseline="-25000" dirty="0" smtClean="0"/>
              <a:t>M,k</a:t>
            </a:r>
            <a:r>
              <a:rPr lang="en-US" dirty="0" smtClean="0"/>
              <a:t> , the general value level is </a:t>
            </a:r>
            <a:r>
              <a:rPr lang="en-US" i="1" dirty="0" smtClean="0"/>
              <a:t>V</a:t>
            </a:r>
            <a:r>
              <a:rPr lang="en-US" i="1" baseline="-25000" dirty="0" smtClean="0"/>
              <a:t>G,k</a:t>
            </a:r>
            <a:r>
              <a:rPr lang="en-US" dirty="0" smtClean="0"/>
              <a:t> and real output for the “defined period” is </a:t>
            </a:r>
            <a:r>
              <a:rPr lang="en-US" i="1" dirty="0" smtClean="0"/>
              <a:t>q</a:t>
            </a:r>
            <a:r>
              <a:rPr lang="en-US" i="1" baseline="-25000" dirty="0"/>
              <a:t>k</a:t>
            </a:r>
            <a:r>
              <a:rPr lang="en-US" dirty="0" smtClean="0"/>
              <a:t>. The scope of the collective entitlement </a:t>
            </a:r>
            <a:r>
              <a:rPr lang="en-US" i="1" dirty="0" smtClean="0"/>
              <a:t>E</a:t>
            </a:r>
            <a:r>
              <a:rPr lang="en-US" i="1" baseline="-25000" dirty="0" smtClean="0"/>
              <a:t>k</a:t>
            </a:r>
            <a:r>
              <a:rPr lang="en-US" dirty="0" smtClean="0"/>
              <a:t> is fixed as the percentage of real output that the </a:t>
            </a:r>
            <a:r>
              <a:rPr lang="en-US" i="1" dirty="0" smtClean="0"/>
              <a:t>entire</a:t>
            </a:r>
            <a:r>
              <a:rPr lang="en-US" dirty="0" smtClean="0"/>
              <a:t> monetary base claimed at the announcement date:</a:t>
            </a:r>
          </a:p>
          <a:p>
            <a:endParaRPr lang="en-US" dirty="0"/>
          </a:p>
          <a:p>
            <a:pPr>
              <a:spcBef>
                <a:spcPts val="3800"/>
              </a:spcBef>
            </a:pPr>
            <a:r>
              <a:rPr lang="en-US" dirty="0" smtClean="0"/>
              <a:t>The scope of the collective entitlement for the entire contract period, (the period the implied Moneyholders Agreement is valid), is simply the reciprocal of the velocity of money at announcement date (</a:t>
            </a:r>
            <a:r>
              <a:rPr lang="en-US" i="1" dirty="0" smtClean="0"/>
              <a:t>v</a:t>
            </a:r>
            <a:r>
              <a:rPr lang="en-US" i="1" baseline="-25000" dirty="0" smtClean="0"/>
              <a:t>k</a:t>
            </a:r>
            <a:r>
              <a:rPr lang="en-US" dirty="0" smtClean="0"/>
              <a:t>).</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80843338"/>
              </p:ext>
            </p:extLst>
          </p:nvPr>
        </p:nvGraphicFramePr>
        <p:xfrm>
          <a:off x="4514850" y="3328045"/>
          <a:ext cx="114300" cy="165100"/>
        </p:xfrm>
        <a:graphic>
          <a:graphicData uri="http://schemas.openxmlformats.org/presentationml/2006/ole">
            <mc:AlternateContent xmlns:mc="http://schemas.openxmlformats.org/markup-compatibility/2006">
              <mc:Choice xmlns:v="urn:schemas-microsoft-com:vml" Requires="v">
                <p:oleObj spid="_x0000_s139434"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28045"/>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693249204"/>
              </p:ext>
            </p:extLst>
          </p:nvPr>
        </p:nvGraphicFramePr>
        <p:xfrm>
          <a:off x="3221160" y="3867997"/>
          <a:ext cx="2862263" cy="1077913"/>
        </p:xfrm>
        <a:graphic>
          <a:graphicData uri="http://schemas.openxmlformats.org/presentationml/2006/ole">
            <mc:AlternateContent xmlns:mc="http://schemas.openxmlformats.org/markup-compatibility/2006">
              <mc:Choice xmlns:v="urn:schemas-microsoft-com:vml" Requires="v">
                <p:oleObj spid="_x0000_s139435" name="Equation" r:id="rId5" imgW="1181100" imgH="444500" progId="Equation.3">
                  <p:embed/>
                </p:oleObj>
              </mc:Choice>
              <mc:Fallback>
                <p:oleObj name="Equation" r:id="rId5" imgW="1181100" imgH="444500" progId="Equation.3">
                  <p:embed/>
                  <p:pic>
                    <p:nvPicPr>
                      <p:cNvPr id="0" name=""/>
                      <p:cNvPicPr/>
                      <p:nvPr/>
                    </p:nvPicPr>
                    <p:blipFill>
                      <a:blip r:embed="rId6"/>
                      <a:stretch>
                        <a:fillRect/>
                      </a:stretch>
                    </p:blipFill>
                    <p:spPr>
                      <a:xfrm>
                        <a:off x="3221160" y="3867997"/>
                        <a:ext cx="2862263" cy="1077913"/>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104</a:t>
            </a:fld>
            <a:endParaRPr lang="en-US" dirty="0"/>
          </a:p>
        </p:txBody>
      </p:sp>
    </p:spTree>
    <p:extLst>
      <p:ext uri="{BB962C8B-B14F-4D97-AF65-F5344CB8AC3E}">
        <p14:creationId xmlns:p14="http://schemas.microsoft.com/office/powerpoint/2010/main" val="185574297"/>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Baseline Proportion &amp;</a:t>
            </a:r>
            <a:br>
              <a:rPr lang="en-US" sz="4000" dirty="0" smtClean="0"/>
            </a:br>
            <a:r>
              <a:rPr lang="en-US" sz="4000" dirty="0" smtClean="0"/>
              <a:t>The Realized Proportion</a:t>
            </a:r>
            <a:endParaRPr lang="en-US" sz="4000" dirty="0"/>
          </a:p>
        </p:txBody>
      </p:sp>
      <p:sp>
        <p:nvSpPr>
          <p:cNvPr id="3" name="Content Placeholder 2"/>
          <p:cNvSpPr>
            <a:spLocks noGrp="1"/>
          </p:cNvSpPr>
          <p:nvPr>
            <p:ph idx="1"/>
          </p:nvPr>
        </p:nvSpPr>
        <p:spPr>
          <a:xfrm>
            <a:off x="461770" y="1806452"/>
            <a:ext cx="8196411" cy="4530653"/>
          </a:xfrm>
        </p:spPr>
        <p:txBody>
          <a:bodyPr>
            <a:normAutofit fontScale="92500"/>
          </a:bodyPr>
          <a:lstStyle/>
          <a:p>
            <a:r>
              <a:rPr lang="en-US" dirty="0" smtClean="0"/>
              <a:t>Once the scope of the collective entitlement is fixed, economic agents can begin to make a critical calculation: the baseline proportion of real output that a unit of money can claim in a given future period. The baseline proportion (“β”) represents the </a:t>
            </a:r>
            <a:r>
              <a:rPr lang="en-US" i="1" dirty="0" smtClean="0"/>
              <a:t>“in principle” or “approximate”</a:t>
            </a:r>
            <a:r>
              <a:rPr lang="en-US" dirty="0" smtClean="0"/>
              <a:t> proportion of output that a unit of money </a:t>
            </a:r>
            <a:r>
              <a:rPr lang="en-US" i="1" dirty="0" smtClean="0"/>
              <a:t>should</a:t>
            </a:r>
            <a:r>
              <a:rPr lang="en-US" dirty="0" smtClean="0"/>
              <a:t> claim in a given future period.</a:t>
            </a:r>
          </a:p>
          <a:p>
            <a:r>
              <a:rPr lang="en-US" dirty="0" smtClean="0"/>
              <a:t>The baseline proportion is </a:t>
            </a:r>
            <a:r>
              <a:rPr lang="en-US" i="1" dirty="0" smtClean="0"/>
              <a:t>not</a:t>
            </a:r>
            <a:r>
              <a:rPr lang="en-US" dirty="0" smtClean="0"/>
              <a:t> the actual or realized proportion of output (“α”) that money </a:t>
            </a:r>
            <a:r>
              <a:rPr lang="en-US" i="1" dirty="0" smtClean="0"/>
              <a:t>will</a:t>
            </a:r>
            <a:r>
              <a:rPr lang="en-US" dirty="0" smtClean="0"/>
              <a:t> claim in that future period for reasons we shall discuss shortly. However, the expected baseline proportion for a given future period does provide the </a:t>
            </a:r>
            <a:r>
              <a:rPr lang="en-US" i="1" dirty="0" smtClean="0"/>
              <a:t>best unbiased estimate</a:t>
            </a:r>
            <a:r>
              <a:rPr lang="en-US" dirty="0" smtClean="0"/>
              <a:t> of the expected realized proportion of output that one unit of money might claim in that given future period.</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105</a:t>
            </a:fld>
            <a:endParaRPr lang="en-US" dirty="0"/>
          </a:p>
        </p:txBody>
      </p:sp>
    </p:spTree>
    <p:extLst>
      <p:ext uri="{BB962C8B-B14F-4D97-AF65-F5344CB8AC3E}">
        <p14:creationId xmlns:p14="http://schemas.microsoft.com/office/powerpoint/2010/main" val="1304911726"/>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Calculating the Baseline Proportion</a:t>
            </a:r>
            <a:endParaRPr lang="en-US" sz="4000" dirty="0"/>
          </a:p>
        </p:txBody>
      </p:sp>
      <p:sp>
        <p:nvSpPr>
          <p:cNvPr id="3" name="Content Placeholder 2"/>
          <p:cNvSpPr>
            <a:spLocks noGrp="1"/>
          </p:cNvSpPr>
          <p:nvPr>
            <p:ph idx="1"/>
          </p:nvPr>
        </p:nvSpPr>
        <p:spPr>
          <a:xfrm>
            <a:off x="461768" y="1796722"/>
            <a:ext cx="8308500" cy="4533309"/>
          </a:xfrm>
        </p:spPr>
        <p:txBody>
          <a:bodyPr>
            <a:normAutofit fontScale="92500"/>
          </a:bodyPr>
          <a:lstStyle/>
          <a:p>
            <a:r>
              <a:rPr lang="en-US" dirty="0" smtClean="0"/>
              <a:t>Let’s denote the scope of the collective entitlement (the entitlement to real output of the entire monetary base) at time </a:t>
            </a:r>
            <a:r>
              <a:rPr lang="en-US" i="1" dirty="0" smtClean="0"/>
              <a:t>t</a:t>
            </a:r>
            <a:r>
              <a:rPr lang="en-US" dirty="0" smtClean="0"/>
              <a:t> as </a:t>
            </a:r>
            <a:r>
              <a:rPr lang="en-US" i="1" dirty="0" smtClean="0"/>
              <a:t>E</a:t>
            </a:r>
            <a:r>
              <a:rPr lang="en-US" i="1" baseline="-25000" dirty="0"/>
              <a:t>t</a:t>
            </a:r>
            <a:r>
              <a:rPr lang="en-US" dirty="0" smtClean="0"/>
              <a:t> . As discussed, </a:t>
            </a:r>
            <a:r>
              <a:rPr lang="en-US" dirty="0"/>
              <a:t>t</a:t>
            </a:r>
            <a:r>
              <a:rPr lang="en-US" dirty="0" smtClean="0"/>
              <a:t>his scope was fixed at announcement date, therefore </a:t>
            </a:r>
            <a:r>
              <a:rPr lang="en-US" i="1" dirty="0" smtClean="0"/>
              <a:t>E</a:t>
            </a:r>
            <a:r>
              <a:rPr lang="en-US" i="1" baseline="-25000" dirty="0" smtClean="0"/>
              <a:t>t</a:t>
            </a:r>
            <a:r>
              <a:rPr lang="en-US" i="1" dirty="0" smtClean="0"/>
              <a:t> = E</a:t>
            </a:r>
            <a:r>
              <a:rPr lang="en-US" i="1" baseline="-25000" dirty="0" smtClean="0"/>
              <a:t>k</a:t>
            </a:r>
            <a:r>
              <a:rPr lang="en-US" i="1" dirty="0" smtClean="0"/>
              <a:t> </a:t>
            </a:r>
            <a:r>
              <a:rPr lang="en-US" dirty="0" smtClean="0"/>
              <a:t>. If the monetary base at time </a:t>
            </a:r>
            <a:r>
              <a:rPr lang="en-US" i="1" dirty="0" smtClean="0"/>
              <a:t>t</a:t>
            </a:r>
            <a:r>
              <a:rPr lang="en-US" dirty="0" smtClean="0"/>
              <a:t> is </a:t>
            </a:r>
            <a:r>
              <a:rPr lang="en-US" i="1" dirty="0" smtClean="0"/>
              <a:t>M</a:t>
            </a:r>
            <a:r>
              <a:rPr lang="en-US" i="1" baseline="-25000" dirty="0" smtClean="0"/>
              <a:t>t</a:t>
            </a:r>
            <a:r>
              <a:rPr lang="en-US" dirty="0" smtClean="0"/>
              <a:t> , then we can calculate the theoretical or baseline proportion of output that each unit of money can claim at time </a:t>
            </a:r>
            <a:r>
              <a:rPr lang="en-US" i="1" dirty="0" smtClean="0"/>
              <a:t>t</a:t>
            </a:r>
            <a:r>
              <a:rPr lang="en-US" dirty="0" smtClean="0"/>
              <a:t> as:</a:t>
            </a:r>
          </a:p>
          <a:p>
            <a:pPr marL="0" indent="0">
              <a:buNone/>
            </a:pPr>
            <a:endParaRPr lang="en-US" dirty="0" smtClean="0"/>
          </a:p>
          <a:p>
            <a:pPr>
              <a:spcBef>
                <a:spcPts val="3800"/>
              </a:spcBef>
            </a:pPr>
            <a:r>
              <a:rPr lang="en-US" dirty="0" smtClean="0"/>
              <a:t>The thesis of </a:t>
            </a:r>
            <a:r>
              <a:rPr lang="en-US" dirty="0"/>
              <a:t>T</a:t>
            </a:r>
            <a:r>
              <a:rPr lang="en-US" dirty="0" smtClean="0"/>
              <a:t>he Enigma </a:t>
            </a:r>
            <a:r>
              <a:rPr lang="en-US" dirty="0"/>
              <a:t>S</a:t>
            </a:r>
            <a:r>
              <a:rPr lang="en-US" dirty="0" smtClean="0"/>
              <a:t>eries is that </a:t>
            </a:r>
            <a:r>
              <a:rPr lang="en-US" dirty="0"/>
              <a:t>m</a:t>
            </a:r>
            <a:r>
              <a:rPr lang="en-US" dirty="0" smtClean="0"/>
              <a:t>oney is a proportional claim on the output of society. The equation above provides us with our first description of the </a:t>
            </a:r>
            <a:r>
              <a:rPr lang="en-US" i="1" dirty="0" smtClean="0"/>
              <a:t>theoretical or “in principle”</a:t>
            </a:r>
            <a:r>
              <a:rPr lang="en-US" dirty="0" smtClean="0"/>
              <a:t> proportional claim of one unit of money in a given future period.</a:t>
            </a:r>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82673829"/>
              </p:ext>
            </p:extLst>
          </p:nvPr>
        </p:nvGraphicFramePr>
        <p:xfrm>
          <a:off x="2883403" y="3874522"/>
          <a:ext cx="3433762" cy="1033463"/>
        </p:xfrm>
        <a:graphic>
          <a:graphicData uri="http://schemas.openxmlformats.org/presentationml/2006/ole">
            <mc:AlternateContent xmlns:mc="http://schemas.openxmlformats.org/markup-compatibility/2006">
              <mc:Choice xmlns:v="urn:schemas-microsoft-com:vml" Requires="v">
                <p:oleObj spid="_x0000_s2676" name="Equation" r:id="rId3" imgW="1435100" imgH="431800" progId="Equation.3">
                  <p:embed/>
                </p:oleObj>
              </mc:Choice>
              <mc:Fallback>
                <p:oleObj name="Equation" r:id="rId3" imgW="1435100" imgH="431800" progId="Equation.3">
                  <p:embed/>
                  <p:pic>
                    <p:nvPicPr>
                      <p:cNvPr id="0" name=""/>
                      <p:cNvPicPr/>
                      <p:nvPr/>
                    </p:nvPicPr>
                    <p:blipFill>
                      <a:blip r:embed="rId4"/>
                      <a:stretch>
                        <a:fillRect/>
                      </a:stretch>
                    </p:blipFill>
                    <p:spPr>
                      <a:xfrm>
                        <a:off x="2883403" y="3874522"/>
                        <a:ext cx="3433762" cy="1033463"/>
                      </a:xfrm>
                      <a:prstGeom prst="rect">
                        <a:avLst/>
                      </a:prstGeom>
                    </p:spPr>
                  </p:pic>
                </p:oleObj>
              </mc:Fallback>
            </mc:AlternateContent>
          </a:graphicData>
        </a:graphic>
      </p:graphicFrame>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106</a:t>
            </a:fld>
            <a:endParaRPr lang="en-US" dirty="0"/>
          </a:p>
        </p:txBody>
      </p:sp>
    </p:spTree>
    <p:extLst>
      <p:ext uri="{BB962C8B-B14F-4D97-AF65-F5344CB8AC3E}">
        <p14:creationId xmlns:p14="http://schemas.microsoft.com/office/powerpoint/2010/main" val="1618768475"/>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15650" cy="1339850"/>
          </a:xfrm>
        </p:spPr>
        <p:txBody>
          <a:bodyPr>
            <a:normAutofit/>
          </a:bodyPr>
          <a:lstStyle/>
          <a:p>
            <a:r>
              <a:rPr lang="en-US" sz="4000" dirty="0" smtClean="0"/>
              <a:t>Simple Example:</a:t>
            </a:r>
            <a:br>
              <a:rPr lang="en-US" sz="4000" dirty="0" smtClean="0"/>
            </a:br>
            <a:r>
              <a:rPr lang="en-US" sz="4000" dirty="0" smtClean="0"/>
              <a:t>Scope of Collective Entitlement</a:t>
            </a:r>
            <a:endParaRPr lang="en-US" sz="4000" dirty="0"/>
          </a:p>
        </p:txBody>
      </p:sp>
      <p:sp>
        <p:nvSpPr>
          <p:cNvPr id="3" name="Content Placeholder 2"/>
          <p:cNvSpPr>
            <a:spLocks noGrp="1"/>
          </p:cNvSpPr>
          <p:nvPr>
            <p:ph idx="1"/>
          </p:nvPr>
        </p:nvSpPr>
        <p:spPr>
          <a:xfrm>
            <a:off x="461770" y="1806452"/>
            <a:ext cx="8215650" cy="4569141"/>
          </a:xfrm>
        </p:spPr>
        <p:txBody>
          <a:bodyPr>
            <a:normAutofit fontScale="92500"/>
          </a:bodyPr>
          <a:lstStyle/>
          <a:p>
            <a:r>
              <a:rPr lang="en-US" dirty="0" smtClean="0"/>
              <a:t>Let’s put some numbers around this to explain how the baseline proportion works in practice. Let’s assume that at announcement date there are 1,000 units of base money outstanding, </a:t>
            </a:r>
            <a:r>
              <a:rPr lang="en-US" i="1" dirty="0" smtClean="0"/>
              <a:t>M</a:t>
            </a:r>
            <a:r>
              <a:rPr lang="en-US" i="1" baseline="-25000" dirty="0" smtClean="0"/>
              <a:t>k</a:t>
            </a:r>
            <a:r>
              <a:rPr lang="en-US" dirty="0" smtClean="0"/>
              <a:t> = 1,000. Let’s also assume that the velocity of base money at announcement date is </a:t>
            </a:r>
            <a:r>
              <a:rPr lang="en-US" i="1" dirty="0" smtClean="0"/>
              <a:t>v</a:t>
            </a:r>
            <a:r>
              <a:rPr lang="en-US" i="1" baseline="-25000" dirty="0" smtClean="0"/>
              <a:t>k</a:t>
            </a:r>
            <a:r>
              <a:rPr lang="en-US" dirty="0" smtClean="0"/>
              <a:t> = 0.5. This implies that, at announcement date, one turn of the monetary base can claim 200% of real output. </a:t>
            </a:r>
            <a:r>
              <a:rPr lang="en-US" dirty="0"/>
              <a:t>T</a:t>
            </a:r>
            <a:r>
              <a:rPr lang="en-US" dirty="0" smtClean="0"/>
              <a:t>his is the “scope of the collective entitlement” of base money.</a:t>
            </a:r>
          </a:p>
          <a:p>
            <a:endParaRPr lang="en-US" dirty="0"/>
          </a:p>
          <a:p>
            <a:pPr>
              <a:spcBef>
                <a:spcPts val="3200"/>
              </a:spcBef>
            </a:pPr>
            <a:r>
              <a:rPr lang="en-US" dirty="0" smtClean="0"/>
              <a:t>The baseline proportion at announcement date is simply the collective entitlement divided by the money base (see next slide).</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107</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4616416"/>
              </p:ext>
            </p:extLst>
          </p:nvPr>
        </p:nvGraphicFramePr>
        <p:xfrm>
          <a:off x="2701545" y="4497388"/>
          <a:ext cx="3786188" cy="1047750"/>
        </p:xfrm>
        <a:graphic>
          <a:graphicData uri="http://schemas.openxmlformats.org/presentationml/2006/ole">
            <mc:AlternateContent xmlns:mc="http://schemas.openxmlformats.org/markup-compatibility/2006">
              <mc:Choice xmlns:v="urn:schemas-microsoft-com:vml" Requires="v">
                <p:oleObj spid="_x0000_s3700" name="Equation" r:id="rId3" imgW="1562100" imgH="431800" progId="Equation.3">
                  <p:embed/>
                </p:oleObj>
              </mc:Choice>
              <mc:Fallback>
                <p:oleObj name="Equation" r:id="rId3" imgW="1562100" imgH="431800" progId="Equation.3">
                  <p:embed/>
                  <p:pic>
                    <p:nvPicPr>
                      <p:cNvPr id="0" name=""/>
                      <p:cNvPicPr/>
                      <p:nvPr/>
                    </p:nvPicPr>
                    <p:blipFill>
                      <a:blip r:embed="rId4"/>
                      <a:stretch>
                        <a:fillRect/>
                      </a:stretch>
                    </p:blipFill>
                    <p:spPr>
                      <a:xfrm>
                        <a:off x="2701545" y="4497388"/>
                        <a:ext cx="3786188" cy="1047750"/>
                      </a:xfrm>
                      <a:prstGeom prst="rect">
                        <a:avLst/>
                      </a:prstGeom>
                    </p:spPr>
                  </p:pic>
                </p:oleObj>
              </mc:Fallback>
            </mc:AlternateContent>
          </a:graphicData>
        </a:graphic>
      </p:graphicFrame>
    </p:spTree>
    <p:extLst>
      <p:ext uri="{BB962C8B-B14F-4D97-AF65-F5344CB8AC3E}">
        <p14:creationId xmlns:p14="http://schemas.microsoft.com/office/powerpoint/2010/main" val="74174269"/>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Simple Example:</a:t>
            </a:r>
            <a:br>
              <a:rPr lang="en-US" sz="4000" dirty="0" smtClean="0"/>
            </a:br>
            <a:r>
              <a:rPr lang="en-US" sz="4000" dirty="0" smtClean="0"/>
              <a:t>Baseline Proportion</a:t>
            </a:r>
            <a:endParaRPr lang="en-US" sz="4000" dirty="0"/>
          </a:p>
        </p:txBody>
      </p:sp>
      <p:sp>
        <p:nvSpPr>
          <p:cNvPr id="3" name="Content Placeholder 2"/>
          <p:cNvSpPr>
            <a:spLocks noGrp="1"/>
          </p:cNvSpPr>
          <p:nvPr>
            <p:ph idx="1"/>
          </p:nvPr>
        </p:nvSpPr>
        <p:spPr>
          <a:xfrm>
            <a:off x="461770" y="1806453"/>
            <a:ext cx="8234891" cy="3774242"/>
          </a:xfrm>
        </p:spPr>
        <p:txBody>
          <a:bodyPr>
            <a:normAutofit fontScale="92500"/>
          </a:bodyPr>
          <a:lstStyle/>
          <a:p>
            <a:r>
              <a:rPr lang="en-US" dirty="0" smtClean="0"/>
              <a:t>The baseline proportion at announcement date β</a:t>
            </a:r>
            <a:r>
              <a:rPr lang="en-US" i="1" baseline="-25000" dirty="0" smtClean="0"/>
              <a:t>k</a:t>
            </a:r>
            <a:r>
              <a:rPr lang="en-US" dirty="0" smtClean="0"/>
              <a:t> is equal to the the collective entitlement of the monetary base divided by the outstanding monetary base at</a:t>
            </a:r>
            <a:r>
              <a:rPr lang="en-US" i="1" dirty="0" smtClean="0"/>
              <a:t> t=k</a:t>
            </a:r>
            <a:r>
              <a:rPr lang="en-US" dirty="0" smtClean="0"/>
              <a:t>:</a:t>
            </a:r>
          </a:p>
          <a:p>
            <a:endParaRPr lang="en-US" dirty="0"/>
          </a:p>
          <a:p>
            <a:pPr>
              <a:spcBef>
                <a:spcPts val="3800"/>
              </a:spcBef>
            </a:pPr>
            <a:r>
              <a:rPr lang="en-US" dirty="0" smtClean="0"/>
              <a:t>In other words, at announcement date, the </a:t>
            </a:r>
            <a:r>
              <a:rPr lang="en-US" i="1" dirty="0" smtClean="0"/>
              <a:t>theoretical</a:t>
            </a:r>
            <a:r>
              <a:rPr lang="en-US" dirty="0" smtClean="0"/>
              <a:t> entitlement of each unit of output is 0.2% of real output. Now, let’s roll this forward. Suppose the monetary base has doubled and at current time </a:t>
            </a:r>
            <a:r>
              <a:rPr lang="en-US" i="1" dirty="0" smtClean="0"/>
              <a:t>t</a:t>
            </a:r>
            <a:r>
              <a:rPr lang="en-US" dirty="0" smtClean="0"/>
              <a:t>, </a:t>
            </a:r>
            <a:r>
              <a:rPr lang="en-US" i="1" dirty="0" smtClean="0"/>
              <a:t>M</a:t>
            </a:r>
            <a:r>
              <a:rPr lang="en-US" i="1" baseline="-25000" dirty="0" smtClean="0"/>
              <a:t>t</a:t>
            </a:r>
            <a:r>
              <a:rPr lang="en-US" dirty="0" smtClean="0"/>
              <a:t> = 2,000. The current baseline proportion is equal to:</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108</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987146318"/>
              </p:ext>
            </p:extLst>
          </p:nvPr>
        </p:nvGraphicFramePr>
        <p:xfrm>
          <a:off x="2181225" y="2955925"/>
          <a:ext cx="4800600" cy="1033463"/>
        </p:xfrm>
        <a:graphic>
          <a:graphicData uri="http://schemas.openxmlformats.org/presentationml/2006/ole">
            <mc:AlternateContent xmlns:mc="http://schemas.openxmlformats.org/markup-compatibility/2006">
              <mc:Choice xmlns:v="urn:schemas-microsoft-com:vml" Requires="v">
                <p:oleObj spid="_x0000_s140458" name="Equation" r:id="rId3" imgW="2006600" imgH="431800" progId="Equation.3">
                  <p:embed/>
                </p:oleObj>
              </mc:Choice>
              <mc:Fallback>
                <p:oleObj name="Equation" r:id="rId3" imgW="2006600" imgH="431800" progId="Equation.3">
                  <p:embed/>
                  <p:pic>
                    <p:nvPicPr>
                      <p:cNvPr id="0" name=""/>
                      <p:cNvPicPr/>
                      <p:nvPr/>
                    </p:nvPicPr>
                    <p:blipFill>
                      <a:blip r:embed="rId4"/>
                      <a:stretch>
                        <a:fillRect/>
                      </a:stretch>
                    </p:blipFill>
                    <p:spPr>
                      <a:xfrm>
                        <a:off x="2181225" y="2955925"/>
                        <a:ext cx="4800600" cy="1033463"/>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12870591"/>
              </p:ext>
            </p:extLst>
          </p:nvPr>
        </p:nvGraphicFramePr>
        <p:xfrm>
          <a:off x="1833943" y="5284594"/>
          <a:ext cx="5591175" cy="1033462"/>
        </p:xfrm>
        <a:graphic>
          <a:graphicData uri="http://schemas.openxmlformats.org/presentationml/2006/ole">
            <mc:AlternateContent xmlns:mc="http://schemas.openxmlformats.org/markup-compatibility/2006">
              <mc:Choice xmlns:v="urn:schemas-microsoft-com:vml" Requires="v">
                <p:oleObj spid="_x0000_s140459" name="Equation" r:id="rId5" imgW="2336800" imgH="431800" progId="Equation.3">
                  <p:embed/>
                </p:oleObj>
              </mc:Choice>
              <mc:Fallback>
                <p:oleObj name="Equation" r:id="rId5" imgW="2336800" imgH="431800" progId="Equation.3">
                  <p:embed/>
                  <p:pic>
                    <p:nvPicPr>
                      <p:cNvPr id="0" name=""/>
                      <p:cNvPicPr/>
                      <p:nvPr/>
                    </p:nvPicPr>
                    <p:blipFill>
                      <a:blip r:embed="rId6"/>
                      <a:stretch>
                        <a:fillRect/>
                      </a:stretch>
                    </p:blipFill>
                    <p:spPr>
                      <a:xfrm>
                        <a:off x="1833943" y="5284594"/>
                        <a:ext cx="5591175" cy="1033462"/>
                      </a:xfrm>
                      <a:prstGeom prst="rect">
                        <a:avLst/>
                      </a:prstGeom>
                    </p:spPr>
                  </p:pic>
                </p:oleObj>
              </mc:Fallback>
            </mc:AlternateContent>
          </a:graphicData>
        </a:graphic>
      </p:graphicFrame>
    </p:spTree>
    <p:extLst>
      <p:ext uri="{BB962C8B-B14F-4D97-AF65-F5344CB8AC3E}">
        <p14:creationId xmlns:p14="http://schemas.microsoft.com/office/powerpoint/2010/main" val="4117755018"/>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54131" cy="1339850"/>
          </a:xfrm>
        </p:spPr>
        <p:txBody>
          <a:bodyPr>
            <a:normAutofit/>
          </a:bodyPr>
          <a:lstStyle/>
          <a:p>
            <a:r>
              <a:rPr lang="en-US" sz="4000" dirty="0" smtClean="0"/>
              <a:t>Quantity Theory of Money:</a:t>
            </a:r>
            <a:br>
              <a:rPr lang="en-US" sz="4000" dirty="0" smtClean="0"/>
            </a:br>
            <a:r>
              <a:rPr lang="en-US" sz="4000" dirty="0" smtClean="0"/>
              <a:t>“Baseline”=“Realized” Proportion</a:t>
            </a:r>
            <a:endParaRPr lang="en-US" sz="4000" dirty="0"/>
          </a:p>
        </p:txBody>
      </p:sp>
      <p:sp>
        <p:nvSpPr>
          <p:cNvPr id="3" name="Content Placeholder 2"/>
          <p:cNvSpPr>
            <a:spLocks noGrp="1"/>
          </p:cNvSpPr>
          <p:nvPr>
            <p:ph idx="1"/>
          </p:nvPr>
        </p:nvSpPr>
        <p:spPr>
          <a:xfrm>
            <a:off x="461770" y="1806453"/>
            <a:ext cx="8254131" cy="4565138"/>
          </a:xfrm>
        </p:spPr>
        <p:txBody>
          <a:bodyPr>
            <a:normAutofit fontScale="92500"/>
          </a:bodyPr>
          <a:lstStyle/>
          <a:p>
            <a:r>
              <a:rPr lang="en-US" dirty="0" smtClean="0"/>
              <a:t>In our example, as the monetary base doubles from its level at announcement date, the theoretical proportion of output that each unit of money can claim falls by 50%. In general terms: </a:t>
            </a:r>
          </a:p>
          <a:p>
            <a:endParaRPr lang="en-US" dirty="0" smtClean="0"/>
          </a:p>
          <a:p>
            <a:pPr>
              <a:spcBef>
                <a:spcPts val="4000"/>
              </a:spcBef>
            </a:pPr>
            <a:r>
              <a:rPr lang="en-US" dirty="0" smtClean="0"/>
              <a:t>The quantity theory </a:t>
            </a:r>
            <a:r>
              <a:rPr lang="en-US" dirty="0"/>
              <a:t>of money effectively </a:t>
            </a:r>
            <a:r>
              <a:rPr lang="en-US" dirty="0" smtClean="0"/>
              <a:t>interprets </a:t>
            </a:r>
            <a:r>
              <a:rPr lang="en-US" dirty="0"/>
              <a:t>this “baseline proportion” to be the “realized proportion” of output that money can claim at time </a:t>
            </a:r>
            <a:r>
              <a:rPr lang="en-US" i="1" dirty="0"/>
              <a:t>t</a:t>
            </a:r>
            <a:r>
              <a:rPr lang="en-US" dirty="0"/>
              <a:t>. In other words, </a:t>
            </a:r>
            <a:r>
              <a:rPr lang="en-US" dirty="0" smtClean="0"/>
              <a:t>the quantity theory </a:t>
            </a:r>
            <a:r>
              <a:rPr lang="en-US" dirty="0"/>
              <a:t>of money </a:t>
            </a:r>
            <a:r>
              <a:rPr lang="en-US" dirty="0" smtClean="0"/>
              <a:t>predicts </a:t>
            </a:r>
            <a:r>
              <a:rPr lang="en-US" dirty="0"/>
              <a:t>that the baseline proportion represents not some theoretical </a:t>
            </a:r>
            <a:r>
              <a:rPr lang="en-US" dirty="0" smtClean="0"/>
              <a:t>or “in principle” proportion </a:t>
            </a:r>
            <a:r>
              <a:rPr lang="en-US" dirty="0"/>
              <a:t>of output that money should claim in </a:t>
            </a:r>
            <a:r>
              <a:rPr lang="en-US" dirty="0" smtClean="0"/>
              <a:t>a given </a:t>
            </a:r>
            <a:r>
              <a:rPr lang="en-US" dirty="0"/>
              <a:t>period, but </a:t>
            </a:r>
            <a:r>
              <a:rPr lang="en-US" dirty="0" smtClean="0"/>
              <a:t>rather the </a:t>
            </a:r>
            <a:r>
              <a:rPr lang="en-US" dirty="0"/>
              <a:t>actual proportion of </a:t>
            </a:r>
            <a:r>
              <a:rPr lang="en-US" dirty="0" smtClean="0"/>
              <a:t>output that it will claim in that period.</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109</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732089738"/>
              </p:ext>
            </p:extLst>
          </p:nvPr>
        </p:nvGraphicFramePr>
        <p:xfrm>
          <a:off x="2846789" y="2900196"/>
          <a:ext cx="3267075" cy="1068387"/>
        </p:xfrm>
        <a:graphic>
          <a:graphicData uri="http://schemas.openxmlformats.org/presentationml/2006/ole">
            <mc:AlternateContent xmlns:mc="http://schemas.openxmlformats.org/markup-compatibility/2006">
              <mc:Choice xmlns:v="urn:schemas-microsoft-com:vml" Requires="v">
                <p:oleObj spid="_x0000_s5748" name="Equation" r:id="rId3" imgW="1320800" imgH="431800" progId="Equation.3">
                  <p:embed/>
                </p:oleObj>
              </mc:Choice>
              <mc:Fallback>
                <p:oleObj name="Equation" r:id="rId3" imgW="1320800" imgH="431800" progId="Equation.3">
                  <p:embed/>
                  <p:pic>
                    <p:nvPicPr>
                      <p:cNvPr id="0" name=""/>
                      <p:cNvPicPr/>
                      <p:nvPr/>
                    </p:nvPicPr>
                    <p:blipFill>
                      <a:blip r:embed="rId4"/>
                      <a:stretch>
                        <a:fillRect/>
                      </a:stretch>
                    </p:blipFill>
                    <p:spPr>
                      <a:xfrm>
                        <a:off x="2846789" y="2900196"/>
                        <a:ext cx="3267075" cy="1068387"/>
                      </a:xfrm>
                      <a:prstGeom prst="rect">
                        <a:avLst/>
                      </a:prstGeom>
                    </p:spPr>
                  </p:pic>
                </p:oleObj>
              </mc:Fallback>
            </mc:AlternateContent>
          </a:graphicData>
        </a:graphic>
      </p:graphicFrame>
    </p:spTree>
    <p:extLst>
      <p:ext uri="{BB962C8B-B14F-4D97-AF65-F5344CB8AC3E}">
        <p14:creationId xmlns:p14="http://schemas.microsoft.com/office/powerpoint/2010/main" val="2879917097"/>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189" y="244158"/>
            <a:ext cx="8265035" cy="1339850"/>
          </a:xfrm>
        </p:spPr>
        <p:txBody>
          <a:bodyPr>
            <a:noAutofit/>
          </a:bodyPr>
          <a:lstStyle/>
          <a:p>
            <a:r>
              <a:rPr lang="en-US" sz="4000" dirty="0" smtClean="0"/>
              <a:t>Illustrating the Math </a:t>
            </a:r>
            <a:r>
              <a:rPr lang="en-US" sz="4000" dirty="0"/>
              <a:t>Behind</a:t>
            </a:r>
            <a:br>
              <a:rPr lang="en-US" sz="4000" dirty="0"/>
            </a:br>
            <a:r>
              <a:rPr lang="en-US" sz="4000" dirty="0"/>
              <a:t>The Quantity Theory of Money</a:t>
            </a:r>
          </a:p>
        </p:txBody>
      </p:sp>
      <p:sp>
        <p:nvSpPr>
          <p:cNvPr id="3" name="Content Placeholder 2"/>
          <p:cNvSpPr>
            <a:spLocks noGrp="1"/>
          </p:cNvSpPr>
          <p:nvPr>
            <p:ph idx="1"/>
          </p:nvPr>
        </p:nvSpPr>
        <p:spPr>
          <a:xfrm>
            <a:off x="461767" y="1801471"/>
            <a:ext cx="8273372" cy="3952417"/>
          </a:xfrm>
        </p:spPr>
        <p:txBody>
          <a:bodyPr>
            <a:normAutofit fontScale="92500"/>
          </a:bodyPr>
          <a:lstStyle/>
          <a:p>
            <a:r>
              <a:rPr lang="en-US" dirty="0" smtClean="0"/>
              <a:t>Let’s assume the “realized” or “actual” proportion of real output that a unit of money can claim at time </a:t>
            </a:r>
            <a:r>
              <a:rPr lang="en-US" i="1" dirty="0" smtClean="0"/>
              <a:t>t</a:t>
            </a:r>
            <a:r>
              <a:rPr lang="en-US" dirty="0"/>
              <a:t> </a:t>
            </a:r>
            <a:r>
              <a:rPr lang="en-US" dirty="0" smtClean="0"/>
              <a:t>is denoted as α</a:t>
            </a:r>
            <a:r>
              <a:rPr lang="en-US" i="1" baseline="-25000" dirty="0" smtClean="0"/>
              <a:t>t</a:t>
            </a:r>
            <a:r>
              <a:rPr lang="en-US" dirty="0" smtClean="0"/>
              <a:t> . The absolute market value of one unit of money at time </a:t>
            </a:r>
            <a:r>
              <a:rPr lang="en-US" i="1" dirty="0" smtClean="0"/>
              <a:t>t</a:t>
            </a:r>
            <a:r>
              <a:rPr lang="en-US" dirty="0" smtClean="0"/>
              <a:t> can be calculated as:</a:t>
            </a:r>
          </a:p>
          <a:p>
            <a:pPr>
              <a:spcBef>
                <a:spcPts val="2800"/>
              </a:spcBef>
            </a:pPr>
            <a:r>
              <a:rPr lang="en-US" dirty="0" smtClean="0"/>
              <a:t>In effect, quantity theory assumes that the realized proportion is equal to the baseline proportion (α</a:t>
            </a:r>
            <a:r>
              <a:rPr lang="en-US" i="1" baseline="-25000" dirty="0" smtClean="0"/>
              <a:t>t</a:t>
            </a:r>
            <a:r>
              <a:rPr lang="en-US" i="1" dirty="0" smtClean="0"/>
              <a:t> = </a:t>
            </a:r>
            <a:r>
              <a:rPr lang="en-US" dirty="0" smtClean="0"/>
              <a:t>β</a:t>
            </a:r>
            <a:r>
              <a:rPr lang="en-US" i="1" baseline="-25000" dirty="0" smtClean="0"/>
              <a:t>t </a:t>
            </a:r>
            <a:r>
              <a:rPr lang="en-US" dirty="0" smtClean="0"/>
              <a:t>). Therefore:</a:t>
            </a:r>
          </a:p>
          <a:p>
            <a:pPr>
              <a:spcBef>
                <a:spcPts val="1200"/>
              </a:spcBef>
            </a:pPr>
            <a:endParaRPr lang="en-US" dirty="0"/>
          </a:p>
          <a:p>
            <a:pPr>
              <a:spcBef>
                <a:spcPts val="3200"/>
              </a:spcBef>
            </a:pPr>
            <a:r>
              <a:rPr lang="en-US" dirty="0" smtClean="0"/>
              <a:t>And:</a:t>
            </a:r>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693221183"/>
              </p:ext>
            </p:extLst>
          </p:nvPr>
        </p:nvGraphicFramePr>
        <p:xfrm>
          <a:off x="3233738" y="2974907"/>
          <a:ext cx="2481262" cy="501650"/>
        </p:xfrm>
        <a:graphic>
          <a:graphicData uri="http://schemas.openxmlformats.org/presentationml/2006/ole">
            <mc:AlternateContent xmlns:mc="http://schemas.openxmlformats.org/markup-compatibility/2006">
              <mc:Choice xmlns:v="urn:schemas-microsoft-com:vml" Requires="v">
                <p:oleObj spid="_x0000_s1036" name="Equation" r:id="rId3" imgW="1066800" imgH="215900" progId="Equation.3">
                  <p:embed/>
                </p:oleObj>
              </mc:Choice>
              <mc:Fallback>
                <p:oleObj name="Equation" r:id="rId3" imgW="1066800" imgH="215900" progId="Equation.3">
                  <p:embed/>
                  <p:pic>
                    <p:nvPicPr>
                      <p:cNvPr id="0" name=""/>
                      <p:cNvPicPr/>
                      <p:nvPr/>
                    </p:nvPicPr>
                    <p:blipFill>
                      <a:blip r:embed="rId4"/>
                      <a:stretch>
                        <a:fillRect/>
                      </a:stretch>
                    </p:blipFill>
                    <p:spPr>
                      <a:xfrm>
                        <a:off x="3233738" y="2974907"/>
                        <a:ext cx="2481262" cy="501650"/>
                      </a:xfrm>
                      <a:prstGeom prst="rect">
                        <a:avLst/>
                      </a:prstGeom>
                    </p:spPr>
                  </p:pic>
                </p:oleObj>
              </mc:Fallback>
            </mc:AlternateContent>
          </a:graphicData>
        </a:graphic>
      </p:graphicFrame>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110</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639672253"/>
              </p:ext>
            </p:extLst>
          </p:nvPr>
        </p:nvGraphicFramePr>
        <p:xfrm>
          <a:off x="2611058" y="4266417"/>
          <a:ext cx="3795996" cy="1008311"/>
        </p:xfrm>
        <a:graphic>
          <a:graphicData uri="http://schemas.openxmlformats.org/presentationml/2006/ole">
            <mc:AlternateContent xmlns:mc="http://schemas.openxmlformats.org/markup-compatibility/2006">
              <mc:Choice xmlns:v="urn:schemas-microsoft-com:vml" Requires="v">
                <p:oleObj spid="_x0000_s1037" name="Equation" r:id="rId5" imgW="1625600" imgH="431800" progId="Equation.3">
                  <p:embed/>
                </p:oleObj>
              </mc:Choice>
              <mc:Fallback>
                <p:oleObj name="Equation" r:id="rId5" imgW="1625600" imgH="431800" progId="Equation.3">
                  <p:embed/>
                  <p:pic>
                    <p:nvPicPr>
                      <p:cNvPr id="0" name=""/>
                      <p:cNvPicPr/>
                      <p:nvPr/>
                    </p:nvPicPr>
                    <p:blipFill>
                      <a:blip r:embed="rId6"/>
                      <a:stretch>
                        <a:fillRect/>
                      </a:stretch>
                    </p:blipFill>
                    <p:spPr>
                      <a:xfrm>
                        <a:off x="2611058" y="4266417"/>
                        <a:ext cx="3795996" cy="1008311"/>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171994060"/>
              </p:ext>
            </p:extLst>
          </p:nvPr>
        </p:nvGraphicFramePr>
        <p:xfrm>
          <a:off x="1513225" y="5289922"/>
          <a:ext cx="4416425" cy="1023937"/>
        </p:xfrm>
        <a:graphic>
          <a:graphicData uri="http://schemas.openxmlformats.org/presentationml/2006/ole">
            <mc:AlternateContent xmlns:mc="http://schemas.openxmlformats.org/markup-compatibility/2006">
              <mc:Choice xmlns:v="urn:schemas-microsoft-com:vml" Requires="v">
                <p:oleObj spid="_x0000_s1038" name="Equation" r:id="rId7" imgW="1917700" imgH="444500" progId="Equation.3">
                  <p:embed/>
                </p:oleObj>
              </mc:Choice>
              <mc:Fallback>
                <p:oleObj name="Equation" r:id="rId7" imgW="1917700" imgH="444500" progId="Equation.3">
                  <p:embed/>
                  <p:pic>
                    <p:nvPicPr>
                      <p:cNvPr id="0" name=""/>
                      <p:cNvPicPr/>
                      <p:nvPr/>
                    </p:nvPicPr>
                    <p:blipFill>
                      <a:blip r:embed="rId8"/>
                      <a:stretch>
                        <a:fillRect/>
                      </a:stretch>
                    </p:blipFill>
                    <p:spPr>
                      <a:xfrm>
                        <a:off x="1513225" y="5289922"/>
                        <a:ext cx="4416425" cy="1023937"/>
                      </a:xfrm>
                      <a:prstGeom prst="rect">
                        <a:avLst/>
                      </a:prstGeom>
                    </p:spPr>
                  </p:pic>
                </p:oleObj>
              </mc:Fallback>
            </mc:AlternateContent>
          </a:graphicData>
        </a:graphic>
      </p:graphicFrame>
      <p:sp>
        <p:nvSpPr>
          <p:cNvPr id="9" name="TextBox 8"/>
          <p:cNvSpPr txBox="1"/>
          <p:nvPr/>
        </p:nvSpPr>
        <p:spPr>
          <a:xfrm>
            <a:off x="6022251" y="5522966"/>
            <a:ext cx="2734700" cy="430887"/>
          </a:xfrm>
          <a:prstGeom prst="rect">
            <a:avLst/>
          </a:prstGeom>
          <a:noFill/>
        </p:spPr>
        <p:txBody>
          <a:bodyPr wrap="none" rtlCol="0">
            <a:spAutoFit/>
          </a:bodyPr>
          <a:lstStyle/>
          <a:p>
            <a:r>
              <a:rPr lang="en-US" sz="2200" dirty="0" smtClean="0"/>
              <a:t>Note: </a:t>
            </a:r>
            <a:r>
              <a:rPr lang="en-US" sz="2200" i="1" dirty="0" smtClean="0"/>
              <a:t>v</a:t>
            </a:r>
            <a:r>
              <a:rPr lang="en-US" sz="2200" i="1" baseline="-25000" dirty="0" smtClean="0"/>
              <a:t>k</a:t>
            </a:r>
            <a:r>
              <a:rPr lang="en-US" sz="2200" dirty="0" smtClean="0"/>
              <a:t> is a constant</a:t>
            </a:r>
            <a:endParaRPr lang="en-US" sz="2200" i="1" baseline="-25000" dirty="0"/>
          </a:p>
        </p:txBody>
      </p:sp>
    </p:spTree>
    <p:extLst>
      <p:ext uri="{BB962C8B-B14F-4D97-AF65-F5344CB8AC3E}">
        <p14:creationId xmlns:p14="http://schemas.microsoft.com/office/powerpoint/2010/main" val="1043660587"/>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8" y="244158"/>
            <a:ext cx="8172994" cy="1339850"/>
          </a:xfrm>
        </p:spPr>
        <p:txBody>
          <a:bodyPr>
            <a:normAutofit/>
          </a:bodyPr>
          <a:lstStyle/>
          <a:p>
            <a:r>
              <a:rPr lang="en-US" sz="4000" dirty="0" smtClean="0"/>
              <a:t>Quantity Theory of Money vs Proportional Claim Theory</a:t>
            </a:r>
            <a:endParaRPr lang="en-US" sz="4000" dirty="0"/>
          </a:p>
        </p:txBody>
      </p:sp>
      <p:sp>
        <p:nvSpPr>
          <p:cNvPr id="3" name="Content Placeholder 2"/>
          <p:cNvSpPr>
            <a:spLocks noGrp="1"/>
          </p:cNvSpPr>
          <p:nvPr>
            <p:ph idx="1"/>
          </p:nvPr>
        </p:nvSpPr>
        <p:spPr>
          <a:xfrm>
            <a:off x="461760" y="1806759"/>
            <a:ext cx="8269195" cy="4584076"/>
          </a:xfrm>
        </p:spPr>
        <p:txBody>
          <a:bodyPr>
            <a:normAutofit fontScale="92500"/>
          </a:bodyPr>
          <a:lstStyle/>
          <a:p>
            <a:r>
              <a:rPr lang="en-US" dirty="0" smtClean="0"/>
              <a:t>In essence, the quantity theory of money is a simplistic version of “proportional claim theory”. The quantity theory of money effectively assumes that the baseline proportion in any given period determines the realized proportion of output that a unit of money can claim in that period.</a:t>
            </a:r>
          </a:p>
          <a:p>
            <a:r>
              <a:rPr lang="en-US" dirty="0" smtClean="0"/>
              <a:t>While quantity theory works well over long periods of time, it is a very poor model in the short run. Why? Because the realized proportion and the current baseline proportion will often diverge significantly. Quantity theory can not accurately capture this phenomenon because it fails to recognize the importance of expectations and the role of intertemporal equilibrium in the determination of the absolute market value of money.</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111</a:t>
            </a:fld>
            <a:endParaRPr lang="en-US" dirty="0"/>
          </a:p>
        </p:txBody>
      </p:sp>
    </p:spTree>
    <p:extLst>
      <p:ext uri="{BB962C8B-B14F-4D97-AF65-F5344CB8AC3E}">
        <p14:creationId xmlns:p14="http://schemas.microsoft.com/office/powerpoint/2010/main" val="749595738"/>
      </p:ext>
    </p:extLst>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Proportional Claim Theory:</a:t>
            </a:r>
            <a:br>
              <a:rPr lang="en-US" sz="4000" dirty="0" smtClean="0"/>
            </a:br>
            <a:r>
              <a:rPr lang="en-US" sz="4000" dirty="0" smtClean="0"/>
              <a:t>Expectations are Critical</a:t>
            </a:r>
            <a:endParaRPr lang="en-US" sz="4000" dirty="0"/>
          </a:p>
        </p:txBody>
      </p:sp>
      <p:sp>
        <p:nvSpPr>
          <p:cNvPr id="3" name="Content Placeholder 2"/>
          <p:cNvSpPr>
            <a:spLocks noGrp="1"/>
          </p:cNvSpPr>
          <p:nvPr>
            <p:ph idx="1"/>
          </p:nvPr>
        </p:nvSpPr>
        <p:spPr>
          <a:xfrm>
            <a:off x="463340" y="1793366"/>
            <a:ext cx="8301850" cy="4547264"/>
          </a:xfrm>
        </p:spPr>
        <p:txBody>
          <a:bodyPr>
            <a:normAutofit fontScale="92500"/>
          </a:bodyPr>
          <a:lstStyle/>
          <a:p>
            <a:r>
              <a:rPr lang="en-US" dirty="0" smtClean="0"/>
              <a:t>The quantity theory of money allows no role for expectations. In contrast, the view of proportional claim theory is that the equilibrium absolute market value of money in the current period depends critically upon expectations of the proportion of output that each unit of money will claim in future periods: it depends upon the future set of “expected realized proportions”.</a:t>
            </a:r>
          </a:p>
          <a:p>
            <a:r>
              <a:rPr lang="en-US" dirty="0" smtClean="0"/>
              <a:t>Furthermore, the “expected baseline proportion” in a given future period provides the best unbiased estimate of the “expected realized proportion” in that future period. Hence, expectations regarding the future path of the baseline proportion are critical in the determination of the absolute market value of money and the realized proportion in the current period.</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112</a:t>
            </a:fld>
            <a:endParaRPr lang="en-US" dirty="0"/>
          </a:p>
        </p:txBody>
      </p:sp>
    </p:spTree>
    <p:extLst>
      <p:ext uri="{BB962C8B-B14F-4D97-AF65-F5344CB8AC3E}">
        <p14:creationId xmlns:p14="http://schemas.microsoft.com/office/powerpoint/2010/main" val="3791751937"/>
      </p:ext>
    </p:extLst>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Expected Baseline Proportion as</a:t>
            </a:r>
            <a:br>
              <a:rPr lang="en-US" sz="4000" dirty="0" smtClean="0"/>
            </a:br>
            <a:r>
              <a:rPr lang="en-US" sz="4000" dirty="0" smtClean="0"/>
              <a:t>Best Unbiased Estimate </a:t>
            </a:r>
            <a:endParaRPr lang="en-US" sz="4000" dirty="0"/>
          </a:p>
        </p:txBody>
      </p:sp>
      <p:sp>
        <p:nvSpPr>
          <p:cNvPr id="3" name="Content Placeholder 2"/>
          <p:cNvSpPr>
            <a:spLocks noGrp="1"/>
          </p:cNvSpPr>
          <p:nvPr>
            <p:ph idx="1"/>
          </p:nvPr>
        </p:nvSpPr>
        <p:spPr>
          <a:xfrm>
            <a:off x="471726" y="1805924"/>
            <a:ext cx="8244173" cy="4565667"/>
          </a:xfrm>
        </p:spPr>
        <p:txBody>
          <a:bodyPr>
            <a:normAutofit fontScale="92500"/>
          </a:bodyPr>
          <a:lstStyle/>
          <a:p>
            <a:r>
              <a:rPr lang="en-US" dirty="0" smtClean="0"/>
              <a:t>The expected baseline proportion in a given future period represents the “in-principle” proportional entitlement to output of one unit of money in that future period</a:t>
            </a:r>
            <a:r>
              <a:rPr lang="en-US" dirty="0"/>
              <a:t>. While there is no specific contractual </a:t>
            </a:r>
            <a:r>
              <a:rPr lang="en-US" dirty="0" smtClean="0"/>
              <a:t>obligation upon society </a:t>
            </a:r>
            <a:r>
              <a:rPr lang="en-US" dirty="0"/>
              <a:t>to deliver the baseline proportion of output in any given period, there is </a:t>
            </a:r>
            <a:r>
              <a:rPr lang="en-US" dirty="0" smtClean="0"/>
              <a:t>an implied contractual agreement between members of </a:t>
            </a:r>
            <a:r>
              <a:rPr lang="en-US" dirty="0"/>
              <a:t>society that </a:t>
            </a:r>
            <a:r>
              <a:rPr lang="en-US" dirty="0" smtClean="0"/>
              <a:t>they </a:t>
            </a:r>
            <a:r>
              <a:rPr lang="en-US" dirty="0"/>
              <a:t>will recognize </a:t>
            </a:r>
            <a:r>
              <a:rPr lang="en-US" dirty="0" smtClean="0"/>
              <a:t>the </a:t>
            </a:r>
            <a:r>
              <a:rPr lang="en-US" dirty="0"/>
              <a:t>expected baseline proportion in any given future period </a:t>
            </a:r>
            <a:r>
              <a:rPr lang="en-US" dirty="0" smtClean="0"/>
              <a:t>as </a:t>
            </a:r>
            <a:r>
              <a:rPr lang="en-US" dirty="0"/>
              <a:t>the </a:t>
            </a:r>
            <a:r>
              <a:rPr lang="en-US" dirty="0" smtClean="0"/>
              <a:t>“in principle” </a:t>
            </a:r>
            <a:r>
              <a:rPr lang="en-US" dirty="0"/>
              <a:t>or “approximate” proportional entitlement for each unit of money in that future period</a:t>
            </a:r>
            <a:r>
              <a:rPr lang="en-US" dirty="0" smtClean="0"/>
              <a:t>.</a:t>
            </a:r>
          </a:p>
          <a:p>
            <a:pPr>
              <a:spcBef>
                <a:spcPts val="1400"/>
              </a:spcBef>
            </a:pPr>
            <a:r>
              <a:rPr lang="en-US" dirty="0" smtClean="0"/>
              <a:t>For this reason, the expected baseline proportion represents the best unbiased estimate of the expected realized proportion for a given future period, particularly for a distant future period.</a:t>
            </a:r>
            <a:endParaRPr lang="en-US" dirty="0"/>
          </a:p>
          <a:p>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113</a:t>
            </a:fld>
            <a:endParaRPr lang="en-US" dirty="0"/>
          </a:p>
        </p:txBody>
      </p:sp>
    </p:spTree>
    <p:extLst>
      <p:ext uri="{BB962C8B-B14F-4D97-AF65-F5344CB8AC3E}">
        <p14:creationId xmlns:p14="http://schemas.microsoft.com/office/powerpoint/2010/main" val="4189922274"/>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66" y="244158"/>
            <a:ext cx="8234891" cy="1339850"/>
          </a:xfrm>
        </p:spPr>
        <p:txBody>
          <a:bodyPr>
            <a:normAutofit/>
          </a:bodyPr>
          <a:lstStyle/>
          <a:p>
            <a:r>
              <a:rPr lang="en-US" sz="4000" dirty="0" smtClean="0"/>
              <a:t>Expected Baseline Proportion &amp; The Chain of Expected Future Values</a:t>
            </a:r>
            <a:endParaRPr lang="en-US" sz="4000" dirty="0"/>
          </a:p>
        </p:txBody>
      </p:sp>
      <p:sp>
        <p:nvSpPr>
          <p:cNvPr id="3" name="Content Placeholder 2"/>
          <p:cNvSpPr>
            <a:spLocks noGrp="1"/>
          </p:cNvSpPr>
          <p:nvPr>
            <p:ph idx="1"/>
          </p:nvPr>
        </p:nvSpPr>
        <p:spPr>
          <a:xfrm>
            <a:off x="461767" y="1806452"/>
            <a:ext cx="8234891" cy="4530653"/>
          </a:xfrm>
        </p:spPr>
        <p:txBody>
          <a:bodyPr>
            <a:normAutofit fontScale="92500"/>
          </a:bodyPr>
          <a:lstStyle/>
          <a:p>
            <a:r>
              <a:rPr lang="en-US" dirty="0" smtClean="0"/>
              <a:t>The baseline proportion plays a critical role in the determination of the absolute market value of money. In effect, it acts as the critical link between the past, present and future of fiat money.</a:t>
            </a:r>
          </a:p>
          <a:p>
            <a:r>
              <a:rPr lang="en-US" dirty="0" smtClean="0"/>
              <a:t>More specifically, the set of expected baseline proportions (for the </a:t>
            </a:r>
            <a:r>
              <a:rPr lang="en-US" i="1" dirty="0" smtClean="0"/>
              <a:t>n</a:t>
            </a:r>
            <a:r>
              <a:rPr lang="en-US" dirty="0" smtClean="0"/>
              <a:t> future periods in the “spending horizon”) is determined, in part, by the original value of money (the original baseline proportion) at announcement date. This set of expected baseline proportions provides the best estimate for the set of expected realized proportions. This set of estimates for the realized proportion provides the basis for the chain of expected future values of money which, in turn, determines the equilibrium absolute market value of money in the present period.</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114</a:t>
            </a:fld>
            <a:endParaRPr lang="en-US" dirty="0"/>
          </a:p>
        </p:txBody>
      </p:sp>
    </p:spTree>
    <p:extLst>
      <p:ext uri="{BB962C8B-B14F-4D97-AF65-F5344CB8AC3E}">
        <p14:creationId xmlns:p14="http://schemas.microsoft.com/office/powerpoint/2010/main" val="97727772"/>
      </p:ext>
    </p:extLst>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15651" cy="1339850"/>
          </a:xfrm>
        </p:spPr>
        <p:txBody>
          <a:bodyPr>
            <a:normAutofit/>
          </a:bodyPr>
          <a:lstStyle/>
          <a:p>
            <a:r>
              <a:rPr lang="en-US" sz="4000" dirty="0" smtClean="0"/>
              <a:t> The Present Value of Money and the Chain of Expected Future Values</a:t>
            </a:r>
            <a:endParaRPr lang="en-US" sz="4000" dirty="0"/>
          </a:p>
        </p:txBody>
      </p:sp>
      <p:sp>
        <p:nvSpPr>
          <p:cNvPr id="3" name="Content Placeholder 2"/>
          <p:cNvSpPr>
            <a:spLocks noGrp="1"/>
          </p:cNvSpPr>
          <p:nvPr>
            <p:ph idx="1"/>
          </p:nvPr>
        </p:nvSpPr>
        <p:spPr>
          <a:xfrm>
            <a:off x="461760" y="1806453"/>
            <a:ext cx="8254131" cy="4584382"/>
          </a:xfrm>
        </p:spPr>
        <p:txBody>
          <a:bodyPr>
            <a:normAutofit fontScale="92500"/>
          </a:bodyPr>
          <a:lstStyle/>
          <a:p>
            <a:r>
              <a:rPr lang="en-US" dirty="0"/>
              <a:t>The </a:t>
            </a:r>
            <a:r>
              <a:rPr lang="en-US" dirty="0" smtClean="0"/>
              <a:t>equilibrium absolute market value </a:t>
            </a:r>
            <a:r>
              <a:rPr lang="en-US" dirty="0"/>
              <a:t>of money </a:t>
            </a:r>
            <a:r>
              <a:rPr lang="en-US" dirty="0" smtClean="0"/>
              <a:t>depends </a:t>
            </a:r>
            <a:r>
              <a:rPr lang="en-US" dirty="0"/>
              <a:t>upon a chain of expected future values. When expectations change regarding the future </a:t>
            </a:r>
            <a:r>
              <a:rPr lang="en-US" dirty="0" smtClean="0"/>
              <a:t>market value </a:t>
            </a:r>
            <a:r>
              <a:rPr lang="en-US" dirty="0"/>
              <a:t>of </a:t>
            </a:r>
            <a:r>
              <a:rPr lang="en-US" dirty="0" smtClean="0"/>
              <a:t>money, </a:t>
            </a:r>
            <a:r>
              <a:rPr lang="en-US" dirty="0"/>
              <a:t>it has a cascading effect all the way down along the chain of expected future values until it reaches the present </a:t>
            </a:r>
            <a:r>
              <a:rPr lang="en-US" dirty="0" smtClean="0"/>
              <a:t>market value </a:t>
            </a:r>
            <a:r>
              <a:rPr lang="en-US" dirty="0"/>
              <a:t>of </a:t>
            </a:r>
            <a:r>
              <a:rPr lang="en-US" dirty="0" smtClean="0"/>
              <a:t>money.</a:t>
            </a:r>
          </a:p>
          <a:p>
            <a:r>
              <a:rPr lang="en-US" dirty="0" smtClean="0"/>
              <a:t>The </a:t>
            </a:r>
            <a:r>
              <a:rPr lang="en-US" dirty="0"/>
              <a:t>simple reason for </a:t>
            </a:r>
            <a:r>
              <a:rPr lang="en-US" dirty="0" smtClean="0"/>
              <a:t>this phenomenon </a:t>
            </a:r>
            <a:r>
              <a:rPr lang="en-US" dirty="0"/>
              <a:t>is that </a:t>
            </a:r>
            <a:r>
              <a:rPr lang="en-US" dirty="0" smtClean="0"/>
              <a:t>any </a:t>
            </a:r>
            <a:r>
              <a:rPr lang="en-US" dirty="0"/>
              <a:t>change in the expected </a:t>
            </a:r>
            <a:r>
              <a:rPr lang="en-US" dirty="0" smtClean="0"/>
              <a:t>future absolute market value </a:t>
            </a:r>
            <a:r>
              <a:rPr lang="en-US" dirty="0"/>
              <a:t>of money creates a incentive to act now. In other words, an intertemporal equilibrium (a state of indifference) that previously existed is </a:t>
            </a:r>
            <a:r>
              <a:rPr lang="en-US" dirty="0" smtClean="0"/>
              <a:t>disturbed. In </a:t>
            </a:r>
            <a:r>
              <a:rPr lang="en-US" dirty="0"/>
              <a:t>order to </a:t>
            </a:r>
            <a:r>
              <a:rPr lang="en-US" dirty="0" smtClean="0"/>
              <a:t>restore intertemporal </a:t>
            </a:r>
            <a:r>
              <a:rPr lang="en-US" dirty="0"/>
              <a:t>equilibrium, </a:t>
            </a:r>
            <a:r>
              <a:rPr lang="en-US" dirty="0" smtClean="0"/>
              <a:t>the current </a:t>
            </a:r>
            <a:r>
              <a:rPr lang="en-US" dirty="0"/>
              <a:t>absolute market value of money </a:t>
            </a:r>
            <a:r>
              <a:rPr lang="en-US" dirty="0" smtClean="0"/>
              <a:t>must </a:t>
            </a:r>
            <a:r>
              <a:rPr lang="en-US" dirty="0"/>
              <a:t>adjust to reflect these new expectations</a:t>
            </a:r>
            <a:r>
              <a:rPr lang="en-US" dirty="0" smtClean="0"/>
              <a:t>. This is best illustrated by example.</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115</a:t>
            </a:fld>
            <a:endParaRPr lang="en-US" dirty="0"/>
          </a:p>
        </p:txBody>
      </p:sp>
    </p:spTree>
    <p:extLst>
      <p:ext uri="{BB962C8B-B14F-4D97-AF65-F5344CB8AC3E}">
        <p14:creationId xmlns:p14="http://schemas.microsoft.com/office/powerpoint/2010/main" val="1722654211"/>
      </p:ext>
    </p:extLst>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Using Examples to Explain</a:t>
            </a:r>
            <a:br>
              <a:rPr lang="en-US" sz="4000" dirty="0" smtClean="0"/>
            </a:br>
            <a:r>
              <a:rPr lang="en-US" sz="4000" dirty="0" smtClean="0"/>
              <a:t>Intertemporal Equilibrium</a:t>
            </a:r>
            <a:endParaRPr lang="en-US" sz="4000" dirty="0"/>
          </a:p>
        </p:txBody>
      </p:sp>
      <p:sp>
        <p:nvSpPr>
          <p:cNvPr id="3" name="Content Placeholder 2"/>
          <p:cNvSpPr>
            <a:spLocks noGrp="1"/>
          </p:cNvSpPr>
          <p:nvPr>
            <p:ph idx="1"/>
          </p:nvPr>
        </p:nvSpPr>
        <p:spPr>
          <a:xfrm>
            <a:off x="461770" y="1806452"/>
            <a:ext cx="8234891" cy="4549897"/>
          </a:xfrm>
        </p:spPr>
        <p:txBody>
          <a:bodyPr>
            <a:normAutofit fontScale="92500"/>
          </a:bodyPr>
          <a:lstStyle/>
          <a:p>
            <a:r>
              <a:rPr lang="en-US" dirty="0" smtClean="0"/>
              <a:t>The second section in The Velocity Enigma, “A Basic Theory of the Velocity of Money”, provides some highly simplified examples of how a change in expectations regarding future levels of the baseline proportion and/or real output may impact the current equilibrium absolute market value of money.</a:t>
            </a:r>
          </a:p>
          <a:p>
            <a:r>
              <a:rPr lang="en-US" dirty="0" smtClean="0"/>
              <a:t>In particular, the section highlights how changes in those variables disrupt a state of intertemporal equilibrium and explain how the market value of money must adjust to restore intertemporal equilibrium. These simplified examples help to explain concepts used in the following sections of the paper. Moreover, they provide some basic insight into the nature of the enigmatic velocity of money.</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116</a:t>
            </a:fld>
            <a:endParaRPr lang="en-US" dirty="0"/>
          </a:p>
        </p:txBody>
      </p:sp>
    </p:spTree>
    <p:extLst>
      <p:ext uri="{BB962C8B-B14F-4D97-AF65-F5344CB8AC3E}">
        <p14:creationId xmlns:p14="http://schemas.microsoft.com/office/powerpoint/2010/main" val="2350228713"/>
      </p:ext>
    </p:extLst>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1" cy="1339850"/>
          </a:xfrm>
        </p:spPr>
        <p:txBody>
          <a:bodyPr>
            <a:normAutofit/>
          </a:bodyPr>
          <a:lstStyle/>
          <a:p>
            <a:r>
              <a:rPr lang="en-US" sz="4000" dirty="0" smtClean="0"/>
              <a:t>Impact of Expected Permanent Increase in the Monetary Base</a:t>
            </a:r>
            <a:endParaRPr lang="en-US" sz="4000" dirty="0"/>
          </a:p>
        </p:txBody>
      </p:sp>
      <p:sp>
        <p:nvSpPr>
          <p:cNvPr id="3" name="Content Placeholder 2"/>
          <p:cNvSpPr>
            <a:spLocks noGrp="1"/>
          </p:cNvSpPr>
          <p:nvPr>
            <p:ph idx="1"/>
          </p:nvPr>
        </p:nvSpPr>
        <p:spPr>
          <a:xfrm>
            <a:off x="461770" y="1806452"/>
            <a:ext cx="8234891" cy="4569141"/>
          </a:xfrm>
        </p:spPr>
        <p:txBody>
          <a:bodyPr>
            <a:normAutofit fontScale="92500"/>
          </a:bodyPr>
          <a:lstStyle/>
          <a:p>
            <a:r>
              <a:rPr lang="en-US" dirty="0" smtClean="0"/>
              <a:t>Let’s quickly explore one simple example. Let’s assume that the monetary base has been stable for a long period of time and the market expects it to remain stable. Suddenly, there is a change in policy: in </a:t>
            </a:r>
            <a:r>
              <a:rPr lang="en-US" i="1" dirty="0" smtClean="0"/>
              <a:t>one year</a:t>
            </a:r>
            <a:r>
              <a:rPr lang="en-US" dirty="0" smtClean="0"/>
              <a:t> from today, the monetary base will double and stay at that level </a:t>
            </a:r>
            <a:r>
              <a:rPr lang="en-US" i="1" dirty="0" smtClean="0"/>
              <a:t>permanently</a:t>
            </a:r>
            <a:r>
              <a:rPr lang="en-US" dirty="0" smtClean="0"/>
              <a:t>. What is the likely impact on the current absolute market value of money?</a:t>
            </a:r>
          </a:p>
          <a:p>
            <a:r>
              <a:rPr lang="en-US" dirty="0" smtClean="0"/>
              <a:t>The expected baseline proportion in all future periods, beginning one year from now, will fall by 50%. As a result, the expected realized proportion in that set of future periods falls 50%. Therefore, all else equal, the absolute market value of output that each unit of money is expected to obtain in those future periods falls by 50%. What is the impact on the current value of money?</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117</a:t>
            </a:fld>
            <a:endParaRPr lang="en-US" dirty="0"/>
          </a:p>
        </p:txBody>
      </p:sp>
    </p:spTree>
    <p:extLst>
      <p:ext uri="{BB962C8B-B14F-4D97-AF65-F5344CB8AC3E}">
        <p14:creationId xmlns:p14="http://schemas.microsoft.com/office/powerpoint/2010/main" val="256817129"/>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Equilibrium Absolute Market Value of Money Falls</a:t>
            </a:r>
            <a:endParaRPr lang="en-US" sz="4000" dirty="0"/>
          </a:p>
        </p:txBody>
      </p:sp>
      <p:sp>
        <p:nvSpPr>
          <p:cNvPr id="3" name="Content Placeholder 2"/>
          <p:cNvSpPr>
            <a:spLocks noGrp="1"/>
          </p:cNvSpPr>
          <p:nvPr>
            <p:ph idx="1"/>
          </p:nvPr>
        </p:nvSpPr>
        <p:spPr>
          <a:xfrm>
            <a:off x="461770" y="1806453"/>
            <a:ext cx="8254131" cy="4545894"/>
          </a:xfrm>
        </p:spPr>
        <p:txBody>
          <a:bodyPr>
            <a:normAutofit fontScale="92500"/>
          </a:bodyPr>
          <a:lstStyle/>
          <a:p>
            <a:r>
              <a:rPr lang="en-US" dirty="0" smtClean="0"/>
              <a:t>This shift in expectations (an expected permanent increase in the monetary base) disrupts an intertemporal equilibrium. If people expect the value of money (the purchasing power of money) to be significantly lower in future periods, then there is an incentive to spend money now and vendors of goods will be less willing to accept money as payment.</a:t>
            </a:r>
          </a:p>
          <a:p>
            <a:r>
              <a:rPr lang="en-US" dirty="0" smtClean="0"/>
              <a:t>In essence, a deadlock is created where everybody wants to spend money but nobody wants to receive it. How is this deadlock broken? The current absolute market value money must fall to the point that balance is restored (people are indifferent between spending the marginal unit of money now or in any future period).</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118</a:t>
            </a:fld>
            <a:endParaRPr lang="en-US" dirty="0"/>
          </a:p>
        </p:txBody>
      </p:sp>
    </p:spTree>
    <p:extLst>
      <p:ext uri="{BB962C8B-B14F-4D97-AF65-F5344CB8AC3E}">
        <p14:creationId xmlns:p14="http://schemas.microsoft.com/office/powerpoint/2010/main" val="4205797669"/>
      </p:ext>
    </p:extLst>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Price Level Rises</a:t>
            </a:r>
            <a:br>
              <a:rPr lang="en-US" sz="4000" dirty="0" smtClean="0"/>
            </a:br>
            <a:r>
              <a:rPr lang="en-US" sz="4000" dirty="0" smtClean="0"/>
              <a:t>Velocity of Money Rises</a:t>
            </a:r>
            <a:endParaRPr lang="en-US" sz="4000" dirty="0"/>
          </a:p>
        </p:txBody>
      </p:sp>
      <p:sp>
        <p:nvSpPr>
          <p:cNvPr id="3" name="Content Placeholder 2"/>
          <p:cNvSpPr>
            <a:spLocks noGrp="1"/>
          </p:cNvSpPr>
          <p:nvPr>
            <p:ph idx="1"/>
          </p:nvPr>
        </p:nvSpPr>
        <p:spPr>
          <a:xfrm>
            <a:off x="461770" y="1806452"/>
            <a:ext cx="8234891" cy="4565139"/>
          </a:xfrm>
        </p:spPr>
        <p:txBody>
          <a:bodyPr>
            <a:normAutofit fontScale="92500"/>
          </a:bodyPr>
          <a:lstStyle/>
          <a:p>
            <a:r>
              <a:rPr lang="en-US" dirty="0" smtClean="0"/>
              <a:t>Despite the fact that there has been no change in the current level of the monetary base, the market value of money falls due an expected permanent increase in the monetary base. If the market value of money falls roughly 50%, then, all else equal, the price level will double. Moreover, the velocity of money must double.</a:t>
            </a:r>
          </a:p>
          <a:p>
            <a:endParaRPr lang="en-US" dirty="0" smtClean="0"/>
          </a:p>
          <a:p>
            <a:pPr>
              <a:spcBef>
                <a:spcPts val="5000"/>
              </a:spcBef>
            </a:pPr>
            <a:r>
              <a:rPr lang="en-US" dirty="0" smtClean="0"/>
              <a:t>The velocity of money must solve for the change in the absolute market value of the monetary base (</a:t>
            </a:r>
            <a:r>
              <a:rPr lang="en-US" i="1" dirty="0" smtClean="0"/>
              <a:t>V</a:t>
            </a:r>
            <a:r>
              <a:rPr lang="en-US" i="1" baseline="-25000" dirty="0" smtClean="0"/>
              <a:t>M </a:t>
            </a:r>
            <a:r>
              <a:rPr lang="en-US" i="1" dirty="0" smtClean="0"/>
              <a:t>M</a:t>
            </a:r>
            <a:r>
              <a:rPr lang="en-US" dirty="0" smtClean="0"/>
              <a:t>) vs the absolute market value of goods (</a:t>
            </a:r>
            <a:r>
              <a:rPr lang="en-US" i="1" dirty="0" smtClean="0"/>
              <a:t>V</a:t>
            </a:r>
            <a:r>
              <a:rPr lang="en-US" i="1" baseline="-25000" dirty="0" smtClean="0"/>
              <a:t>G</a:t>
            </a:r>
            <a:r>
              <a:rPr lang="en-US" i="1" dirty="0" smtClean="0"/>
              <a:t> q</a:t>
            </a:r>
            <a:r>
              <a:rPr lang="en-US" dirty="0" smtClean="0"/>
              <a:t>). Note: when the monetary base doubles (in one year), the velocity of money will fall back to its original level.</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119</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310949753"/>
              </p:ext>
            </p:extLst>
          </p:nvPr>
        </p:nvGraphicFramePr>
        <p:xfrm>
          <a:off x="3542664" y="3570580"/>
          <a:ext cx="1825410" cy="1149463"/>
        </p:xfrm>
        <a:graphic>
          <a:graphicData uri="http://schemas.openxmlformats.org/presentationml/2006/ole">
            <mc:AlternateContent xmlns:mc="http://schemas.openxmlformats.org/markup-compatibility/2006">
              <mc:Choice xmlns:v="urn:schemas-microsoft-com:vml" Requires="v">
                <p:oleObj spid="_x0000_s7796" name="Equation" r:id="rId3" imgW="685800" imgH="431800" progId="Equation.3">
                  <p:embed/>
                </p:oleObj>
              </mc:Choice>
              <mc:Fallback>
                <p:oleObj name="Equation" r:id="rId3" imgW="685800" imgH="431800" progId="Equation.3">
                  <p:embed/>
                  <p:pic>
                    <p:nvPicPr>
                      <p:cNvPr id="0" name=""/>
                      <p:cNvPicPr/>
                      <p:nvPr/>
                    </p:nvPicPr>
                    <p:blipFill>
                      <a:blip r:embed="rId4"/>
                      <a:stretch>
                        <a:fillRect/>
                      </a:stretch>
                    </p:blipFill>
                    <p:spPr>
                      <a:xfrm>
                        <a:off x="3542664" y="3570580"/>
                        <a:ext cx="1825410" cy="1149463"/>
                      </a:xfrm>
                      <a:prstGeom prst="rect">
                        <a:avLst/>
                      </a:prstGeom>
                    </p:spPr>
                  </p:pic>
                </p:oleObj>
              </mc:Fallback>
            </mc:AlternateContent>
          </a:graphicData>
        </a:graphic>
      </p:graphicFrame>
    </p:spTree>
    <p:extLst>
      <p:ext uri="{BB962C8B-B14F-4D97-AF65-F5344CB8AC3E}">
        <p14:creationId xmlns:p14="http://schemas.microsoft.com/office/powerpoint/2010/main" val="2826424559"/>
      </p:ext>
    </p:extLst>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Temporary vs Permanent Change in the Monetary Base</a:t>
            </a:r>
            <a:endParaRPr lang="en-US" sz="4000" dirty="0"/>
          </a:p>
        </p:txBody>
      </p:sp>
      <p:sp>
        <p:nvSpPr>
          <p:cNvPr id="3" name="Content Placeholder 2"/>
          <p:cNvSpPr>
            <a:spLocks noGrp="1"/>
          </p:cNvSpPr>
          <p:nvPr>
            <p:ph idx="1"/>
          </p:nvPr>
        </p:nvSpPr>
        <p:spPr>
          <a:xfrm>
            <a:off x="461770" y="1806452"/>
            <a:ext cx="8196410" cy="4511409"/>
          </a:xfrm>
        </p:spPr>
        <p:txBody>
          <a:bodyPr>
            <a:normAutofit fontScale="92500"/>
          </a:bodyPr>
          <a:lstStyle/>
          <a:p>
            <a:r>
              <a:rPr lang="en-US" dirty="0" smtClean="0"/>
              <a:t>What would happen in the previous example if the increase in the monetary base was expected to be temporary, not permanent? The simple answer is that there would be very little change in the absolute market value of money. Why? Because the present value of money discounts a long chain of expected future values, only a few of which are impacted by a “temporary” shift in the monetary base.</a:t>
            </a:r>
          </a:p>
          <a:p>
            <a:pPr>
              <a:spcBef>
                <a:spcPts val="1400"/>
              </a:spcBef>
            </a:pPr>
            <a:r>
              <a:rPr lang="en-US" dirty="0" smtClean="0"/>
              <a:t>Now imagine what happens if a “temporary” increase in the monetary base suddenly becomes a “permanent” increase in the monetary base. Suddenly, the absolute market value of money falls and the price level rises. It seems as though there was a “lag” between the increase in the monetary base and inflation.</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120</a:t>
            </a:fld>
            <a:endParaRPr lang="en-US" dirty="0"/>
          </a:p>
        </p:txBody>
      </p:sp>
    </p:spTree>
    <p:extLst>
      <p:ext uri="{BB962C8B-B14F-4D97-AF65-F5344CB8AC3E}">
        <p14:creationId xmlns:p14="http://schemas.microsoft.com/office/powerpoint/2010/main" val="3127110354"/>
      </p:ext>
    </p:extLst>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“Lag” Between Base Money Expansion and Inflation</a:t>
            </a:r>
            <a:endParaRPr lang="en-US" sz="4000" dirty="0"/>
          </a:p>
        </p:txBody>
      </p:sp>
      <p:sp>
        <p:nvSpPr>
          <p:cNvPr id="3" name="Content Placeholder 2"/>
          <p:cNvSpPr>
            <a:spLocks noGrp="1"/>
          </p:cNvSpPr>
          <p:nvPr>
            <p:ph idx="1"/>
          </p:nvPr>
        </p:nvSpPr>
        <p:spPr>
          <a:xfrm>
            <a:off x="461770" y="1806452"/>
            <a:ext cx="8196410" cy="4492165"/>
          </a:xfrm>
        </p:spPr>
        <p:txBody>
          <a:bodyPr>
            <a:normAutofit fontScale="92500"/>
          </a:bodyPr>
          <a:lstStyle/>
          <a:p>
            <a:r>
              <a:rPr lang="en-US" dirty="0" smtClean="0"/>
              <a:t>The often observed and much discussed lag between base money expansion and inflation is traditionally explained by some form of “inefficient markets” arguments. Traditional monetarists argue that there is a lag between base money expansion and inflation because people don’t understand its ultimate impact on the price level and, short-term, are fooled by “money illusion”.</a:t>
            </a:r>
          </a:p>
          <a:p>
            <a:pPr>
              <a:spcBef>
                <a:spcPts val="1400"/>
              </a:spcBef>
            </a:pPr>
            <a:r>
              <a:rPr lang="en-US" dirty="0" smtClean="0"/>
              <a:t>The view of this paper is that “monetary lag” can be explained by efficient markets and rational expectations. If an increase in the monetary base is perceived to be </a:t>
            </a:r>
            <a:r>
              <a:rPr lang="en-US" i="1" dirty="0" smtClean="0"/>
              <a:t>temporary</a:t>
            </a:r>
            <a:r>
              <a:rPr lang="en-US" dirty="0" smtClean="0"/>
              <a:t>, then there will be little impact on the value of money and the price level. However, over time, if people realize that the increase is </a:t>
            </a:r>
            <a:r>
              <a:rPr lang="en-US" i="1" dirty="0" smtClean="0"/>
              <a:t>permanent</a:t>
            </a:r>
            <a:r>
              <a:rPr lang="en-US" dirty="0" smtClean="0"/>
              <a:t>, then the value of money will decline and the price level will rise.</a:t>
            </a:r>
          </a:p>
          <a:p>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121</a:t>
            </a:fld>
            <a:endParaRPr lang="en-US" dirty="0"/>
          </a:p>
        </p:txBody>
      </p:sp>
    </p:spTree>
    <p:extLst>
      <p:ext uri="{BB962C8B-B14F-4D97-AF65-F5344CB8AC3E}">
        <p14:creationId xmlns:p14="http://schemas.microsoft.com/office/powerpoint/2010/main" val="3776394613"/>
      </p:ext>
    </p:extLst>
  </p:cSld>
  <p:clrMapOvr>
    <a:masterClrMapping/>
  </p:clrMapOvr>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Valuation Model for Money</a:t>
            </a:r>
            <a:endParaRPr lang="en-US" sz="4000" dirty="0"/>
          </a:p>
        </p:txBody>
      </p:sp>
      <p:sp>
        <p:nvSpPr>
          <p:cNvPr id="3" name="Content Placeholder 2"/>
          <p:cNvSpPr>
            <a:spLocks noGrp="1"/>
          </p:cNvSpPr>
          <p:nvPr>
            <p:ph idx="1"/>
          </p:nvPr>
        </p:nvSpPr>
        <p:spPr>
          <a:xfrm>
            <a:off x="461770" y="1808914"/>
            <a:ext cx="8196410" cy="4470460"/>
          </a:xfrm>
        </p:spPr>
        <p:txBody>
          <a:bodyPr>
            <a:normAutofit fontScale="92500"/>
          </a:bodyPr>
          <a:lstStyle/>
          <a:p>
            <a:r>
              <a:rPr lang="en-US" dirty="0" smtClean="0"/>
              <a:t>While the high level and rather simplified examples regarding the determination of the equilibrium absolute market value of money may be interesting, the ideal outcome from a theoretical perspective is to develop a comprehensive mathematical model for the equilibrium absolute market value of money.</a:t>
            </a:r>
          </a:p>
          <a:p>
            <a:r>
              <a:rPr lang="en-US" dirty="0" smtClean="0"/>
              <a:t>The Velocity Enigma develops a “valuation model” for money by leveraging some of the notions already discussed (specifically, the role of the baseline proportion and the importance of intertemporal equilibrium in determining the equilibrium absolute market value of money) and applying these concepts to a “discounted future benefits” model that one might use to value any financial instrument. </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122</a:t>
            </a:fld>
            <a:endParaRPr lang="en-US" dirty="0"/>
          </a:p>
        </p:txBody>
      </p:sp>
    </p:spTree>
    <p:extLst>
      <p:ext uri="{BB962C8B-B14F-4D97-AF65-F5344CB8AC3E}">
        <p14:creationId xmlns:p14="http://schemas.microsoft.com/office/powerpoint/2010/main" val="6066889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54131" cy="1339850"/>
          </a:xfrm>
        </p:spPr>
        <p:txBody>
          <a:bodyPr>
            <a:normAutofit/>
          </a:bodyPr>
          <a:lstStyle/>
          <a:p>
            <a:r>
              <a:rPr lang="en-US" sz="4000" dirty="0" smtClean="0"/>
              <a:t>Building the Discounted Future Benefits Model for Money</a:t>
            </a:r>
            <a:endParaRPr lang="en-US" sz="4000" dirty="0"/>
          </a:p>
        </p:txBody>
      </p:sp>
      <p:sp>
        <p:nvSpPr>
          <p:cNvPr id="3" name="Content Placeholder 2"/>
          <p:cNvSpPr>
            <a:spLocks noGrp="1"/>
          </p:cNvSpPr>
          <p:nvPr>
            <p:ph idx="1"/>
          </p:nvPr>
        </p:nvSpPr>
        <p:spPr>
          <a:xfrm>
            <a:off x="461770" y="1806453"/>
            <a:ext cx="8254131" cy="4565138"/>
          </a:xfrm>
        </p:spPr>
        <p:txBody>
          <a:bodyPr>
            <a:normAutofit fontScale="92500"/>
          </a:bodyPr>
          <a:lstStyle/>
          <a:p>
            <a:r>
              <a:rPr lang="en-US" dirty="0" smtClean="0"/>
              <a:t>The Discounted Future Benefits Model for Money attempts to calculate the equilibrium absolute market value for money by discounting the future benefits that someone in the possession of money might reasonably expect to receive from its future use.</a:t>
            </a:r>
          </a:p>
          <a:p>
            <a:pPr>
              <a:spcBef>
                <a:spcPts val="1400"/>
              </a:spcBef>
            </a:pPr>
            <a:r>
              <a:rPr lang="en-US" dirty="0" smtClean="0"/>
              <a:t>Building a discounted future benefits model for money requires a number of special adaptions to the familiar “discounted future cash flow model” used to value most financial instruments. Firstly, the model for money must be expressed in terms of “units of economic value”, not “dollars”. Secondly, money is a claim on real output, not cash flows: the present absolute market value of money depends on the discounted future absolute market value of the real output that it is expected to claim.</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123</a:t>
            </a:fld>
            <a:endParaRPr lang="en-US" dirty="0"/>
          </a:p>
        </p:txBody>
      </p:sp>
    </p:spTree>
    <p:extLst>
      <p:ext uri="{BB962C8B-B14F-4D97-AF65-F5344CB8AC3E}">
        <p14:creationId xmlns:p14="http://schemas.microsoft.com/office/powerpoint/2010/main" val="13475145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196411" cy="1339850"/>
          </a:xfrm>
        </p:spPr>
        <p:txBody>
          <a:bodyPr>
            <a:normAutofit/>
          </a:bodyPr>
          <a:lstStyle/>
          <a:p>
            <a:r>
              <a:rPr lang="en-US" sz="4000" dirty="0" smtClean="0"/>
              <a:t>Building the Model Requires Creating a Probability Distribution</a:t>
            </a:r>
            <a:endParaRPr lang="en-US" sz="4000" dirty="0"/>
          </a:p>
        </p:txBody>
      </p:sp>
      <p:sp>
        <p:nvSpPr>
          <p:cNvPr id="3" name="Content Placeholder 2"/>
          <p:cNvSpPr>
            <a:spLocks noGrp="1"/>
          </p:cNvSpPr>
          <p:nvPr>
            <p:ph idx="1"/>
          </p:nvPr>
        </p:nvSpPr>
        <p:spPr>
          <a:xfrm>
            <a:off x="461770" y="1806453"/>
            <a:ext cx="8196411" cy="4526650"/>
          </a:xfrm>
        </p:spPr>
        <p:txBody>
          <a:bodyPr>
            <a:normAutofit fontScale="92500"/>
          </a:bodyPr>
          <a:lstStyle/>
          <a:p>
            <a:r>
              <a:rPr lang="en-US" dirty="0" smtClean="0"/>
              <a:t>The third challenge in adapting the standard discounted future benefits model is that money represents a claim to a </a:t>
            </a:r>
            <a:r>
              <a:rPr lang="en-US" i="1" dirty="0" smtClean="0"/>
              <a:t>slice</a:t>
            </a:r>
            <a:r>
              <a:rPr lang="en-US" dirty="0" smtClean="0"/>
              <a:t>, not a </a:t>
            </a:r>
            <a:r>
              <a:rPr lang="en-US" i="1" dirty="0" smtClean="0"/>
              <a:t>stream</a:t>
            </a:r>
            <a:r>
              <a:rPr lang="en-US" dirty="0" smtClean="0"/>
              <a:t>, of future output. We can spend money now, in the near future, or invest it and spend it in the distant future.</a:t>
            </a:r>
            <a:r>
              <a:rPr lang="en-US" dirty="0"/>
              <a:t> </a:t>
            </a:r>
            <a:r>
              <a:rPr lang="en-US" dirty="0" smtClean="0"/>
              <a:t>If </a:t>
            </a:r>
            <a:r>
              <a:rPr lang="en-US" dirty="0"/>
              <a:t>the value of money could be any one of a number of </a:t>
            </a:r>
            <a:r>
              <a:rPr lang="en-US" dirty="0" smtClean="0"/>
              <a:t>discounted future </a:t>
            </a:r>
            <a:r>
              <a:rPr lang="en-US" dirty="0"/>
              <a:t>values, then how do we determine the current equilibrium value for </a:t>
            </a:r>
            <a:r>
              <a:rPr lang="en-US" dirty="0" smtClean="0"/>
              <a:t>money?</a:t>
            </a:r>
            <a:endParaRPr lang="en-US" dirty="0"/>
          </a:p>
          <a:p>
            <a:r>
              <a:rPr lang="en-US" dirty="0" smtClean="0"/>
              <a:t>Mathematically</a:t>
            </a:r>
            <a:r>
              <a:rPr lang="en-US" dirty="0"/>
              <a:t>, the question becomes one of </a:t>
            </a:r>
            <a:r>
              <a:rPr lang="en-US" dirty="0" smtClean="0"/>
              <a:t>probability: what is the probability that the marginal unit of money is spent in any one of the </a:t>
            </a:r>
            <a:r>
              <a:rPr lang="en-US" i="1" dirty="0" smtClean="0"/>
              <a:t>n</a:t>
            </a:r>
            <a:r>
              <a:rPr lang="en-US" dirty="0" smtClean="0"/>
              <a:t> future periods in the spending horizon? The key to the answer lies in the basic question we are trying to solve: how do we calculate the </a:t>
            </a:r>
            <a:r>
              <a:rPr lang="en-US" i="1" dirty="0" smtClean="0"/>
              <a:t>equilibrium</a:t>
            </a:r>
            <a:r>
              <a:rPr lang="en-US" dirty="0" smtClean="0"/>
              <a:t> absolute market value for money?</a:t>
            </a:r>
          </a:p>
          <a:p>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124</a:t>
            </a:fld>
            <a:endParaRPr lang="en-US" dirty="0"/>
          </a:p>
        </p:txBody>
      </p:sp>
    </p:spTree>
    <p:extLst>
      <p:ext uri="{BB962C8B-B14F-4D97-AF65-F5344CB8AC3E}">
        <p14:creationId xmlns:p14="http://schemas.microsoft.com/office/powerpoint/2010/main" val="75852307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Intertemporal Equilibrium and</a:t>
            </a:r>
            <a:br>
              <a:rPr lang="en-US" sz="4000" dirty="0"/>
            </a:br>
            <a:r>
              <a:rPr lang="en-US" sz="4000" dirty="0"/>
              <a:t>The Probability Distribution</a:t>
            </a:r>
          </a:p>
        </p:txBody>
      </p:sp>
      <p:sp>
        <p:nvSpPr>
          <p:cNvPr id="3" name="Content Placeholder 2"/>
          <p:cNvSpPr>
            <a:spLocks noGrp="1"/>
          </p:cNvSpPr>
          <p:nvPr>
            <p:ph idx="1"/>
          </p:nvPr>
        </p:nvSpPr>
        <p:spPr>
          <a:xfrm>
            <a:off x="461770" y="1806452"/>
            <a:ext cx="8215651" cy="4492165"/>
          </a:xfrm>
        </p:spPr>
        <p:txBody>
          <a:bodyPr>
            <a:normAutofit fontScale="92500"/>
          </a:bodyPr>
          <a:lstStyle/>
          <a:p>
            <a:r>
              <a:rPr lang="en-US" dirty="0" smtClean="0"/>
              <a:t>“Equilibrium” is a state of indifference where all forces come to rest. It </a:t>
            </a:r>
            <a:r>
              <a:rPr lang="en-US" dirty="0"/>
              <a:t>will be argued that if the economy is in a state of intertemporal equilibrium</a:t>
            </a:r>
            <a:r>
              <a:rPr lang="en-US" dirty="0" smtClean="0"/>
              <a:t>, then the current possessor of money is indifferent between spending the marginal unit of money now or in any of the </a:t>
            </a:r>
            <a:r>
              <a:rPr lang="en-US" i="1" dirty="0" smtClean="0"/>
              <a:t>n</a:t>
            </a:r>
            <a:r>
              <a:rPr lang="en-US" dirty="0" smtClean="0"/>
              <a:t> future periods in the spending horizon. They are also indifferent between spending the marginal unit of money in one future period or another future period. If someone </a:t>
            </a:r>
            <a:r>
              <a:rPr lang="en-US" dirty="0"/>
              <a:t>is indifferent between all </a:t>
            </a:r>
            <a:r>
              <a:rPr lang="en-US" i="1" dirty="0" smtClean="0"/>
              <a:t>n</a:t>
            </a:r>
            <a:r>
              <a:rPr lang="en-US" dirty="0" smtClean="0"/>
              <a:t> future </a:t>
            </a:r>
            <a:r>
              <a:rPr lang="en-US" dirty="0"/>
              <a:t>periods, then the probability that </a:t>
            </a:r>
            <a:r>
              <a:rPr lang="en-US" dirty="0" smtClean="0"/>
              <a:t>they spend </a:t>
            </a:r>
            <a:r>
              <a:rPr lang="en-US" dirty="0"/>
              <a:t>the marginal unit of money in any one of those periods is equal to “</a:t>
            </a:r>
            <a:r>
              <a:rPr lang="en-US" i="1" dirty="0"/>
              <a:t>1/n</a:t>
            </a:r>
            <a:r>
              <a:rPr lang="en-US" dirty="0"/>
              <a:t>”</a:t>
            </a:r>
            <a:r>
              <a:rPr lang="en-US" dirty="0" smtClean="0"/>
              <a:t>.</a:t>
            </a:r>
          </a:p>
          <a:p>
            <a:r>
              <a:rPr lang="en-US" dirty="0" smtClean="0"/>
              <a:t>This simple probability distribution allows us to weight (</a:t>
            </a:r>
            <a:r>
              <a:rPr lang="en-US" i="1" dirty="0" smtClean="0"/>
              <a:t>1/n</a:t>
            </a:r>
            <a:r>
              <a:rPr lang="en-US" dirty="0" smtClean="0"/>
              <a:t>) each of the expected discounted future values of money.</a:t>
            </a:r>
            <a:endParaRPr lang="en-US" dirty="0"/>
          </a:p>
          <a:p>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125</a:t>
            </a:fld>
            <a:endParaRPr lang="en-US" dirty="0"/>
          </a:p>
        </p:txBody>
      </p:sp>
    </p:spTree>
    <p:extLst>
      <p:ext uri="{BB962C8B-B14F-4D97-AF65-F5344CB8AC3E}">
        <p14:creationId xmlns:p14="http://schemas.microsoft.com/office/powerpoint/2010/main" val="337035125"/>
      </p:ext>
    </p:extLst>
  </p:cSld>
  <p:clrMapOvr>
    <a:masterClrMapping/>
  </p:clrMapOvr>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Role of Expected Nominal Investment Returns</a:t>
            </a:r>
            <a:endParaRPr lang="en-US" sz="4000" dirty="0"/>
          </a:p>
        </p:txBody>
      </p:sp>
      <p:sp>
        <p:nvSpPr>
          <p:cNvPr id="3" name="Content Placeholder 2"/>
          <p:cNvSpPr>
            <a:spLocks noGrp="1"/>
          </p:cNvSpPr>
          <p:nvPr>
            <p:ph idx="1"/>
          </p:nvPr>
        </p:nvSpPr>
        <p:spPr>
          <a:xfrm>
            <a:off x="461770" y="1806452"/>
            <a:ext cx="8234891" cy="4530653"/>
          </a:xfrm>
        </p:spPr>
        <p:txBody>
          <a:bodyPr>
            <a:noAutofit/>
          </a:bodyPr>
          <a:lstStyle/>
          <a:p>
            <a:r>
              <a:rPr lang="en-US" sz="2100" dirty="0" smtClean="0"/>
              <a:t>Another challenge in building the valuation model relates to the role of expected nominal investment returns. All else equal, as the nominal interest rate rises, the expected future benefits received from money rise and hence the present absolute market value of money rises. All else equal, </a:t>
            </a:r>
            <a:r>
              <a:rPr lang="en-US" sz="2100" dirty="0"/>
              <a:t>a</a:t>
            </a:r>
            <a:r>
              <a:rPr lang="en-US" sz="2100" dirty="0" smtClean="0"/>
              <a:t> rise in interest rates increases the demand for </a:t>
            </a:r>
            <a:r>
              <a:rPr lang="en-US" sz="2100" dirty="0"/>
              <a:t>money. Liquidity preference theory fails to understand this relationship because it does not appreciate the simple fact that we demand money to </a:t>
            </a:r>
            <a:r>
              <a:rPr lang="en-US" sz="2100" i="1" dirty="0"/>
              <a:t>use</a:t>
            </a:r>
            <a:r>
              <a:rPr lang="en-US" sz="2100" dirty="0"/>
              <a:t> it, not to </a:t>
            </a:r>
            <a:r>
              <a:rPr lang="en-US" sz="2100" i="1" dirty="0"/>
              <a:t>hold</a:t>
            </a:r>
            <a:r>
              <a:rPr lang="en-US" sz="2100" dirty="0"/>
              <a:t> it</a:t>
            </a:r>
            <a:r>
              <a:rPr lang="en-US" sz="2100" dirty="0" smtClean="0"/>
              <a:t>.</a:t>
            </a:r>
          </a:p>
          <a:p>
            <a:pPr>
              <a:spcBef>
                <a:spcPts val="800"/>
              </a:spcBef>
            </a:pPr>
            <a:r>
              <a:rPr lang="en-US" sz="2100" dirty="0" smtClean="0"/>
              <a:t>Whereas most assets must be “held” in order to receive the benefits that accrue to them, money does not have to be “held” in order to receive its future benefits. Rather, money can be invested before it is spent. These investment returns must be included in the expected discounted future benefits model. </a:t>
            </a:r>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126</a:t>
            </a:fld>
            <a:endParaRPr lang="en-US" dirty="0"/>
          </a:p>
        </p:txBody>
      </p:sp>
    </p:spTree>
    <p:extLst>
      <p:ext uri="{BB962C8B-B14F-4D97-AF65-F5344CB8AC3E}">
        <p14:creationId xmlns:p14="http://schemas.microsoft.com/office/powerpoint/2010/main" val="3031257528"/>
      </p:ext>
    </p:extLst>
  </p:cSld>
  <p:clrMapOvr>
    <a:masterClrMapping/>
  </p:clrMapOvr>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Discounted Future Benefits Model for Money</a:t>
            </a:r>
            <a:endParaRPr lang="en-US" sz="4000" dirty="0"/>
          </a:p>
        </p:txBody>
      </p:sp>
      <p:sp>
        <p:nvSpPr>
          <p:cNvPr id="3" name="Content Placeholder 2"/>
          <p:cNvSpPr>
            <a:spLocks noGrp="1"/>
          </p:cNvSpPr>
          <p:nvPr>
            <p:ph idx="1"/>
          </p:nvPr>
        </p:nvSpPr>
        <p:spPr>
          <a:xfrm>
            <a:off x="461770" y="1806453"/>
            <a:ext cx="8196410" cy="4526650"/>
          </a:xfrm>
        </p:spPr>
        <p:txBody>
          <a:bodyPr>
            <a:normAutofit fontScale="92500"/>
          </a:bodyPr>
          <a:lstStyle/>
          <a:p>
            <a:r>
              <a:rPr lang="en-US" dirty="0" smtClean="0"/>
              <a:t>The end result of the analysis in The Velocity Enigma is to produce the following “constant growth” version of the valuation model for the absolute market value of money:</a:t>
            </a:r>
          </a:p>
          <a:p>
            <a:endParaRPr lang="en-US" dirty="0"/>
          </a:p>
          <a:p>
            <a:endParaRPr lang="en-US" dirty="0" smtClean="0"/>
          </a:p>
          <a:p>
            <a:pPr>
              <a:spcBef>
                <a:spcPts val="800"/>
              </a:spcBef>
            </a:pPr>
            <a:r>
              <a:rPr lang="en-US" dirty="0" smtClean="0"/>
              <a:t>The equilibrium absolute market value of money depends on a large number of factors. Firstly, it depends on the value of money at announcement date: this is carried through the model by </a:t>
            </a:r>
            <a:r>
              <a:rPr lang="en-US" i="1" dirty="0" smtClean="0"/>
              <a:t>v</a:t>
            </a:r>
            <a:r>
              <a:rPr lang="en-US" i="1" baseline="-25000" dirty="0" smtClean="0"/>
              <a:t>k</a:t>
            </a:r>
            <a:r>
              <a:rPr lang="en-US" dirty="0" smtClean="0"/>
              <a:t> (the velocity of money at announcement date). Secondly, and not surprisingly, it depends on current levels of real output </a:t>
            </a:r>
            <a:r>
              <a:rPr lang="en-US" i="1" dirty="0" smtClean="0"/>
              <a:t>q</a:t>
            </a:r>
            <a:r>
              <a:rPr lang="en-US" i="1" baseline="-25000" dirty="0" smtClean="0"/>
              <a:t>t </a:t>
            </a:r>
            <a:r>
              <a:rPr lang="en-US" dirty="0" smtClean="0"/>
              <a:t>, base money </a:t>
            </a:r>
            <a:r>
              <a:rPr lang="en-US" i="1" dirty="0" smtClean="0"/>
              <a:t>M</a:t>
            </a:r>
            <a:r>
              <a:rPr lang="en-US" i="1" baseline="-25000" dirty="0" smtClean="0"/>
              <a:t>t</a:t>
            </a:r>
            <a:r>
              <a:rPr lang="en-US" dirty="0" smtClean="0"/>
              <a:t> and the general value level </a:t>
            </a:r>
            <a:r>
              <a:rPr lang="en-US" i="1" dirty="0" smtClean="0"/>
              <a:t>V</a:t>
            </a:r>
            <a:r>
              <a:rPr lang="en-US" i="1" baseline="-25000" dirty="0" smtClean="0"/>
              <a:t>G,t</a:t>
            </a:r>
            <a:r>
              <a:rPr lang="en-US" dirty="0" smtClean="0"/>
              <a:t> .</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127</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50607598"/>
              </p:ext>
            </p:extLst>
          </p:nvPr>
        </p:nvGraphicFramePr>
        <p:xfrm>
          <a:off x="1580893" y="2922766"/>
          <a:ext cx="6221412" cy="1147762"/>
        </p:xfrm>
        <a:graphic>
          <a:graphicData uri="http://schemas.openxmlformats.org/presentationml/2006/ole">
            <mc:AlternateContent xmlns:mc="http://schemas.openxmlformats.org/markup-compatibility/2006">
              <mc:Choice xmlns:v="urn:schemas-microsoft-com:vml" Requires="v">
                <p:oleObj spid="_x0000_s8820" name="Equation" r:id="rId3" imgW="2616200" imgH="482600" progId="Equation.3">
                  <p:embed/>
                </p:oleObj>
              </mc:Choice>
              <mc:Fallback>
                <p:oleObj name="Equation" r:id="rId3" imgW="2616200" imgH="482600" progId="Equation.3">
                  <p:embed/>
                  <p:pic>
                    <p:nvPicPr>
                      <p:cNvPr id="0" name=""/>
                      <p:cNvPicPr/>
                      <p:nvPr/>
                    </p:nvPicPr>
                    <p:blipFill>
                      <a:blip r:embed="rId4"/>
                      <a:stretch>
                        <a:fillRect/>
                      </a:stretch>
                    </p:blipFill>
                    <p:spPr>
                      <a:xfrm>
                        <a:off x="1580893" y="2922766"/>
                        <a:ext cx="6221412" cy="1147762"/>
                      </a:xfrm>
                      <a:prstGeom prst="rect">
                        <a:avLst/>
                      </a:prstGeom>
                    </p:spPr>
                  </p:pic>
                </p:oleObj>
              </mc:Fallback>
            </mc:AlternateContent>
          </a:graphicData>
        </a:graphic>
      </p:graphicFrame>
    </p:spTree>
    <p:extLst>
      <p:ext uri="{BB962C8B-B14F-4D97-AF65-F5344CB8AC3E}">
        <p14:creationId xmlns:p14="http://schemas.microsoft.com/office/powerpoint/2010/main" val="1277207824"/>
      </p:ext>
    </p:extLst>
  </p:cSld>
  <p:clrMapOvr>
    <a:masterClrMapping/>
  </p:clrMapOvr>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196410" cy="1339850"/>
          </a:xfrm>
        </p:spPr>
        <p:txBody>
          <a:bodyPr>
            <a:normAutofit/>
          </a:bodyPr>
          <a:lstStyle/>
          <a:p>
            <a:r>
              <a:rPr lang="en-US" sz="4000" dirty="0" smtClean="0"/>
              <a:t>The Value of Money and</a:t>
            </a:r>
            <a:br>
              <a:rPr lang="en-US" sz="4000" dirty="0" smtClean="0"/>
            </a:br>
            <a:r>
              <a:rPr lang="en-US" sz="4000" dirty="0" smtClean="0"/>
              <a:t>the Role of Expectations</a:t>
            </a:r>
            <a:endParaRPr lang="en-US" sz="4000" dirty="0"/>
          </a:p>
        </p:txBody>
      </p:sp>
      <p:sp>
        <p:nvSpPr>
          <p:cNvPr id="3" name="Content Placeholder 2"/>
          <p:cNvSpPr>
            <a:spLocks noGrp="1"/>
          </p:cNvSpPr>
          <p:nvPr>
            <p:ph idx="1"/>
          </p:nvPr>
        </p:nvSpPr>
        <p:spPr>
          <a:xfrm>
            <a:off x="461770" y="1806453"/>
            <a:ext cx="8196410" cy="4565138"/>
          </a:xfrm>
        </p:spPr>
        <p:txBody>
          <a:bodyPr>
            <a:normAutofit fontScale="92500"/>
          </a:bodyPr>
          <a:lstStyle/>
          <a:p>
            <a:r>
              <a:rPr lang="en-US" dirty="0" smtClean="0"/>
              <a:t>In addition to these current period and historical factors, the Discounted Future Benefits Model indicates that the equilibrium absolute market value of money also depends upon expectations.</a:t>
            </a:r>
            <a:endParaRPr lang="en-US" dirty="0"/>
          </a:p>
          <a:p>
            <a:endParaRPr lang="en-US" dirty="0" smtClean="0"/>
          </a:p>
          <a:p>
            <a:pPr>
              <a:spcBef>
                <a:spcPts val="5800"/>
              </a:spcBef>
            </a:pPr>
            <a:r>
              <a:rPr lang="en-US" dirty="0" smtClean="0"/>
              <a:t>In particular, the absolute market value of money will rise if expected long-term output growth (</a:t>
            </a:r>
            <a:r>
              <a:rPr lang="en-US" i="1" dirty="0" smtClean="0"/>
              <a:t>g</a:t>
            </a:r>
            <a:r>
              <a:rPr lang="en-US" dirty="0" smtClean="0"/>
              <a:t>) rises, if expected long-term base money growth (</a:t>
            </a:r>
            <a:r>
              <a:rPr lang="en-US" i="1" dirty="0" smtClean="0"/>
              <a:t>m</a:t>
            </a:r>
            <a:r>
              <a:rPr lang="en-US" dirty="0" smtClean="0"/>
              <a:t>) falls, if long-term expected (risk adjusted) nominal investment returns on the diversified portfolio of assets (</a:t>
            </a:r>
            <a:r>
              <a:rPr lang="en-US" i="1" dirty="0" smtClean="0"/>
              <a:t>i</a:t>
            </a:r>
            <a:r>
              <a:rPr lang="en-US" dirty="0" smtClean="0"/>
              <a:t>) rises, or if the real discount rate applied by consumers to their future consumption (</a:t>
            </a:r>
            <a:r>
              <a:rPr lang="en-US" i="1" dirty="0" smtClean="0"/>
              <a:t>d</a:t>
            </a:r>
            <a:r>
              <a:rPr lang="en-US" dirty="0" smtClean="0"/>
              <a:t>) falls.</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128</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496625525"/>
              </p:ext>
            </p:extLst>
          </p:nvPr>
        </p:nvGraphicFramePr>
        <p:xfrm>
          <a:off x="1580893" y="2942010"/>
          <a:ext cx="6221412" cy="1147762"/>
        </p:xfrm>
        <a:graphic>
          <a:graphicData uri="http://schemas.openxmlformats.org/presentationml/2006/ole">
            <mc:AlternateContent xmlns:mc="http://schemas.openxmlformats.org/markup-compatibility/2006">
              <mc:Choice xmlns:v="urn:schemas-microsoft-com:vml" Requires="v">
                <p:oleObj spid="_x0000_s9844" name="Equation" r:id="rId3" imgW="2616200" imgH="482600" progId="Equation.3">
                  <p:embed/>
                </p:oleObj>
              </mc:Choice>
              <mc:Fallback>
                <p:oleObj name="Equation" r:id="rId3" imgW="2616200" imgH="482600" progId="Equation.3">
                  <p:embed/>
                  <p:pic>
                    <p:nvPicPr>
                      <p:cNvPr id="0" name=""/>
                      <p:cNvPicPr/>
                      <p:nvPr/>
                    </p:nvPicPr>
                    <p:blipFill>
                      <a:blip r:embed="rId4"/>
                      <a:stretch>
                        <a:fillRect/>
                      </a:stretch>
                    </p:blipFill>
                    <p:spPr>
                      <a:xfrm>
                        <a:off x="1580893" y="2942010"/>
                        <a:ext cx="6221412" cy="1147762"/>
                      </a:xfrm>
                      <a:prstGeom prst="rect">
                        <a:avLst/>
                      </a:prstGeom>
                    </p:spPr>
                  </p:pic>
                </p:oleObj>
              </mc:Fallback>
            </mc:AlternateContent>
          </a:graphicData>
        </a:graphic>
      </p:graphicFrame>
    </p:spTree>
    <p:extLst>
      <p:ext uri="{BB962C8B-B14F-4D97-AF65-F5344CB8AC3E}">
        <p14:creationId xmlns:p14="http://schemas.microsoft.com/office/powerpoint/2010/main" val="2043261303"/>
      </p:ext>
    </p:extLst>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End Goal:</a:t>
            </a:r>
            <a:br>
              <a:rPr lang="en-US" sz="4000" dirty="0" smtClean="0"/>
            </a:br>
            <a:r>
              <a:rPr lang="en-US" sz="4000" dirty="0" smtClean="0"/>
              <a:t>A Model for the Price Level</a:t>
            </a:r>
            <a:endParaRPr lang="en-US" sz="4000" dirty="0"/>
          </a:p>
        </p:txBody>
      </p:sp>
      <p:sp>
        <p:nvSpPr>
          <p:cNvPr id="3" name="Content Placeholder 2"/>
          <p:cNvSpPr>
            <a:spLocks noGrp="1"/>
          </p:cNvSpPr>
          <p:nvPr>
            <p:ph idx="1"/>
          </p:nvPr>
        </p:nvSpPr>
        <p:spPr>
          <a:xfrm>
            <a:off x="459882" y="1803143"/>
            <a:ext cx="8276613" cy="4620882"/>
          </a:xfrm>
        </p:spPr>
        <p:txBody>
          <a:bodyPr>
            <a:noAutofit/>
          </a:bodyPr>
          <a:lstStyle/>
          <a:p>
            <a:r>
              <a:rPr lang="en-US" sz="2200" dirty="0" smtClean="0"/>
              <a:t>We can then apply Ratio Theory to the Discounted Future Benefits Model to create an expectations-based solution for the price level:</a:t>
            </a:r>
          </a:p>
          <a:p>
            <a:pPr marL="0" indent="0">
              <a:buNone/>
            </a:pPr>
            <a:endParaRPr lang="en-US" sz="2200" dirty="0" smtClean="0"/>
          </a:p>
          <a:p>
            <a:pPr marL="0" indent="0">
              <a:spcBef>
                <a:spcPts val="2600"/>
              </a:spcBef>
              <a:buNone/>
            </a:pPr>
            <a:endParaRPr lang="en-US" sz="2200" dirty="0" smtClean="0"/>
          </a:p>
          <a:p>
            <a:pPr>
              <a:spcBef>
                <a:spcPts val="3200"/>
              </a:spcBef>
            </a:pPr>
            <a:r>
              <a:rPr lang="en-US" sz="2200" dirty="0" smtClean="0"/>
              <a:t>The price level can be considered to be composed of a “baseline component” and an “expectations component”. The baseline component should look familiar. The baseline component implies that the price level depends on current levels of money supply </a:t>
            </a:r>
            <a:r>
              <a:rPr lang="en-US" sz="2200" i="1" dirty="0" smtClean="0"/>
              <a:t>M</a:t>
            </a:r>
            <a:r>
              <a:rPr lang="en-US" sz="2200" i="1" baseline="-25000" dirty="0" smtClean="0"/>
              <a:t>t</a:t>
            </a:r>
            <a:r>
              <a:rPr lang="en-US" sz="2200" dirty="0" smtClean="0"/>
              <a:t> and real output </a:t>
            </a:r>
            <a:r>
              <a:rPr lang="en-US" sz="2200" i="1" dirty="0" smtClean="0"/>
              <a:t>q</a:t>
            </a:r>
            <a:r>
              <a:rPr lang="en-US" sz="2200" i="1" baseline="-25000" dirty="0" smtClean="0"/>
              <a:t>t</a:t>
            </a:r>
            <a:r>
              <a:rPr lang="en-US" sz="2200" baseline="-25000" dirty="0" smtClean="0"/>
              <a:t> </a:t>
            </a:r>
            <a:r>
              <a:rPr lang="en-US" sz="2200" dirty="0" smtClean="0"/>
              <a:t>, as </a:t>
            </a:r>
            <a:r>
              <a:rPr lang="en-US" sz="2200" i="1" dirty="0" smtClean="0"/>
              <a:t>long-term</a:t>
            </a:r>
            <a:r>
              <a:rPr lang="en-US" sz="2200" dirty="0" smtClean="0"/>
              <a:t> empirical evidence suggests.</a:t>
            </a:r>
            <a:endParaRPr lang="en-US" sz="2200" dirty="0"/>
          </a:p>
        </p:txBody>
      </p:sp>
      <p:sp>
        <p:nvSpPr>
          <p:cNvPr id="5" name="Left Bracket 4"/>
          <p:cNvSpPr/>
          <p:nvPr/>
        </p:nvSpPr>
        <p:spPr>
          <a:xfrm rot="16200000" flipV="1">
            <a:off x="3055583" y="3331350"/>
            <a:ext cx="165639" cy="1380372"/>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6" name="Left Bracket 5"/>
          <p:cNvSpPr/>
          <p:nvPr/>
        </p:nvSpPr>
        <p:spPr>
          <a:xfrm rot="16200000" flipV="1">
            <a:off x="5754975" y="2608659"/>
            <a:ext cx="165638" cy="282964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7" name="TextBox 6"/>
          <p:cNvSpPr txBox="1"/>
          <p:nvPr/>
        </p:nvSpPr>
        <p:spPr>
          <a:xfrm>
            <a:off x="2006424" y="4106298"/>
            <a:ext cx="2236510" cy="369332"/>
          </a:xfrm>
          <a:prstGeom prst="rect">
            <a:avLst/>
          </a:prstGeom>
          <a:noFill/>
        </p:spPr>
        <p:txBody>
          <a:bodyPr wrap="none" rtlCol="0">
            <a:spAutoFit/>
          </a:bodyPr>
          <a:lstStyle/>
          <a:p>
            <a:r>
              <a:rPr lang="en-US" dirty="0" smtClean="0"/>
              <a:t>Baseline Component</a:t>
            </a:r>
            <a:endParaRPr lang="en-US" dirty="0"/>
          </a:p>
        </p:txBody>
      </p:sp>
      <p:sp>
        <p:nvSpPr>
          <p:cNvPr id="8" name="TextBox 7"/>
          <p:cNvSpPr txBox="1"/>
          <p:nvPr/>
        </p:nvSpPr>
        <p:spPr>
          <a:xfrm>
            <a:off x="4518861" y="4111020"/>
            <a:ext cx="2685351" cy="369332"/>
          </a:xfrm>
          <a:prstGeom prst="rect">
            <a:avLst/>
          </a:prstGeom>
          <a:noFill/>
        </p:spPr>
        <p:txBody>
          <a:bodyPr wrap="none" rtlCol="0">
            <a:spAutoFit/>
          </a:bodyPr>
          <a:lstStyle/>
          <a:p>
            <a:r>
              <a:rPr lang="en-US" dirty="0" smtClean="0"/>
              <a:t>Expectations Component</a:t>
            </a:r>
            <a:endParaRPr lang="en-US" dirty="0"/>
          </a:p>
        </p:txBody>
      </p:sp>
      <p:sp>
        <p:nvSpPr>
          <p:cNvPr id="9" name="Footer Placeholder 8"/>
          <p:cNvSpPr>
            <a:spLocks noGrp="1"/>
          </p:cNvSpPr>
          <p:nvPr>
            <p:ph type="ftr" sz="quarter" idx="11"/>
          </p:nvPr>
        </p:nvSpPr>
        <p:spPr/>
        <p:txBody>
          <a:bodyPr/>
          <a:lstStyle/>
          <a:p>
            <a:r>
              <a:rPr lang="en-US" dirty="0" smtClean="0"/>
              <a:t>Gervaise R. J. Heddle, 2014</a:t>
            </a:r>
            <a:endParaRPr lang="en-US" dirty="0"/>
          </a:p>
        </p:txBody>
      </p:sp>
      <p:sp>
        <p:nvSpPr>
          <p:cNvPr id="10" name="Slide Number Placeholder 9"/>
          <p:cNvSpPr>
            <a:spLocks noGrp="1"/>
          </p:cNvSpPr>
          <p:nvPr>
            <p:ph type="sldNum" sz="quarter" idx="12"/>
          </p:nvPr>
        </p:nvSpPr>
        <p:spPr/>
        <p:txBody>
          <a:bodyPr/>
          <a:lstStyle/>
          <a:p>
            <a:fld id="{CFE4BAC9-6D41-4691-9299-18EF07EF0177}" type="slidenum">
              <a:rPr lang="en-US" smtClean="0"/>
              <a:t>129</a:t>
            </a:fld>
            <a:endParaRPr lang="en-US" dirty="0"/>
          </a:p>
        </p:txBody>
      </p:sp>
      <p:graphicFrame>
        <p:nvGraphicFramePr>
          <p:cNvPr id="11" name="Object 10"/>
          <p:cNvGraphicFramePr>
            <a:graphicFrameLocks noChangeAspect="1"/>
          </p:cNvGraphicFramePr>
          <p:nvPr>
            <p:extLst>
              <p:ext uri="{D42A27DB-BD31-4B8C-83A1-F6EECF244321}">
                <p14:modId xmlns:p14="http://schemas.microsoft.com/office/powerpoint/2010/main" val="2419488789"/>
              </p:ext>
            </p:extLst>
          </p:nvPr>
        </p:nvGraphicFramePr>
        <p:xfrm>
          <a:off x="1782049" y="2736039"/>
          <a:ext cx="5737225" cy="1147762"/>
        </p:xfrm>
        <a:graphic>
          <a:graphicData uri="http://schemas.openxmlformats.org/presentationml/2006/ole">
            <mc:AlternateContent xmlns:mc="http://schemas.openxmlformats.org/markup-compatibility/2006">
              <mc:Choice xmlns:v="urn:schemas-microsoft-com:vml" Requires="v">
                <p:oleObj spid="_x0000_s10868" name="Equation" r:id="rId3" imgW="2413000" imgH="482600" progId="Equation.3">
                  <p:embed/>
                </p:oleObj>
              </mc:Choice>
              <mc:Fallback>
                <p:oleObj name="Equation" r:id="rId3" imgW="2413000" imgH="482600" progId="Equation.3">
                  <p:embed/>
                  <p:pic>
                    <p:nvPicPr>
                      <p:cNvPr id="0" name=""/>
                      <p:cNvPicPr/>
                      <p:nvPr/>
                    </p:nvPicPr>
                    <p:blipFill>
                      <a:blip r:embed="rId4"/>
                      <a:stretch>
                        <a:fillRect/>
                      </a:stretch>
                    </p:blipFill>
                    <p:spPr>
                      <a:xfrm>
                        <a:off x="1782049" y="2736039"/>
                        <a:ext cx="5737225" cy="1147762"/>
                      </a:xfrm>
                      <a:prstGeom prst="rect">
                        <a:avLst/>
                      </a:prstGeom>
                    </p:spPr>
                  </p:pic>
                </p:oleObj>
              </mc:Fallback>
            </mc:AlternateContent>
          </a:graphicData>
        </a:graphic>
      </p:graphicFrame>
    </p:spTree>
    <p:extLst>
      <p:ext uri="{BB962C8B-B14F-4D97-AF65-F5344CB8AC3E}">
        <p14:creationId xmlns:p14="http://schemas.microsoft.com/office/powerpoint/2010/main" val="4231824259"/>
      </p:ext>
    </p:extLst>
  </p:cSld>
  <p:clrMapOvr>
    <a:masterClrMapping/>
  </p:clrMapOvr>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An “Expectations Adapted” Quantity Theory of Money?</a:t>
            </a:r>
            <a:endParaRPr lang="en-US" sz="4000" dirty="0"/>
          </a:p>
        </p:txBody>
      </p:sp>
      <p:sp>
        <p:nvSpPr>
          <p:cNvPr id="3" name="Content Placeholder 2"/>
          <p:cNvSpPr>
            <a:spLocks noGrp="1"/>
          </p:cNvSpPr>
          <p:nvPr>
            <p:ph idx="1"/>
          </p:nvPr>
        </p:nvSpPr>
        <p:spPr>
          <a:xfrm>
            <a:off x="461770" y="1808914"/>
            <a:ext cx="8215651" cy="4562677"/>
          </a:xfrm>
        </p:spPr>
        <p:txBody>
          <a:bodyPr>
            <a:normAutofit fontScale="92500"/>
          </a:bodyPr>
          <a:lstStyle/>
          <a:p>
            <a:r>
              <a:rPr lang="en-US" dirty="0"/>
              <a:t>Readers will not be familiar with the second component in the price level model, the “expectations component”:</a:t>
            </a:r>
          </a:p>
          <a:p>
            <a:pPr marL="0" indent="0">
              <a:buNone/>
            </a:pPr>
            <a:endParaRPr lang="en-US" dirty="0"/>
          </a:p>
          <a:p>
            <a:endParaRPr lang="en-US" dirty="0"/>
          </a:p>
          <a:p>
            <a:pPr>
              <a:spcBef>
                <a:spcPts val="4200"/>
              </a:spcBef>
            </a:pPr>
            <a:r>
              <a:rPr lang="en-US" dirty="0"/>
              <a:t>This </a:t>
            </a:r>
            <a:r>
              <a:rPr lang="en-US" dirty="0" smtClean="0"/>
              <a:t>expectations-based </a:t>
            </a:r>
            <a:r>
              <a:rPr lang="en-US" dirty="0"/>
              <a:t>solution for the price level can explain why quantity theory works in the long run, but not in the short run. In the long run, the baseline component </a:t>
            </a:r>
            <a:r>
              <a:rPr lang="en-US" dirty="0" smtClean="0"/>
              <a:t>(the ratio of base money to real output) is </a:t>
            </a:r>
            <a:r>
              <a:rPr lang="en-US" dirty="0"/>
              <a:t>the key to price level determination. However, in the </a:t>
            </a:r>
            <a:r>
              <a:rPr lang="en-US" dirty="0" smtClean="0"/>
              <a:t>short-term</a:t>
            </a:r>
            <a:r>
              <a:rPr lang="en-US" dirty="0"/>
              <a:t>, shifts in </a:t>
            </a:r>
            <a:r>
              <a:rPr lang="en-US" dirty="0" smtClean="0"/>
              <a:t>expectations can easily overwhelm the impact of any change in the money/output ratio.</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130</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583767390"/>
              </p:ext>
            </p:extLst>
          </p:nvPr>
        </p:nvGraphicFramePr>
        <p:xfrm>
          <a:off x="1724329" y="2562843"/>
          <a:ext cx="5737225" cy="1147762"/>
        </p:xfrm>
        <a:graphic>
          <a:graphicData uri="http://schemas.openxmlformats.org/presentationml/2006/ole">
            <mc:AlternateContent xmlns:mc="http://schemas.openxmlformats.org/markup-compatibility/2006">
              <mc:Choice xmlns:v="urn:schemas-microsoft-com:vml" Requires="v">
                <p:oleObj spid="_x0000_s11892" name="Equation" r:id="rId3" imgW="2413000" imgH="482600" progId="Equation.3">
                  <p:embed/>
                </p:oleObj>
              </mc:Choice>
              <mc:Fallback>
                <p:oleObj name="Equation" r:id="rId3" imgW="2413000" imgH="482600" progId="Equation.3">
                  <p:embed/>
                  <p:pic>
                    <p:nvPicPr>
                      <p:cNvPr id="0" name=""/>
                      <p:cNvPicPr/>
                      <p:nvPr/>
                    </p:nvPicPr>
                    <p:blipFill>
                      <a:blip r:embed="rId4"/>
                      <a:stretch>
                        <a:fillRect/>
                      </a:stretch>
                    </p:blipFill>
                    <p:spPr>
                      <a:xfrm>
                        <a:off x="1724329" y="2562843"/>
                        <a:ext cx="5737225" cy="1147762"/>
                      </a:xfrm>
                      <a:prstGeom prst="rect">
                        <a:avLst/>
                      </a:prstGeom>
                    </p:spPr>
                  </p:pic>
                </p:oleObj>
              </mc:Fallback>
            </mc:AlternateContent>
          </a:graphicData>
        </a:graphic>
      </p:graphicFrame>
      <p:sp>
        <p:nvSpPr>
          <p:cNvPr id="7" name="Left Bracket 6"/>
          <p:cNvSpPr/>
          <p:nvPr/>
        </p:nvSpPr>
        <p:spPr>
          <a:xfrm rot="16200000" flipV="1">
            <a:off x="3017103" y="3081178"/>
            <a:ext cx="165639" cy="1380372"/>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8" name="Left Bracket 7"/>
          <p:cNvSpPr/>
          <p:nvPr/>
        </p:nvSpPr>
        <p:spPr>
          <a:xfrm rot="16200000" flipV="1">
            <a:off x="5754975" y="2358487"/>
            <a:ext cx="165638" cy="282964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9" name="TextBox 8"/>
          <p:cNvSpPr txBox="1"/>
          <p:nvPr/>
        </p:nvSpPr>
        <p:spPr>
          <a:xfrm>
            <a:off x="2006424" y="3836882"/>
            <a:ext cx="2236510" cy="369332"/>
          </a:xfrm>
          <a:prstGeom prst="rect">
            <a:avLst/>
          </a:prstGeom>
          <a:noFill/>
        </p:spPr>
        <p:txBody>
          <a:bodyPr wrap="none" rtlCol="0">
            <a:spAutoFit/>
          </a:bodyPr>
          <a:lstStyle/>
          <a:p>
            <a:r>
              <a:rPr lang="en-US" dirty="0" smtClean="0"/>
              <a:t>Baseline Component</a:t>
            </a:r>
            <a:endParaRPr lang="en-US" dirty="0"/>
          </a:p>
        </p:txBody>
      </p:sp>
      <p:sp>
        <p:nvSpPr>
          <p:cNvPr id="10" name="TextBox 9"/>
          <p:cNvSpPr txBox="1"/>
          <p:nvPr/>
        </p:nvSpPr>
        <p:spPr>
          <a:xfrm>
            <a:off x="4518861" y="3841604"/>
            <a:ext cx="2685351" cy="369332"/>
          </a:xfrm>
          <a:prstGeom prst="rect">
            <a:avLst/>
          </a:prstGeom>
          <a:noFill/>
        </p:spPr>
        <p:txBody>
          <a:bodyPr wrap="none" rtlCol="0">
            <a:spAutoFit/>
          </a:bodyPr>
          <a:lstStyle/>
          <a:p>
            <a:r>
              <a:rPr lang="en-US" dirty="0" smtClean="0"/>
              <a:t>Expectations Component</a:t>
            </a:r>
            <a:endParaRPr lang="en-US" dirty="0"/>
          </a:p>
        </p:txBody>
      </p:sp>
    </p:spTree>
    <p:extLst>
      <p:ext uri="{BB962C8B-B14F-4D97-AF65-F5344CB8AC3E}">
        <p14:creationId xmlns:p14="http://schemas.microsoft.com/office/powerpoint/2010/main" val="239459310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Important Role of</a:t>
            </a:r>
            <a:br>
              <a:rPr lang="en-US" sz="4000" dirty="0" smtClean="0"/>
            </a:br>
            <a:r>
              <a:rPr lang="en-US" sz="4000" dirty="0" smtClean="0"/>
              <a:t>Very Long-Term Expectations</a:t>
            </a:r>
            <a:endParaRPr lang="en-US" sz="4000" dirty="0"/>
          </a:p>
        </p:txBody>
      </p:sp>
      <p:sp>
        <p:nvSpPr>
          <p:cNvPr id="3" name="Content Placeholder 2"/>
          <p:cNvSpPr>
            <a:spLocks noGrp="1"/>
          </p:cNvSpPr>
          <p:nvPr>
            <p:ph idx="1"/>
          </p:nvPr>
        </p:nvSpPr>
        <p:spPr>
          <a:xfrm>
            <a:off x="461769" y="1806452"/>
            <a:ext cx="8196411" cy="4530653"/>
          </a:xfrm>
        </p:spPr>
        <p:txBody>
          <a:bodyPr>
            <a:normAutofit fontScale="92500"/>
          </a:bodyPr>
          <a:lstStyle/>
          <a:p>
            <a:r>
              <a:rPr lang="en-US" dirty="0" smtClean="0"/>
              <a:t>One of the key conclusions that can not be emphasized enough is that </a:t>
            </a:r>
            <a:r>
              <a:rPr lang="en-US" i="1" dirty="0" smtClean="0"/>
              <a:t>long-term expectations</a:t>
            </a:r>
            <a:r>
              <a:rPr lang="en-US" dirty="0" smtClean="0"/>
              <a:t> matter to the determination of the absolute market value of money and the price level. The expected rate of base money growth over the next few years is, in and of itself, largely irrelevant to the price level. What matters is perceptions of the expected 30-40 year annualized growth rate in base money and real output.</a:t>
            </a:r>
          </a:p>
          <a:p>
            <a:r>
              <a:rPr lang="en-US" dirty="0" smtClean="0"/>
              <a:t>It has hard to put an exact number on the spending horizon variable (“</a:t>
            </a:r>
            <a:r>
              <a:rPr lang="en-US" i="1" dirty="0" smtClean="0"/>
              <a:t>n</a:t>
            </a:r>
            <a:r>
              <a:rPr lang="en-US" dirty="0" smtClean="0"/>
              <a:t>”) in our models. Theoretically, it is the average of what adults in our society believe is their remaining life expectancy (life expectancy measured from today). The best guess on this figure is 30-40 years (we are all “optimistic”).</a:t>
            </a:r>
          </a:p>
          <a:p>
            <a:pPr marL="0" indent="0">
              <a:buNone/>
            </a:pP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131</a:t>
            </a:fld>
            <a:endParaRPr lang="en-US" dirty="0"/>
          </a:p>
        </p:txBody>
      </p:sp>
    </p:spTree>
    <p:extLst>
      <p:ext uri="{BB962C8B-B14F-4D97-AF65-F5344CB8AC3E}">
        <p14:creationId xmlns:p14="http://schemas.microsoft.com/office/powerpoint/2010/main" val="14452271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66" y="244158"/>
            <a:ext cx="8286861" cy="1339850"/>
          </a:xfrm>
        </p:spPr>
        <p:txBody>
          <a:bodyPr>
            <a:normAutofit/>
          </a:bodyPr>
          <a:lstStyle/>
          <a:p>
            <a:r>
              <a:rPr lang="en-US" sz="4000" dirty="0" smtClean="0"/>
              <a:t>A Solution for</a:t>
            </a:r>
            <a:br>
              <a:rPr lang="en-US" sz="4000" dirty="0" smtClean="0"/>
            </a:br>
            <a:r>
              <a:rPr lang="en-US" sz="4000" dirty="0" smtClean="0"/>
              <a:t>The Velocity of Money</a:t>
            </a:r>
            <a:endParaRPr lang="en-US" sz="4000" dirty="0"/>
          </a:p>
        </p:txBody>
      </p:sp>
      <p:sp>
        <p:nvSpPr>
          <p:cNvPr id="3" name="Content Placeholder 2"/>
          <p:cNvSpPr>
            <a:spLocks noGrp="1"/>
          </p:cNvSpPr>
          <p:nvPr>
            <p:ph idx="1"/>
          </p:nvPr>
        </p:nvSpPr>
        <p:spPr>
          <a:xfrm>
            <a:off x="461767" y="1803150"/>
            <a:ext cx="8286861" cy="4620882"/>
          </a:xfrm>
        </p:spPr>
        <p:txBody>
          <a:bodyPr>
            <a:normAutofit fontScale="92500"/>
          </a:bodyPr>
          <a:lstStyle/>
          <a:p>
            <a:r>
              <a:rPr lang="en-US" dirty="0" smtClean="0"/>
              <a:t>We can also use the discounted future benefits model to create a solution for the velocity of money:</a:t>
            </a:r>
          </a:p>
          <a:p>
            <a:endParaRPr lang="en-US" dirty="0"/>
          </a:p>
          <a:p>
            <a:pPr marL="0" indent="0">
              <a:buNone/>
            </a:pPr>
            <a:endParaRPr lang="en-US" dirty="0" smtClean="0"/>
          </a:p>
          <a:p>
            <a:pPr>
              <a:spcBef>
                <a:spcPts val="1400"/>
              </a:spcBef>
            </a:pPr>
            <a:r>
              <a:rPr lang="en-US" dirty="0" smtClean="0"/>
              <a:t>The velocity of money is anchored by the initial velocity of money </a:t>
            </a:r>
            <a:r>
              <a:rPr lang="en-US" i="1" dirty="0" smtClean="0"/>
              <a:t>v</a:t>
            </a:r>
            <a:r>
              <a:rPr lang="en-US" i="1" baseline="-25000" dirty="0" smtClean="0"/>
              <a:t>k</a:t>
            </a:r>
            <a:r>
              <a:rPr lang="en-US" dirty="0" smtClean="0"/>
              <a:t> (the velocity of money at the time the implied Moneyholders’ Agreement came into effect). Although we need to be careful not to interpret this “constant growth” model too literally, we can say that changing expectations regarding the long-term growth rates of real output and base money are a major factor in determining the velocity of money.</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834270584"/>
              </p:ext>
            </p:extLst>
          </p:nvPr>
        </p:nvGraphicFramePr>
        <p:xfrm>
          <a:off x="1965705" y="2604145"/>
          <a:ext cx="5073650" cy="1147763"/>
        </p:xfrm>
        <a:graphic>
          <a:graphicData uri="http://schemas.openxmlformats.org/presentationml/2006/ole">
            <mc:AlternateContent xmlns:mc="http://schemas.openxmlformats.org/markup-compatibility/2006">
              <mc:Choice xmlns:v="urn:schemas-microsoft-com:vml" Requires="v">
                <p:oleObj spid="_x0000_s12916" name="Equation" r:id="rId3" imgW="2133600" imgH="482600" progId="Equation.3">
                  <p:embed/>
                </p:oleObj>
              </mc:Choice>
              <mc:Fallback>
                <p:oleObj name="Equation" r:id="rId3" imgW="2133600" imgH="482600" progId="Equation.3">
                  <p:embed/>
                  <p:pic>
                    <p:nvPicPr>
                      <p:cNvPr id="0" name=""/>
                      <p:cNvPicPr/>
                      <p:nvPr/>
                    </p:nvPicPr>
                    <p:blipFill>
                      <a:blip r:embed="rId4"/>
                      <a:stretch>
                        <a:fillRect/>
                      </a:stretch>
                    </p:blipFill>
                    <p:spPr>
                      <a:xfrm>
                        <a:off x="1965705" y="2604145"/>
                        <a:ext cx="5073650" cy="1147763"/>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dirty="0" smtClean="0"/>
              <a:t>Gervaise R. J. Heddle, 2014</a:t>
            </a:r>
            <a:endParaRPr lang="en-US" dirty="0"/>
          </a:p>
        </p:txBody>
      </p:sp>
      <p:sp>
        <p:nvSpPr>
          <p:cNvPr id="6" name="Slide Number Placeholder 5"/>
          <p:cNvSpPr>
            <a:spLocks noGrp="1"/>
          </p:cNvSpPr>
          <p:nvPr>
            <p:ph type="sldNum" sz="quarter" idx="12"/>
          </p:nvPr>
        </p:nvSpPr>
        <p:spPr/>
        <p:txBody>
          <a:bodyPr/>
          <a:lstStyle/>
          <a:p>
            <a:fld id="{CFE4BAC9-6D41-4691-9299-18EF07EF0177}" type="slidenum">
              <a:rPr lang="en-US" smtClean="0"/>
              <a:t>132</a:t>
            </a:fld>
            <a:endParaRPr lang="en-US" dirty="0"/>
          </a:p>
        </p:txBody>
      </p:sp>
    </p:spTree>
    <p:extLst>
      <p:ext uri="{BB962C8B-B14F-4D97-AF65-F5344CB8AC3E}">
        <p14:creationId xmlns:p14="http://schemas.microsoft.com/office/powerpoint/2010/main" val="803741015"/>
      </p:ext>
    </p:extLst>
  </p:cSld>
  <p:clrMapOvr>
    <a:masterClrMapping/>
  </p:clrMapOvr>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Foreign Exchange Rate Model</a:t>
            </a:r>
            <a:endParaRPr lang="en-US" sz="4000" dirty="0"/>
          </a:p>
        </p:txBody>
      </p:sp>
      <p:sp>
        <p:nvSpPr>
          <p:cNvPr id="3" name="Content Placeholder 2"/>
          <p:cNvSpPr>
            <a:spLocks noGrp="1"/>
          </p:cNvSpPr>
          <p:nvPr>
            <p:ph idx="1"/>
          </p:nvPr>
        </p:nvSpPr>
        <p:spPr>
          <a:xfrm>
            <a:off x="461770" y="1806453"/>
            <a:ext cx="8234891" cy="4526650"/>
          </a:xfrm>
        </p:spPr>
        <p:txBody>
          <a:bodyPr>
            <a:normAutofit fontScale="92500"/>
          </a:bodyPr>
          <a:lstStyle/>
          <a:p>
            <a:r>
              <a:rPr lang="en-US" dirty="0" smtClean="0"/>
              <a:t>There is one final and rather obvious application for the Discounted Future Benefits Model. We can use it to create a model for foreign exchange rate determination. As discussed in The Inflation Enigma, a foreign exchange rate, in this case the USD/EUR exchange rate, can be calculated as:</a:t>
            </a:r>
          </a:p>
          <a:p>
            <a:endParaRPr lang="en-US" dirty="0" smtClean="0"/>
          </a:p>
          <a:p>
            <a:pPr>
              <a:spcBef>
                <a:spcPts val="5000"/>
              </a:spcBef>
            </a:pPr>
            <a:r>
              <a:rPr lang="en-US" dirty="0" smtClean="0"/>
              <a:t>We can use the DFB </a:t>
            </a:r>
            <a:r>
              <a:rPr lang="en-US" dirty="0"/>
              <a:t>M</a:t>
            </a:r>
            <a:r>
              <a:rPr lang="en-US" dirty="0" smtClean="0"/>
              <a:t>odel to create solutions for each of the </a:t>
            </a:r>
            <a:r>
              <a:rPr lang="en-US" i="1" dirty="0" smtClean="0"/>
              <a:t>V(EUR)</a:t>
            </a:r>
            <a:r>
              <a:rPr lang="en-US" dirty="0" smtClean="0"/>
              <a:t> and </a:t>
            </a:r>
            <a:r>
              <a:rPr lang="en-US" i="1" dirty="0" smtClean="0"/>
              <a:t>V(USD)</a:t>
            </a:r>
            <a:r>
              <a:rPr lang="en-US" dirty="0" smtClean="0"/>
              <a:t> terms and substitute them into the equation above.</a:t>
            </a:r>
            <a:r>
              <a:rPr lang="en-US" dirty="0"/>
              <a:t> </a:t>
            </a:r>
            <a:r>
              <a:rPr lang="en-US" dirty="0" smtClean="0"/>
              <a:t>The foreign exchange rate model and a related model for the gold price will be the subject of another paper. </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133</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614415260"/>
              </p:ext>
            </p:extLst>
          </p:nvPr>
        </p:nvGraphicFramePr>
        <p:xfrm>
          <a:off x="1945090" y="3643296"/>
          <a:ext cx="5199062" cy="1052512"/>
        </p:xfrm>
        <a:graphic>
          <a:graphicData uri="http://schemas.openxmlformats.org/presentationml/2006/ole">
            <mc:AlternateContent xmlns:mc="http://schemas.openxmlformats.org/markup-compatibility/2006">
              <mc:Choice xmlns:v="urn:schemas-microsoft-com:vml" Requires="v">
                <p:oleObj spid="_x0000_s13940" name="Equation" r:id="rId3" imgW="2070100" imgH="419100" progId="Equation.3">
                  <p:embed/>
                </p:oleObj>
              </mc:Choice>
              <mc:Fallback>
                <p:oleObj name="Equation" r:id="rId3" imgW="2070100" imgH="419100" progId="Equation.3">
                  <p:embed/>
                  <p:pic>
                    <p:nvPicPr>
                      <p:cNvPr id="0" name=""/>
                      <p:cNvPicPr/>
                      <p:nvPr/>
                    </p:nvPicPr>
                    <p:blipFill>
                      <a:blip r:embed="rId4"/>
                      <a:stretch>
                        <a:fillRect/>
                      </a:stretch>
                    </p:blipFill>
                    <p:spPr>
                      <a:xfrm>
                        <a:off x="1945090" y="3643296"/>
                        <a:ext cx="5199062" cy="1052512"/>
                      </a:xfrm>
                      <a:prstGeom prst="rect">
                        <a:avLst/>
                      </a:prstGeom>
                    </p:spPr>
                  </p:pic>
                </p:oleObj>
              </mc:Fallback>
            </mc:AlternateContent>
          </a:graphicData>
        </a:graphic>
      </p:graphicFrame>
    </p:spTree>
    <p:extLst>
      <p:ext uri="{BB962C8B-B14F-4D97-AF65-F5344CB8AC3E}">
        <p14:creationId xmlns:p14="http://schemas.microsoft.com/office/powerpoint/2010/main" val="256452874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Causes Inflation?</a:t>
            </a:r>
            <a:endParaRPr lang="en-US" sz="4000" dirty="0"/>
          </a:p>
        </p:txBody>
      </p:sp>
      <p:sp>
        <p:nvSpPr>
          <p:cNvPr id="3" name="Content Placeholder 2"/>
          <p:cNvSpPr>
            <a:spLocks noGrp="1"/>
          </p:cNvSpPr>
          <p:nvPr>
            <p:ph idx="1"/>
          </p:nvPr>
        </p:nvSpPr>
        <p:spPr>
          <a:xfrm>
            <a:off x="461770" y="1806453"/>
            <a:ext cx="8234890" cy="4549898"/>
          </a:xfrm>
        </p:spPr>
        <p:txBody>
          <a:bodyPr>
            <a:normAutofit fontScale="92500"/>
          </a:bodyPr>
          <a:lstStyle/>
          <a:p>
            <a:r>
              <a:rPr lang="en-US" sz="2300" dirty="0" smtClean="0"/>
              <a:t>The final section of The Velocity Enigma begins to reconcile the models developed in The Enigma Series with the views of Keynesianism, Monetarism and Fiscal Theory of the Price Level.</a:t>
            </a:r>
          </a:p>
          <a:p>
            <a:pPr>
              <a:spcBef>
                <a:spcPts val="1400"/>
              </a:spcBef>
            </a:pPr>
            <a:r>
              <a:rPr lang="en-US" sz="2300" dirty="0" smtClean="0"/>
              <a:t>All of these schools of thought have made important observations regarding the nature of inflation which are supported, at least to some degree, by the models developed in these papers. We will use the DFB model and the Goods-Money Framework to show that it is (arguably) the case that “too much demand” can lead to a rise in the price level. “</a:t>
            </a:r>
            <a:r>
              <a:rPr lang="en-US" sz="2300" dirty="0"/>
              <a:t>T</a:t>
            </a:r>
            <a:r>
              <a:rPr lang="en-US" sz="2300" dirty="0" smtClean="0"/>
              <a:t>oo much money” is another cause of inflation, but expectations of base money growth play a more critical role than commonly believed. Finally, “too much debt” (excessive government debt) can lead to a rise in the expected future path of the money/output ratio, also contributing to inflation.</a:t>
            </a:r>
          </a:p>
          <a:p>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134</a:t>
            </a:fld>
            <a:endParaRPr lang="en-US" dirty="0"/>
          </a:p>
        </p:txBody>
      </p:sp>
    </p:spTree>
    <p:extLst>
      <p:ext uri="{BB962C8B-B14F-4D97-AF65-F5344CB8AC3E}">
        <p14:creationId xmlns:p14="http://schemas.microsoft.com/office/powerpoint/2010/main" val="251985781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Monetary &amp; Fiscal Policy</a:t>
            </a:r>
            <a:br>
              <a:rPr lang="en-US" sz="4000" dirty="0" smtClean="0"/>
            </a:br>
            <a:r>
              <a:rPr lang="en-US" sz="4000" dirty="0" smtClean="0"/>
              <a:t>Transmission Mechanisms</a:t>
            </a:r>
            <a:endParaRPr lang="en-US" sz="4000" dirty="0"/>
          </a:p>
        </p:txBody>
      </p:sp>
      <p:sp>
        <p:nvSpPr>
          <p:cNvPr id="3" name="Content Placeholder 2"/>
          <p:cNvSpPr>
            <a:spLocks noGrp="1"/>
          </p:cNvSpPr>
          <p:nvPr>
            <p:ph idx="1"/>
          </p:nvPr>
        </p:nvSpPr>
        <p:spPr>
          <a:xfrm>
            <a:off x="461770" y="1806453"/>
            <a:ext cx="8254131" cy="4565138"/>
          </a:xfrm>
        </p:spPr>
        <p:txBody>
          <a:bodyPr>
            <a:normAutofit/>
          </a:bodyPr>
          <a:lstStyle/>
          <a:p>
            <a:r>
              <a:rPr lang="en-US" sz="2100" dirty="0" smtClean="0"/>
              <a:t>The Velocity Enigma concludes by challenging some of the traditional notions regarding monetary and fiscal policy transmission mechanisms. In particular, it will be argued that lower interest rates shift both the aggregate demand and aggregate supply curves to the right (largely negating the relevance of the output gap). This can create a dangerous confidence game: the significant increase in output fuels confidence regarding long-term growth prospects and the view that the increase in the monetary base is largely “temporary”, thereby somewhat “artificially” supporting the value of money and containing inflationary pressures.</a:t>
            </a:r>
          </a:p>
          <a:p>
            <a:pPr>
              <a:spcBef>
                <a:spcPts val="1400"/>
              </a:spcBef>
            </a:pPr>
            <a:r>
              <a:rPr lang="en-US" sz="2100" dirty="0" smtClean="0"/>
              <a:t>It will also be argued that “excessive” levels of government debt play a critical role in shaping expectations regarding the future path of the money/output ratio and hence the value of money.</a:t>
            </a:r>
            <a:endParaRPr lang="en-US" sz="2100"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135</a:t>
            </a:fld>
            <a:endParaRPr lang="en-US" dirty="0"/>
          </a:p>
        </p:txBody>
      </p:sp>
    </p:spTree>
    <p:extLst>
      <p:ext uri="{BB962C8B-B14F-4D97-AF65-F5344CB8AC3E}">
        <p14:creationId xmlns:p14="http://schemas.microsoft.com/office/powerpoint/2010/main" val="3944221121"/>
      </p:ext>
    </p:extLst>
  </p:cSld>
  <p:clrMapOvr>
    <a:masterClrMapping/>
  </p:clrMapOvr>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End of Executive Summary</a:t>
            </a:r>
            <a:endParaRPr lang="en-US" sz="4000" dirty="0"/>
          </a:p>
        </p:txBody>
      </p:sp>
      <p:sp>
        <p:nvSpPr>
          <p:cNvPr id="3" name="Text Placeholder 2"/>
          <p:cNvSpPr>
            <a:spLocks noGrp="1"/>
          </p:cNvSpPr>
          <p:nvPr>
            <p:ph type="body" idx="1"/>
          </p:nvPr>
        </p:nvSpPr>
        <p:spPr/>
        <p:txBody>
          <a:bodyPr/>
          <a:lstStyle/>
          <a:p>
            <a:r>
              <a:rPr lang="en-US" dirty="0" smtClean="0"/>
              <a:t>First paper in the series: The Money Enigma</a:t>
            </a:r>
            <a:endParaRPr lang="en-US" dirty="0"/>
          </a:p>
        </p:txBody>
      </p:sp>
      <p:sp>
        <p:nvSpPr>
          <p:cNvPr id="6" name="Footer Placeholder 5"/>
          <p:cNvSpPr>
            <a:spLocks noGrp="1"/>
          </p:cNvSpPr>
          <p:nvPr>
            <p:ph type="ftr" sz="quarter" idx="11"/>
          </p:nvPr>
        </p:nvSpPr>
        <p:spPr/>
        <p:txBody>
          <a:bodyPr/>
          <a:lstStyle/>
          <a:p>
            <a:r>
              <a:rPr lang="en-US" dirty="0"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136</a:t>
            </a:fld>
            <a:endParaRPr lang="en-US" dirty="0"/>
          </a:p>
        </p:txBody>
      </p:sp>
    </p:spTree>
    <p:extLst>
      <p:ext uri="{BB962C8B-B14F-4D97-AF65-F5344CB8AC3E}">
        <p14:creationId xmlns:p14="http://schemas.microsoft.com/office/powerpoint/2010/main" val="25703354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1238</TotalTime>
  <Words>18278</Words>
  <Application>Microsoft Macintosh PowerPoint</Application>
  <PresentationFormat>On-screen Show (4:3)</PresentationFormat>
  <Paragraphs>1077</Paragraphs>
  <Slides>136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136</vt:i4>
      </vt:variant>
    </vt:vector>
  </HeadingPairs>
  <TitlesOfParts>
    <vt:vector size="138" baseType="lpstr">
      <vt:lpstr>Capital</vt:lpstr>
      <vt:lpstr>Equation</vt:lpstr>
      <vt:lpstr>The Enigma Series</vt:lpstr>
      <vt:lpstr>Index</vt:lpstr>
      <vt:lpstr>Executive Summary</vt:lpstr>
      <vt:lpstr>The Problem with Theories of Inflation</vt:lpstr>
      <vt:lpstr>A New Perspective on Money and Inflation</vt:lpstr>
      <vt:lpstr>A Brief Overview of The Enigma Series</vt:lpstr>
      <vt:lpstr>The Money Enigma “Proportional Claim Theory”</vt:lpstr>
      <vt:lpstr>The “Liability Nature” of Money and the Functions of Money</vt:lpstr>
      <vt:lpstr>The Inflation Enigma: Price is a Relative Expression of Market Value</vt:lpstr>
      <vt:lpstr>“Price” versus “Market Value”</vt:lpstr>
      <vt:lpstr>Price Determination: The General Principle</vt:lpstr>
      <vt:lpstr>Price is Determined by Two Sets of Supply and Demand</vt:lpstr>
      <vt:lpstr>Price Determination in a Money-Based Economy</vt:lpstr>
      <vt:lpstr>Every “Money Price” is Determined by Two Sets of Supply and Demand</vt:lpstr>
      <vt:lpstr>The Ratio Theory of the Price Level</vt:lpstr>
      <vt:lpstr>The Goods-Money Framework</vt:lpstr>
      <vt:lpstr>Money is a Long-Duration Asset</vt:lpstr>
      <vt:lpstr>The Velocity Enigma: The Discounted Future Benefits Model</vt:lpstr>
      <vt:lpstr>The Value of Money &amp; Long-Term Expectations</vt:lpstr>
      <vt:lpstr>The Price Level, the Velocity of Money and Foreign Exchange Rates</vt:lpstr>
      <vt:lpstr>The End Goal: A Model for the Price Level</vt:lpstr>
      <vt:lpstr>The “Expectations Component”</vt:lpstr>
      <vt:lpstr>A Solution for The Velocity of Money</vt:lpstr>
      <vt:lpstr>Monetary and Fiscal Policy Transmission Mechanisms</vt:lpstr>
      <vt:lpstr>The Risk of Severe Inflation</vt:lpstr>
      <vt:lpstr>Moving Forward</vt:lpstr>
      <vt:lpstr>The Money Enigma</vt:lpstr>
      <vt:lpstr>The Money Enigma Introduction</vt:lpstr>
      <vt:lpstr>Traditional Definitions of Money Focus on its “Asset Nature”</vt:lpstr>
      <vt:lpstr>Two Sides of the Same Coin: Money as an Asset and Liability</vt:lpstr>
      <vt:lpstr>Every Asset Falls Into One of Two Buckets</vt:lpstr>
      <vt:lpstr>Money as a Liability of Society</vt:lpstr>
      <vt:lpstr>Money as a Proportional Claim on the Output of Society</vt:lpstr>
      <vt:lpstr>Money as a Financing Option</vt:lpstr>
      <vt:lpstr>Money vs Common Stock</vt:lpstr>
      <vt:lpstr>Money Has “Equity Like” Characteristics</vt:lpstr>
      <vt:lpstr>The Supply of Money: Money is the Monetary Base</vt:lpstr>
      <vt:lpstr>Financial Instrument #1 Physical Cash</vt:lpstr>
      <vt:lpstr>Financial Instrument #2 A Bank Deposit</vt:lpstr>
      <vt:lpstr>Banks Create Credit, Not Money</vt:lpstr>
      <vt:lpstr>The Demand for Money</vt:lpstr>
      <vt:lpstr>The Bedrock Beneath the Functions of Money</vt:lpstr>
      <vt:lpstr>Liquidity Preference Theory starts with Incorrect Assumption</vt:lpstr>
      <vt:lpstr>Demand for any Asset Depends on Discounted Future Benefits</vt:lpstr>
      <vt:lpstr>A Discount Rate for an Asset is Not the “Price” of an Asset</vt:lpstr>
      <vt:lpstr>Money Has its Own Unique Market Value</vt:lpstr>
      <vt:lpstr>The Inflation Enigma</vt:lpstr>
      <vt:lpstr>The Inflation Enigma An Introduction</vt:lpstr>
      <vt:lpstr>The Price of a Good is a Ratio of Two Market Values</vt:lpstr>
      <vt:lpstr>The Measurement of Market Value: Absolute vs Relative</vt:lpstr>
      <vt:lpstr>Price as a Ratio of Two Quantities Exchanged</vt:lpstr>
      <vt:lpstr>Price as a Ratio of Two Market Values</vt:lpstr>
      <vt:lpstr>The Principle of Trade Equivalence</vt:lpstr>
      <vt:lpstr>Ratio of Quantities is the Reciprocal of the Ratio of Market Values</vt:lpstr>
      <vt:lpstr>“Units of Economic Value”: An Invariable Measure of Market Value</vt:lpstr>
      <vt:lpstr>Absolute vs Relative Market Value</vt:lpstr>
      <vt:lpstr>Expressing Supply and Demand in “Absolute” Market Value Terms</vt:lpstr>
      <vt:lpstr>Supply and Demand in Terms of Units of Economic Value</vt:lpstr>
      <vt:lpstr>Using the Model to Determine the Price of A in B Terms</vt:lpstr>
      <vt:lpstr>An Increase in Demand for Good A</vt:lpstr>
      <vt:lpstr>An Increase in Demand for Good A in both EV and Price Terms</vt:lpstr>
      <vt:lpstr>Why Did Traditional Analysis Work for First Scenario?</vt:lpstr>
      <vt:lpstr>An Increase in Demand for Good B</vt:lpstr>
      <vt:lpstr>Why Did the Price Fall?</vt:lpstr>
      <vt:lpstr>Impact on Good A of an Increase in Demand for Good B</vt:lpstr>
      <vt:lpstr>Price Determination in a Barter Economy (No Money)</vt:lpstr>
      <vt:lpstr>Foreign Exchange Rate Determination</vt:lpstr>
      <vt:lpstr>The Money Price of Goods</vt:lpstr>
      <vt:lpstr>The Price of a Cup of Coffee</vt:lpstr>
      <vt:lpstr>Supply and Demand for Money</vt:lpstr>
      <vt:lpstr>Every Money Price is Determined by Two Sets of Supply and Demand</vt:lpstr>
      <vt:lpstr>Towards a Model of Inflation</vt:lpstr>
      <vt:lpstr>The Ratio Theory of the Price Level</vt:lpstr>
      <vt:lpstr>Ratio Theory as a Starting Point for Our Analysis of Inflation</vt:lpstr>
      <vt:lpstr>Price Level Determination: Long Run versus Short Run</vt:lpstr>
      <vt:lpstr>Price Level Determination in the Long Run</vt:lpstr>
      <vt:lpstr>The Value of a Long-Duration Asset: Long Term versus Short Term</vt:lpstr>
      <vt:lpstr>A Simplified Analysis of the Market Value of Money</vt:lpstr>
      <vt:lpstr>The Simple Model for the Market Value of Money</vt:lpstr>
      <vt:lpstr>Basic Implications of The Simple Model</vt:lpstr>
      <vt:lpstr>Price Level Determination in the Short Run</vt:lpstr>
      <vt:lpstr>A Two-Market Model for Price Level Analysis</vt:lpstr>
      <vt:lpstr>The Goods-Money Framework</vt:lpstr>
      <vt:lpstr>The Left Side of the Framework</vt:lpstr>
      <vt:lpstr>The Right Side of the Framework</vt:lpstr>
      <vt:lpstr>Example One: Increase in Aggregate Demand</vt:lpstr>
      <vt:lpstr>Example Two: Increase in Demand For Money</vt:lpstr>
      <vt:lpstr>Interpreting the Goods-Money Framework</vt:lpstr>
      <vt:lpstr>Reaction to a Perceived “Temporary” Increase in Aggregate Demand</vt:lpstr>
      <vt:lpstr>What Happens to the Value of the Financial Instrument?</vt:lpstr>
      <vt:lpstr>Reaction to a Perceived “Permanent” Increase in Aggregate Demand</vt:lpstr>
      <vt:lpstr>The Market for Money: Supply and Demand a “Second Best” Tool</vt:lpstr>
      <vt:lpstr>The Right Side of the Framework</vt:lpstr>
      <vt:lpstr>“Sticky Wages” Explained by Rational Expectations</vt:lpstr>
      <vt:lpstr>The Velocity Enigma</vt:lpstr>
      <vt:lpstr>The Velocity Enigma An Introduction</vt:lpstr>
      <vt:lpstr>Two Sides of the Same Coin</vt:lpstr>
      <vt:lpstr>The Moneyholders’ Agreement</vt:lpstr>
      <vt:lpstr>Need to Understand the Exact Terms of Moneyholders’ Agreement</vt:lpstr>
      <vt:lpstr>The Evolution of Money: Shift from Express to Implied Contract</vt:lpstr>
      <vt:lpstr>Implied Contract Replaces Express Written Contract</vt:lpstr>
      <vt:lpstr>Fixing the Scope of the Collective Entitlement</vt:lpstr>
      <vt:lpstr>Scope of the Collective Entitlement is Fixed at Announcement Date</vt:lpstr>
      <vt:lpstr>Calculating the Theoretical Scope of the Entitlement</vt:lpstr>
      <vt:lpstr>The Baseline Proportion &amp; The Realized Proportion</vt:lpstr>
      <vt:lpstr>Calculating the Baseline Proportion</vt:lpstr>
      <vt:lpstr>Simple Example: Scope of Collective Entitlement</vt:lpstr>
      <vt:lpstr>Simple Example: Baseline Proportion</vt:lpstr>
      <vt:lpstr>Quantity Theory of Money: “Baseline”=“Realized” Proportion</vt:lpstr>
      <vt:lpstr>Illustrating the Math Behind The Quantity Theory of Money</vt:lpstr>
      <vt:lpstr>Quantity Theory of Money vs Proportional Claim Theory</vt:lpstr>
      <vt:lpstr>Proportional Claim Theory: Expectations are Critical</vt:lpstr>
      <vt:lpstr>Expected Baseline Proportion as Best Unbiased Estimate </vt:lpstr>
      <vt:lpstr>Expected Baseline Proportion &amp; The Chain of Expected Future Values</vt:lpstr>
      <vt:lpstr> The Present Value of Money and the Chain of Expected Future Values</vt:lpstr>
      <vt:lpstr>Using Examples to Explain Intertemporal Equilibrium</vt:lpstr>
      <vt:lpstr>Impact of Expected Permanent Increase in the Monetary Base</vt:lpstr>
      <vt:lpstr>Equilibrium Absolute Market Value of Money Falls</vt:lpstr>
      <vt:lpstr>Price Level Rises Velocity of Money Rises</vt:lpstr>
      <vt:lpstr>Temporary vs Permanent Change in the Monetary Base</vt:lpstr>
      <vt:lpstr>The “Lag” Between Base Money Expansion and Inflation</vt:lpstr>
      <vt:lpstr>A Valuation Model for Money</vt:lpstr>
      <vt:lpstr>Building the Discounted Future Benefits Model for Money</vt:lpstr>
      <vt:lpstr>Building the Model Requires Creating a Probability Distribution</vt:lpstr>
      <vt:lpstr>Intertemporal Equilibrium and The Probability Distribution</vt:lpstr>
      <vt:lpstr>Role of Expected Nominal Investment Returns</vt:lpstr>
      <vt:lpstr>The Discounted Future Benefits Model for Money</vt:lpstr>
      <vt:lpstr>The Value of Money and the Role of Expectations</vt:lpstr>
      <vt:lpstr>The End Goal: A Model for the Price Level</vt:lpstr>
      <vt:lpstr>An “Expectations Adapted” Quantity Theory of Money?</vt:lpstr>
      <vt:lpstr>The Important Role of Very Long-Term Expectations</vt:lpstr>
      <vt:lpstr>A Solution for The Velocity of Money</vt:lpstr>
      <vt:lpstr>Foreign Exchange Rate Model</vt:lpstr>
      <vt:lpstr>What Causes Inflation?</vt:lpstr>
      <vt:lpstr>Monetary &amp; Fiscal Policy Transmission Mechanisms</vt:lpstr>
      <vt:lpstr>End of Executive 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Enigma Series</dc:title>
  <dc:creator>Gervaise Heddle</dc:creator>
  <cp:lastModifiedBy>Gervaise Heddle</cp:lastModifiedBy>
  <cp:revision>311</cp:revision>
  <dcterms:created xsi:type="dcterms:W3CDTF">2014-09-15T01:36:23Z</dcterms:created>
  <dcterms:modified xsi:type="dcterms:W3CDTF">2014-12-16T02:17:53Z</dcterms:modified>
</cp:coreProperties>
</file>