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46.bin" ContentType="application/vnd.openxmlformats-officedocument.oleObject"/>
  <Override PartName="/ppt/embeddings/oleObject47.bin" ContentType="application/vnd.openxmlformats-officedocument.oleObject"/>
  <Override PartName="/ppt/embeddings/oleObject48.bin" ContentType="application/vnd.openxmlformats-officedocument.oleObject"/>
  <Override PartName="/ppt/embeddings/oleObject49.bin" ContentType="application/vnd.openxmlformats-officedocument.oleObject"/>
  <Override PartName="/ppt/embeddings/oleObject50.bin" ContentType="application/vnd.openxmlformats-officedocument.oleObject"/>
  <Override PartName="/ppt/embeddings/oleObject51.bin" ContentType="application/vnd.openxmlformats-officedocument.oleObject"/>
  <Override PartName="/ppt/embeddings/oleObject52.bin" ContentType="application/vnd.openxmlformats-officedocument.oleObject"/>
  <Override PartName="/ppt/embeddings/oleObject53.bin" ContentType="application/vnd.openxmlformats-officedocument.oleObject"/>
  <Override PartName="/ppt/embeddings/oleObject54.bin" ContentType="application/vnd.openxmlformats-officedocument.oleObject"/>
  <Override PartName="/ppt/embeddings/oleObject55.bin" ContentType="application/vnd.openxmlformats-officedocument.oleObject"/>
  <Override PartName="/ppt/embeddings/oleObject56.bin" ContentType="application/vnd.openxmlformats-officedocument.oleObject"/>
  <Override PartName="/ppt/embeddings/oleObject57.bin" ContentType="application/vnd.openxmlformats-officedocument.oleObject"/>
  <Override PartName="/ppt/embeddings/oleObject58.bin" ContentType="application/vnd.openxmlformats-officedocument.oleObject"/>
  <Override PartName="/ppt/embeddings/oleObject59.bin" ContentType="application/vnd.openxmlformats-officedocument.oleObject"/>
  <Override PartName="/ppt/embeddings/oleObject60.bin" ContentType="application/vnd.openxmlformats-officedocument.oleObject"/>
  <Override PartName="/ppt/embeddings/oleObject61.bin" ContentType="application/vnd.openxmlformats-officedocument.oleObject"/>
  <Override PartName="/ppt/embeddings/oleObject62.bin" ContentType="application/vnd.openxmlformats-officedocument.oleObject"/>
  <Override PartName="/ppt/embeddings/oleObject63.bin" ContentType="application/vnd.openxmlformats-officedocument.oleObject"/>
  <Override PartName="/ppt/embeddings/oleObject64.bin" ContentType="application/vnd.openxmlformats-officedocument.oleObject"/>
  <Override PartName="/ppt/embeddings/oleObject65.bin" ContentType="application/vnd.openxmlformats-officedocument.oleObject"/>
  <Override PartName="/ppt/embeddings/oleObject66.bin" ContentType="application/vnd.openxmlformats-officedocument.oleObject"/>
  <Override PartName="/ppt/embeddings/oleObject67.bin" ContentType="application/vnd.openxmlformats-officedocument.oleObject"/>
  <Override PartName="/ppt/embeddings/oleObject68.bin" ContentType="application/vnd.openxmlformats-officedocument.oleObject"/>
  <Override PartName="/ppt/embeddings/oleObject69.bin" ContentType="application/vnd.openxmlformats-officedocument.oleObject"/>
  <Override PartName="/ppt/embeddings/oleObject70.bin" ContentType="application/vnd.openxmlformats-officedocument.oleObject"/>
  <Override PartName="/ppt/embeddings/oleObject71.bin" ContentType="application/vnd.openxmlformats-officedocument.oleObject"/>
  <Override PartName="/ppt/embeddings/oleObject72.bin" ContentType="application/vnd.openxmlformats-officedocument.oleObject"/>
  <Override PartName="/ppt/embeddings/oleObject73.bin" ContentType="application/vnd.openxmlformats-officedocument.oleObject"/>
  <Override PartName="/ppt/embeddings/oleObject74.bin" ContentType="application/vnd.openxmlformats-officedocument.oleObject"/>
  <Override PartName="/ppt/embeddings/oleObject75.bin" ContentType="application/vnd.openxmlformats-officedocument.oleObject"/>
  <Override PartName="/ppt/embeddings/oleObject76.bin" ContentType="application/vnd.openxmlformats-officedocument.oleObject"/>
  <Override PartName="/ppt/embeddings/oleObject77.bin" ContentType="application/vnd.openxmlformats-officedocument.oleObject"/>
  <Override PartName="/ppt/embeddings/oleObject78.bin" ContentType="application/vnd.openxmlformats-officedocument.oleObject"/>
  <Override PartName="/ppt/embeddings/oleObject79.bin" ContentType="application/vnd.openxmlformats-officedocument.oleObject"/>
  <Override PartName="/ppt/embeddings/oleObject80.bin" ContentType="application/vnd.openxmlformats-officedocument.oleObject"/>
  <Override PartName="/ppt/embeddings/oleObject81.bin" ContentType="application/vnd.openxmlformats-officedocument.oleObject"/>
  <Override PartName="/ppt/embeddings/oleObject82.bin" ContentType="application/vnd.openxmlformats-officedocument.oleObject"/>
  <Override PartName="/ppt/embeddings/oleObject83.bin" ContentType="application/vnd.openxmlformats-officedocument.oleObject"/>
  <Override PartName="/ppt/embeddings/oleObject84.bin" ContentType="application/vnd.openxmlformats-officedocument.oleObject"/>
  <Override PartName="/ppt/embeddings/oleObject85.bin" ContentType="application/vnd.openxmlformats-officedocument.oleObject"/>
  <Override PartName="/ppt/embeddings/oleObject86.bin" ContentType="application/vnd.openxmlformats-officedocument.oleObject"/>
  <Override PartName="/ppt/embeddings/oleObject87.bin" ContentType="application/vnd.openxmlformats-officedocument.oleObject"/>
  <Override PartName="/ppt/embeddings/oleObject88.bin" ContentType="application/vnd.openxmlformats-officedocument.oleObject"/>
  <Override PartName="/ppt/embeddings/oleObject89.bin" ContentType="application/vnd.openxmlformats-officedocument.oleObject"/>
  <Override PartName="/ppt/embeddings/oleObject90.bin" ContentType="application/vnd.openxmlformats-officedocument.oleObject"/>
  <Override PartName="/ppt/embeddings/oleObject91.bin" ContentType="application/vnd.openxmlformats-officedocument.oleObject"/>
  <Override PartName="/ppt/embeddings/oleObject92.bin" ContentType="application/vnd.openxmlformats-officedocument.oleObject"/>
  <Override PartName="/ppt/embeddings/oleObject93.bin" ContentType="application/vnd.openxmlformats-officedocument.oleObject"/>
  <Override PartName="/ppt/embeddings/oleObject94.bin" ContentType="application/vnd.openxmlformats-officedocument.oleObject"/>
  <Override PartName="/ppt/embeddings/oleObject95.bin" ContentType="application/vnd.openxmlformats-officedocument.oleObject"/>
  <Override PartName="/ppt/embeddings/oleObject96.bin" ContentType="application/vnd.openxmlformats-officedocument.oleObject"/>
  <Override PartName="/ppt/embeddings/oleObject97.bin" ContentType="application/vnd.openxmlformats-officedocument.oleObject"/>
  <Override PartName="/ppt/embeddings/oleObject98.bin" ContentType="application/vnd.openxmlformats-officedocument.oleObject"/>
  <Override PartName="/ppt/embeddings/oleObject99.bin" ContentType="application/vnd.openxmlformats-officedocument.oleObject"/>
  <Override PartName="/ppt/embeddings/oleObject100.bin" ContentType="application/vnd.openxmlformats-officedocument.oleObject"/>
  <Override PartName="/ppt/embeddings/oleObject101.bin" ContentType="application/vnd.openxmlformats-officedocument.oleObject"/>
  <Override PartName="/ppt/embeddings/oleObject10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48"/>
  </p:notesMasterIdLst>
  <p:handoutMasterIdLst>
    <p:handoutMasterId r:id="rId349"/>
  </p:handoutMasterIdLst>
  <p:sldIdLst>
    <p:sldId id="256" r:id="rId2"/>
    <p:sldId id="1020" r:id="rId3"/>
    <p:sldId id="1178" r:id="rId4"/>
    <p:sldId id="1179" r:id="rId5"/>
    <p:sldId id="1021" r:id="rId6"/>
    <p:sldId id="1002" r:id="rId7"/>
    <p:sldId id="1003" r:id="rId8"/>
    <p:sldId id="1004" r:id="rId9"/>
    <p:sldId id="1005" r:id="rId10"/>
    <p:sldId id="1006" r:id="rId11"/>
    <p:sldId id="1007" r:id="rId12"/>
    <p:sldId id="1008" r:id="rId13"/>
    <p:sldId id="1157" r:id="rId14"/>
    <p:sldId id="1010" r:id="rId15"/>
    <p:sldId id="1011" r:id="rId16"/>
    <p:sldId id="1158" r:id="rId17"/>
    <p:sldId id="1013" r:id="rId18"/>
    <p:sldId id="1014" r:id="rId19"/>
    <p:sldId id="1015" r:id="rId20"/>
    <p:sldId id="1016" r:id="rId21"/>
    <p:sldId id="1017" r:id="rId22"/>
    <p:sldId id="1018" r:id="rId23"/>
    <p:sldId id="1019" r:id="rId24"/>
    <p:sldId id="1022" r:id="rId25"/>
    <p:sldId id="1023" r:id="rId26"/>
    <p:sldId id="1025" r:id="rId27"/>
    <p:sldId id="1026" r:id="rId28"/>
    <p:sldId id="1031" r:id="rId29"/>
    <p:sldId id="1159" r:id="rId30"/>
    <p:sldId id="1160" r:id="rId31"/>
    <p:sldId id="1161" r:id="rId32"/>
    <p:sldId id="1162" r:id="rId33"/>
    <p:sldId id="1163" r:id="rId34"/>
    <p:sldId id="1040" r:id="rId35"/>
    <p:sldId id="1041" r:id="rId36"/>
    <p:sldId id="1174" r:id="rId37"/>
    <p:sldId id="1038" r:id="rId38"/>
    <p:sldId id="1039" r:id="rId39"/>
    <p:sldId id="1164" r:id="rId40"/>
    <p:sldId id="1045" r:id="rId41"/>
    <p:sldId id="1155" r:id="rId42"/>
    <p:sldId id="1047" r:id="rId43"/>
    <p:sldId id="1048" r:id="rId44"/>
    <p:sldId id="1049" r:id="rId45"/>
    <p:sldId id="1150" r:id="rId46"/>
    <p:sldId id="1165" r:id="rId47"/>
    <p:sldId id="1053" r:id="rId48"/>
    <p:sldId id="1052" r:id="rId49"/>
    <p:sldId id="1166" r:id="rId50"/>
    <p:sldId id="1054" r:id="rId51"/>
    <p:sldId id="1057" r:id="rId52"/>
    <p:sldId id="1055" r:id="rId53"/>
    <p:sldId id="1056" r:id="rId54"/>
    <p:sldId id="547" r:id="rId55"/>
    <p:sldId id="1058" r:id="rId56"/>
    <p:sldId id="257" r:id="rId57"/>
    <p:sldId id="330" r:id="rId58"/>
    <p:sldId id="1060" r:id="rId59"/>
    <p:sldId id="1061" r:id="rId60"/>
    <p:sldId id="1062" r:id="rId61"/>
    <p:sldId id="1063" r:id="rId62"/>
    <p:sldId id="1065" r:id="rId63"/>
    <p:sldId id="1064" r:id="rId64"/>
    <p:sldId id="1066" r:id="rId65"/>
    <p:sldId id="1067" r:id="rId66"/>
    <p:sldId id="1068" r:id="rId67"/>
    <p:sldId id="1070" r:id="rId68"/>
    <p:sldId id="1069" r:id="rId69"/>
    <p:sldId id="1071" r:id="rId70"/>
    <p:sldId id="1072" r:id="rId71"/>
    <p:sldId id="1175" r:id="rId72"/>
    <p:sldId id="1074" r:id="rId73"/>
    <p:sldId id="529" r:id="rId74"/>
    <p:sldId id="336" r:id="rId75"/>
    <p:sldId id="492" r:id="rId76"/>
    <p:sldId id="494" r:id="rId77"/>
    <p:sldId id="493" r:id="rId78"/>
    <p:sldId id="1059" r:id="rId79"/>
    <p:sldId id="498" r:id="rId80"/>
    <p:sldId id="555" r:id="rId81"/>
    <p:sldId id="504" r:id="rId82"/>
    <p:sldId id="505" r:id="rId83"/>
    <p:sldId id="517" r:id="rId84"/>
    <p:sldId id="550" r:id="rId85"/>
    <p:sldId id="1075" r:id="rId86"/>
    <p:sldId id="484" r:id="rId87"/>
    <p:sldId id="1076" r:id="rId88"/>
    <p:sldId id="530" r:id="rId89"/>
    <p:sldId id="1077" r:id="rId90"/>
    <p:sldId id="1079" r:id="rId91"/>
    <p:sldId id="563" r:id="rId92"/>
    <p:sldId id="1081" r:id="rId93"/>
    <p:sldId id="1082" r:id="rId94"/>
    <p:sldId id="572" r:id="rId95"/>
    <p:sldId id="1083" r:id="rId96"/>
    <p:sldId id="574" r:id="rId97"/>
    <p:sldId id="575" r:id="rId98"/>
    <p:sldId id="576" r:id="rId99"/>
    <p:sldId id="1085" r:id="rId100"/>
    <p:sldId id="1086" r:id="rId101"/>
    <p:sldId id="629" r:id="rId102"/>
    <p:sldId id="1087" r:id="rId103"/>
    <p:sldId id="1088" r:id="rId104"/>
    <p:sldId id="1084" r:id="rId105"/>
    <p:sldId id="1089" r:id="rId106"/>
    <p:sldId id="1090" r:id="rId107"/>
    <p:sldId id="1091" r:id="rId108"/>
    <p:sldId id="1092" r:id="rId109"/>
    <p:sldId id="1093" r:id="rId110"/>
    <p:sldId id="1094" r:id="rId111"/>
    <p:sldId id="1095" r:id="rId112"/>
    <p:sldId id="1096" r:id="rId113"/>
    <p:sldId id="1097" r:id="rId114"/>
    <p:sldId id="1098" r:id="rId115"/>
    <p:sldId id="1099" r:id="rId116"/>
    <p:sldId id="1100" r:id="rId117"/>
    <p:sldId id="1101" r:id="rId118"/>
    <p:sldId id="1102" r:id="rId119"/>
    <p:sldId id="1103" r:id="rId120"/>
    <p:sldId id="1104" r:id="rId121"/>
    <p:sldId id="1105" r:id="rId122"/>
    <p:sldId id="1106" r:id="rId123"/>
    <p:sldId id="1108" r:id="rId124"/>
    <p:sldId id="1109" r:id="rId125"/>
    <p:sldId id="1110" r:id="rId126"/>
    <p:sldId id="1111" r:id="rId127"/>
    <p:sldId id="1112" r:id="rId128"/>
    <p:sldId id="1113" r:id="rId129"/>
    <p:sldId id="1168" r:id="rId130"/>
    <p:sldId id="1115" r:id="rId131"/>
    <p:sldId id="1169" r:id="rId132"/>
    <p:sldId id="500" r:id="rId133"/>
    <p:sldId id="545" r:id="rId134"/>
    <p:sldId id="579" r:id="rId135"/>
    <p:sldId id="464" r:id="rId136"/>
    <p:sldId id="580" r:id="rId137"/>
    <p:sldId id="451" r:id="rId138"/>
    <p:sldId id="1117" r:id="rId139"/>
    <p:sldId id="452" r:id="rId140"/>
    <p:sldId id="581" r:id="rId141"/>
    <p:sldId id="591" r:id="rId142"/>
    <p:sldId id="590" r:id="rId143"/>
    <p:sldId id="583" r:id="rId144"/>
    <p:sldId id="586" r:id="rId145"/>
    <p:sldId id="1118" r:id="rId146"/>
    <p:sldId id="453" r:id="rId147"/>
    <p:sldId id="463" r:id="rId148"/>
    <p:sldId id="1119" r:id="rId149"/>
    <p:sldId id="468" r:id="rId150"/>
    <p:sldId id="1120" r:id="rId151"/>
    <p:sldId id="339" r:id="rId152"/>
    <p:sldId id="592" r:id="rId153"/>
    <p:sldId id="1121" r:id="rId154"/>
    <p:sldId id="551" r:id="rId155"/>
    <p:sldId id="1124" r:id="rId156"/>
    <p:sldId id="1125" r:id="rId157"/>
    <p:sldId id="1127" r:id="rId158"/>
    <p:sldId id="603" r:id="rId159"/>
    <p:sldId id="1123" r:id="rId160"/>
    <p:sldId id="536" r:id="rId161"/>
    <p:sldId id="609" r:id="rId162"/>
    <p:sldId id="1126" r:id="rId163"/>
    <p:sldId id="1129" r:id="rId164"/>
    <p:sldId id="1130" r:id="rId165"/>
    <p:sldId id="1134" r:id="rId166"/>
    <p:sldId id="1136" r:id="rId167"/>
    <p:sldId id="1138" r:id="rId168"/>
    <p:sldId id="1139" r:id="rId169"/>
    <p:sldId id="1141" r:id="rId170"/>
    <p:sldId id="1142" r:id="rId171"/>
    <p:sldId id="1143" r:id="rId172"/>
    <p:sldId id="604" r:id="rId173"/>
    <p:sldId id="1144" r:id="rId174"/>
    <p:sldId id="613" r:id="rId175"/>
    <p:sldId id="611" r:id="rId176"/>
    <p:sldId id="614" r:id="rId177"/>
    <p:sldId id="1148" r:id="rId178"/>
    <p:sldId id="1147" r:id="rId179"/>
    <p:sldId id="615" r:id="rId180"/>
    <p:sldId id="616" r:id="rId181"/>
    <p:sldId id="1167" r:id="rId182"/>
    <p:sldId id="1149" r:id="rId183"/>
    <p:sldId id="762" r:id="rId184"/>
    <p:sldId id="633" r:id="rId185"/>
    <p:sldId id="642" r:id="rId186"/>
    <p:sldId id="1153" r:id="rId187"/>
    <p:sldId id="767" r:id="rId188"/>
    <p:sldId id="769" r:id="rId189"/>
    <p:sldId id="773" r:id="rId190"/>
    <p:sldId id="770" r:id="rId191"/>
    <p:sldId id="777" r:id="rId192"/>
    <p:sldId id="771" r:id="rId193"/>
    <p:sldId id="779" r:id="rId194"/>
    <p:sldId id="780" r:id="rId195"/>
    <p:sldId id="768" r:id="rId196"/>
    <p:sldId id="643" r:id="rId197"/>
    <p:sldId id="799" r:id="rId198"/>
    <p:sldId id="645" r:id="rId199"/>
    <p:sldId id="783" r:id="rId200"/>
    <p:sldId id="1176" r:id="rId201"/>
    <p:sldId id="784" r:id="rId202"/>
    <p:sldId id="785" r:id="rId203"/>
    <p:sldId id="774" r:id="rId204"/>
    <p:sldId id="786" r:id="rId205"/>
    <p:sldId id="787" r:id="rId206"/>
    <p:sldId id="789" r:id="rId207"/>
    <p:sldId id="790" r:id="rId208"/>
    <p:sldId id="791" r:id="rId209"/>
    <p:sldId id="801" r:id="rId210"/>
    <p:sldId id="802" r:id="rId211"/>
    <p:sldId id="295" r:id="rId212"/>
    <p:sldId id="842" r:id="rId213"/>
    <p:sldId id="849" r:id="rId214"/>
    <p:sldId id="850" r:id="rId215"/>
    <p:sldId id="851" r:id="rId216"/>
    <p:sldId id="1177" r:id="rId217"/>
    <p:sldId id="852" r:id="rId218"/>
    <p:sldId id="843" r:id="rId219"/>
    <p:sldId id="844" r:id="rId220"/>
    <p:sldId id="845" r:id="rId221"/>
    <p:sldId id="846" r:id="rId222"/>
    <p:sldId id="847" r:id="rId223"/>
    <p:sldId id="855" r:id="rId224"/>
    <p:sldId id="856" r:id="rId225"/>
    <p:sldId id="865" r:id="rId226"/>
    <p:sldId id="859" r:id="rId227"/>
    <p:sldId id="862" r:id="rId228"/>
    <p:sldId id="860" r:id="rId229"/>
    <p:sldId id="861" r:id="rId230"/>
    <p:sldId id="854" r:id="rId231"/>
    <p:sldId id="857" r:id="rId232"/>
    <p:sldId id="858" r:id="rId233"/>
    <p:sldId id="848" r:id="rId234"/>
    <p:sldId id="841" r:id="rId235"/>
    <p:sldId id="876" r:id="rId236"/>
    <p:sldId id="877" r:id="rId237"/>
    <p:sldId id="804" r:id="rId238"/>
    <p:sldId id="1156" r:id="rId239"/>
    <p:sldId id="867" r:id="rId240"/>
    <p:sldId id="868" r:id="rId241"/>
    <p:sldId id="869" r:id="rId242"/>
    <p:sldId id="870" r:id="rId243"/>
    <p:sldId id="745" r:id="rId244"/>
    <p:sldId id="806" r:id="rId245"/>
    <p:sldId id="807" r:id="rId246"/>
    <p:sldId id="829" r:id="rId247"/>
    <p:sldId id="828" r:id="rId248"/>
    <p:sldId id="794" r:id="rId249"/>
    <p:sldId id="878" r:id="rId250"/>
    <p:sldId id="888" r:id="rId251"/>
    <p:sldId id="884" r:id="rId252"/>
    <p:sldId id="886" r:id="rId253"/>
    <p:sldId id="887" r:id="rId254"/>
    <p:sldId id="880" r:id="rId255"/>
    <p:sldId id="881" r:id="rId256"/>
    <p:sldId id="889" r:id="rId257"/>
    <p:sldId id="890" r:id="rId258"/>
    <p:sldId id="891" r:id="rId259"/>
    <p:sldId id="892" r:id="rId260"/>
    <p:sldId id="894" r:id="rId261"/>
    <p:sldId id="879" r:id="rId262"/>
    <p:sldId id="816" r:id="rId263"/>
    <p:sldId id="937" r:id="rId264"/>
    <p:sldId id="817" r:id="rId265"/>
    <p:sldId id="818" r:id="rId266"/>
    <p:sldId id="819" r:id="rId267"/>
    <p:sldId id="821" r:id="rId268"/>
    <p:sldId id="823" r:id="rId269"/>
    <p:sldId id="825" r:id="rId270"/>
    <p:sldId id="938" r:id="rId271"/>
    <p:sldId id="924" r:id="rId272"/>
    <p:sldId id="923" r:id="rId273"/>
    <p:sldId id="827" r:id="rId274"/>
    <p:sldId id="278" r:id="rId275"/>
    <p:sldId id="925" r:id="rId276"/>
    <p:sldId id="939" r:id="rId277"/>
    <p:sldId id="803" r:id="rId278"/>
    <p:sldId id="932" r:id="rId279"/>
    <p:sldId id="933" r:id="rId280"/>
    <p:sldId id="934" r:id="rId281"/>
    <p:sldId id="927" r:id="rId282"/>
    <p:sldId id="931" r:id="rId283"/>
    <p:sldId id="936" r:id="rId284"/>
    <p:sldId id="940" r:id="rId285"/>
    <p:sldId id="928" r:id="rId286"/>
    <p:sldId id="942" r:id="rId287"/>
    <p:sldId id="941" r:id="rId288"/>
    <p:sldId id="943" r:id="rId289"/>
    <p:sldId id="944" r:id="rId290"/>
    <p:sldId id="946" r:id="rId291"/>
    <p:sldId id="707" r:id="rId292"/>
    <p:sldId id="716" r:id="rId293"/>
    <p:sldId id="718" r:id="rId294"/>
    <p:sldId id="723" r:id="rId295"/>
    <p:sldId id="724" r:id="rId296"/>
    <p:sldId id="726" r:id="rId297"/>
    <p:sldId id="727" r:id="rId298"/>
    <p:sldId id="728" r:id="rId299"/>
    <p:sldId id="729" r:id="rId300"/>
    <p:sldId id="732" r:id="rId301"/>
    <p:sldId id="733" r:id="rId302"/>
    <p:sldId id="731" r:id="rId303"/>
    <p:sldId id="735" r:id="rId304"/>
    <p:sldId id="736" r:id="rId305"/>
    <p:sldId id="737" r:id="rId306"/>
    <p:sldId id="738" r:id="rId307"/>
    <p:sldId id="672" r:id="rId308"/>
    <p:sldId id="671" r:id="rId309"/>
    <p:sldId id="739" r:id="rId310"/>
    <p:sldId id="740" r:id="rId311"/>
    <p:sldId id="741" r:id="rId312"/>
    <p:sldId id="742" r:id="rId313"/>
    <p:sldId id="697" r:id="rId314"/>
    <p:sldId id="948" r:id="rId315"/>
    <p:sldId id="949" r:id="rId316"/>
    <p:sldId id="684" r:id="rId317"/>
    <p:sldId id="689" r:id="rId318"/>
    <p:sldId id="686" r:id="rId319"/>
    <p:sldId id="950" r:id="rId320"/>
    <p:sldId id="951" r:id="rId321"/>
    <p:sldId id="954" r:id="rId322"/>
    <p:sldId id="952" r:id="rId323"/>
    <p:sldId id="1151" r:id="rId324"/>
    <p:sldId id="1152" r:id="rId325"/>
    <p:sldId id="955" r:id="rId326"/>
    <p:sldId id="953" r:id="rId327"/>
    <p:sldId id="1154" r:id="rId328"/>
    <p:sldId id="688" r:id="rId329"/>
    <p:sldId id="956" r:id="rId330"/>
    <p:sldId id="963" r:id="rId331"/>
    <p:sldId id="965" r:id="rId332"/>
    <p:sldId id="978" r:id="rId333"/>
    <p:sldId id="964" r:id="rId334"/>
    <p:sldId id="966" r:id="rId335"/>
    <p:sldId id="972" r:id="rId336"/>
    <p:sldId id="973" r:id="rId337"/>
    <p:sldId id="974" r:id="rId338"/>
    <p:sldId id="969" r:id="rId339"/>
    <p:sldId id="1170" r:id="rId340"/>
    <p:sldId id="1171" r:id="rId341"/>
    <p:sldId id="1173" r:id="rId342"/>
    <p:sldId id="976" r:id="rId343"/>
    <p:sldId id="977" r:id="rId344"/>
    <p:sldId id="1032" r:id="rId345"/>
    <p:sldId id="1033" r:id="rId346"/>
    <p:sldId id="1034" r:id="rId3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26" autoAdjust="0"/>
  </p:normalViewPr>
  <p:slideViewPr>
    <p:cSldViewPr snapToGrid="0" snapToObjects="1">
      <p:cViewPr>
        <p:scale>
          <a:sx n="66" d="100"/>
          <a:sy n="66" d="100"/>
        </p:scale>
        <p:origin x="-1176" y="-2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345" Type="http://schemas.openxmlformats.org/officeDocument/2006/relationships/slide" Target="slides/slide344.xml"/><Relationship Id="rId346" Type="http://schemas.openxmlformats.org/officeDocument/2006/relationships/slide" Target="slides/slide345.xml"/><Relationship Id="rId347" Type="http://schemas.openxmlformats.org/officeDocument/2006/relationships/slide" Target="slides/slide346.xml"/><Relationship Id="rId348" Type="http://schemas.openxmlformats.org/officeDocument/2006/relationships/notesMaster" Target="notesMasters/notesMaster1.xml"/><Relationship Id="rId349" Type="http://schemas.openxmlformats.org/officeDocument/2006/relationships/handoutMaster" Target="handoutMasters/handoutMaster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350" Type="http://schemas.openxmlformats.org/officeDocument/2006/relationships/printerSettings" Target="printerSettings/printerSettings1.bin"/><Relationship Id="rId351" Type="http://schemas.openxmlformats.org/officeDocument/2006/relationships/presProps" Target="presProps.xml"/><Relationship Id="rId352" Type="http://schemas.openxmlformats.org/officeDocument/2006/relationships/viewProps" Target="viewProps.xml"/><Relationship Id="rId353" Type="http://schemas.openxmlformats.org/officeDocument/2006/relationships/theme" Target="theme/theme1.xml"/><Relationship Id="rId35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slide" Target="slides/slide323.xml"/><Relationship Id="rId325" Type="http://schemas.openxmlformats.org/officeDocument/2006/relationships/slide" Target="slides/slide324.xml"/><Relationship Id="rId326" Type="http://schemas.openxmlformats.org/officeDocument/2006/relationships/slide" Target="slides/slide325.xml"/><Relationship Id="rId327" Type="http://schemas.openxmlformats.org/officeDocument/2006/relationships/slide" Target="slides/slide326.xml"/><Relationship Id="rId328" Type="http://schemas.openxmlformats.org/officeDocument/2006/relationships/slide" Target="slides/slide327.xml"/><Relationship Id="rId329" Type="http://schemas.openxmlformats.org/officeDocument/2006/relationships/slide" Target="slides/slide32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330" Type="http://schemas.openxmlformats.org/officeDocument/2006/relationships/slide" Target="slides/slide329.xml"/><Relationship Id="rId331" Type="http://schemas.openxmlformats.org/officeDocument/2006/relationships/slide" Target="slides/slide330.xml"/><Relationship Id="rId332" Type="http://schemas.openxmlformats.org/officeDocument/2006/relationships/slide" Target="slides/slide331.xml"/><Relationship Id="rId333" Type="http://schemas.openxmlformats.org/officeDocument/2006/relationships/slide" Target="slides/slide332.xml"/><Relationship Id="rId334" Type="http://schemas.openxmlformats.org/officeDocument/2006/relationships/slide" Target="slides/slide333.xml"/><Relationship Id="rId335" Type="http://schemas.openxmlformats.org/officeDocument/2006/relationships/slide" Target="slides/slide334.xml"/><Relationship Id="rId336" Type="http://schemas.openxmlformats.org/officeDocument/2006/relationships/slide" Target="slides/slide335.xml"/><Relationship Id="rId337" Type="http://schemas.openxmlformats.org/officeDocument/2006/relationships/slide" Target="slides/slide336.xml"/><Relationship Id="rId338" Type="http://schemas.openxmlformats.org/officeDocument/2006/relationships/slide" Target="slides/slide337.xml"/><Relationship Id="rId339" Type="http://schemas.openxmlformats.org/officeDocument/2006/relationships/slide" Target="slides/slide33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340" Type="http://schemas.openxmlformats.org/officeDocument/2006/relationships/slide" Target="slides/slide339.xml"/><Relationship Id="rId341" Type="http://schemas.openxmlformats.org/officeDocument/2006/relationships/slide" Target="slides/slide340.xml"/><Relationship Id="rId342" Type="http://schemas.openxmlformats.org/officeDocument/2006/relationships/slide" Target="slides/slide341.xml"/><Relationship Id="rId343" Type="http://schemas.openxmlformats.org/officeDocument/2006/relationships/slide" Target="slides/slide342.xml"/><Relationship Id="rId344" Type="http://schemas.openxmlformats.org/officeDocument/2006/relationships/slide" Target="slides/slide34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3.emf"/><Relationship Id="rId2" Type="http://schemas.openxmlformats.org/officeDocument/2006/relationships/image" Target="../media/image1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2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5.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2.emf"/><Relationship Id="rId2" Type="http://schemas.openxmlformats.org/officeDocument/2006/relationships/image" Target="../media/image3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5.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36.emf"/><Relationship Id="rId2" Type="http://schemas.openxmlformats.org/officeDocument/2006/relationships/image" Target="../media/image3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39.emf"/><Relationship Id="rId2" Type="http://schemas.openxmlformats.org/officeDocument/2006/relationships/image" Target="../media/image40.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41.emf"/><Relationship Id="rId2" Type="http://schemas.openxmlformats.org/officeDocument/2006/relationships/image" Target="../media/image42.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3.emf"/><Relationship Id="rId2" Type="http://schemas.openxmlformats.org/officeDocument/2006/relationships/image" Target="../media/image44.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45.emf"/><Relationship Id="rId2" Type="http://schemas.openxmlformats.org/officeDocument/2006/relationships/image" Target="../media/image46.emf"/><Relationship Id="rId3" Type="http://schemas.openxmlformats.org/officeDocument/2006/relationships/image" Target="../media/image47.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8.emf"/><Relationship Id="rId2" Type="http://schemas.openxmlformats.org/officeDocument/2006/relationships/image" Target="../media/image49.emf"/><Relationship Id="rId3" Type="http://schemas.openxmlformats.org/officeDocument/2006/relationships/image" Target="../media/image50.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1.emf"/><Relationship Id="rId2" Type="http://schemas.openxmlformats.org/officeDocument/2006/relationships/image" Target="../media/image52.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61.emf"/><Relationship Id="rId4" Type="http://schemas.openxmlformats.org/officeDocument/2006/relationships/image" Target="../media/image62.emf"/><Relationship Id="rId1" Type="http://schemas.openxmlformats.org/officeDocument/2006/relationships/image" Target="../media/image59.emf"/><Relationship Id="rId2" Type="http://schemas.openxmlformats.org/officeDocument/2006/relationships/image" Target="../media/image60.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64.emf"/><Relationship Id="rId2" Type="http://schemas.openxmlformats.org/officeDocument/2006/relationships/image" Target="../media/image65.emf"/><Relationship Id="rId3" Type="http://schemas.openxmlformats.org/officeDocument/2006/relationships/image" Target="../media/image58.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66.emf"/><Relationship Id="rId2" Type="http://schemas.openxmlformats.org/officeDocument/2006/relationships/image" Target="../media/image67.emf"/><Relationship Id="rId3" Type="http://schemas.openxmlformats.org/officeDocument/2006/relationships/image" Target="../media/image68.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70.emf"/><Relationship Id="rId2" Type="http://schemas.openxmlformats.org/officeDocument/2006/relationships/image" Target="../media/image71.emf"/><Relationship Id="rId3" Type="http://schemas.openxmlformats.org/officeDocument/2006/relationships/image" Target="../media/image72.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74.emf"/><Relationship Id="rId2" Type="http://schemas.openxmlformats.org/officeDocument/2006/relationships/image" Target="../media/image75.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76.emf"/><Relationship Id="rId2" Type="http://schemas.openxmlformats.org/officeDocument/2006/relationships/image" Target="../media/image77.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8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8A01E5C-7F86-FA40-A174-E4B31FA82617}" type="datetimeFigureOut">
              <a:rPr lang="en-US" smtClean="0"/>
              <a:t>14/12/14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B822AD9-D564-984D-8F95-5CD4DA68E7EA}" type="slidenum">
              <a:rPr lang="en-US" smtClean="0"/>
              <a:t>‹#›</a:t>
            </a:fld>
            <a:endParaRPr lang="en-US"/>
          </a:p>
        </p:txBody>
      </p:sp>
    </p:spTree>
    <p:extLst>
      <p:ext uri="{BB962C8B-B14F-4D97-AF65-F5344CB8AC3E}">
        <p14:creationId xmlns:p14="http://schemas.microsoft.com/office/powerpoint/2010/main" val="15939106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54F81-2368-9644-AC36-5BC09503000A}" type="datetimeFigureOut">
              <a:rPr lang="en-US" smtClean="0"/>
              <a:t>14/12/14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E49402-F439-7942-81D7-4B022A07C5ED}" type="slidenum">
              <a:rPr lang="en-US" smtClean="0"/>
              <a:t>‹#›</a:t>
            </a:fld>
            <a:endParaRPr lang="en-US"/>
          </a:p>
        </p:txBody>
      </p:sp>
    </p:spTree>
    <p:extLst>
      <p:ext uri="{BB962C8B-B14F-4D97-AF65-F5344CB8AC3E}">
        <p14:creationId xmlns:p14="http://schemas.microsoft.com/office/powerpoint/2010/main" val="49692933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dirty="0"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C0BEAADF-F308-3448-9789-83DB3C6571AE}" type="datetime1">
              <a:rPr lang="en-AU" smtClean="0"/>
              <a:t>14/12/14</a:t>
            </a:fld>
            <a:endParaRPr lang="en-US" dirty="0"/>
          </a:p>
        </p:txBody>
      </p:sp>
      <p:sp>
        <p:nvSpPr>
          <p:cNvPr id="5" name="Footer Placeholder 4"/>
          <p:cNvSpPr>
            <a:spLocks noGrp="1"/>
          </p:cNvSpPr>
          <p:nvPr>
            <p:ph type="ftr" sz="quarter" idx="11"/>
          </p:nvPr>
        </p:nvSpPr>
        <p:spPr>
          <a:xfrm>
            <a:off x="5638800" y="6122894"/>
            <a:ext cx="2895600" cy="257810"/>
          </a:xfrm>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a:xfrm>
            <a:off x="4191000" y="6122894"/>
            <a:ext cx="762000" cy="271463"/>
          </a:xfrm>
        </p:spPr>
        <p:txBody>
          <a:bodyPr/>
          <a:lstStyle/>
          <a:p>
            <a:fld id="{CFE4BAC9-6D41-4691-9299-18EF07EF017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87C905BA-C57B-5448-9511-8FF52D92E06A}"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09AEC212-EBF8-854B-92EB-2F80C9DB2962}" type="datetime1">
              <a:rPr lang="en-AU" smtClean="0"/>
              <a:t>14/12/14</a:t>
            </a:fld>
            <a:endParaRPr lang="en-US" dirty="0"/>
          </a:p>
        </p:txBody>
      </p:sp>
      <p:sp>
        <p:nvSpPr>
          <p:cNvPr id="5" name="Footer Placeholder 4"/>
          <p:cNvSpPr>
            <a:spLocks noGrp="1"/>
          </p:cNvSpPr>
          <p:nvPr>
            <p:ph type="ftr" sz="quarter" idx="11"/>
          </p:nvPr>
        </p:nvSpPr>
        <p:spPr>
          <a:xfrm>
            <a:off x="5638800" y="6124401"/>
            <a:ext cx="2895600" cy="257810"/>
          </a:xfrm>
        </p:spPr>
        <p:txBody>
          <a:bodyPr/>
          <a:lstStyle/>
          <a:p>
            <a:r>
              <a:rPr lang="en-US" smtClean="0"/>
              <a:t>Gervaise R. J. Heddle, 2014</a:t>
            </a:r>
            <a:endParaRPr lang="en-US" dirty="0"/>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dirty="0" smtClean="0"/>
              <a:t>Click icon to add picture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dirty="0"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A5B04DAA-DD5B-704A-A678-A9DD04BAE38B}"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218AC55-8465-BD4E-9860-D5413E0AB5DE}"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CC313639-9F40-9247-816C-6F21A0D542F5}" type="datetime1">
              <a:rPr lang="en-AU" smtClean="0"/>
              <a:t>14/12/14</a:t>
            </a:fld>
            <a:endParaRPr lang="en-US" dirty="0"/>
          </a:p>
        </p:txBody>
      </p: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8CD88BF-7823-9F40-9B26-45E875D8465B}" type="datetime1">
              <a:rPr lang="en-AU" smtClean="0"/>
              <a:t>14/12/14</a:t>
            </a:fld>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B9F32633-25CC-2A40-857B-8687444DE565}" type="datetime1">
              <a:rPr lang="en-AU" smtClean="0"/>
              <a:t>14/12/14</a:t>
            </a:fld>
            <a:endParaRPr lang="en-US" dirty="0"/>
          </a:p>
        </p:txBody>
      </p:sp>
      <p:sp>
        <p:nvSpPr>
          <p:cNvPr id="3" name="Footer Placeholder 2"/>
          <p:cNvSpPr>
            <a:spLocks noGrp="1"/>
          </p:cNvSpPr>
          <p:nvPr>
            <p:ph type="ftr" sz="quarter" idx="11"/>
          </p:nvPr>
        </p:nvSpPr>
        <p:spPr/>
        <p:txBody>
          <a:bodyPr/>
          <a:lstStyle/>
          <a:p>
            <a:r>
              <a:rPr lang="en-US" smtClean="0"/>
              <a:t>Gervaise R. J. Heddle, 2014</a:t>
            </a:r>
            <a:endParaRPr lang="en-US" dirty="0"/>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dirty="0"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dirty="0" smtClean="0"/>
              <a:t>Click to edit Master text styles</a:t>
            </a:r>
          </a:p>
        </p:txBody>
      </p:sp>
      <p:sp>
        <p:nvSpPr>
          <p:cNvPr id="5" name="Date Placeholder 4"/>
          <p:cNvSpPr>
            <a:spLocks noGrp="1"/>
          </p:cNvSpPr>
          <p:nvPr>
            <p:ph type="dt" sz="half" idx="10"/>
          </p:nvPr>
        </p:nvSpPr>
        <p:spPr/>
        <p:txBody>
          <a:bodyPr/>
          <a:lstStyle/>
          <a:p>
            <a:fld id="{E6F49208-69F4-0146-BBBF-FDFDBA20443F}"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dirty="0"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3C67E55D-95D4-2A4B-BDB0-2D1B0BDFDC1E}"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dirty="0" smtClean="0"/>
              <a:t>Click icon to add picture</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dirty="0" smtClean="0"/>
              <a:t>Click to edit Master text styles</a:t>
            </a:r>
          </a:p>
        </p:txBody>
      </p:sp>
      <p:sp>
        <p:nvSpPr>
          <p:cNvPr id="5" name="Date Placeholder 4"/>
          <p:cNvSpPr>
            <a:spLocks noGrp="1"/>
          </p:cNvSpPr>
          <p:nvPr>
            <p:ph type="dt" sz="half" idx="10"/>
          </p:nvPr>
        </p:nvSpPr>
        <p:spPr/>
        <p:txBody>
          <a:bodyPr/>
          <a:lstStyle/>
          <a:p>
            <a:fld id="{C144E4AD-C7FC-0D40-9EE5-C7B5D5E28675}"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dirty="0"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dirty="0" smtClean="0"/>
              <a:t>Click to edit Master text styles</a:t>
            </a:r>
          </a:p>
        </p:txBody>
      </p:sp>
      <p:sp>
        <p:nvSpPr>
          <p:cNvPr id="5" name="Date Placeholder 4"/>
          <p:cNvSpPr>
            <a:spLocks noGrp="1"/>
          </p:cNvSpPr>
          <p:nvPr>
            <p:ph type="dt" sz="half" idx="10"/>
          </p:nvPr>
        </p:nvSpPr>
        <p:spPr/>
        <p:txBody>
          <a:bodyPr/>
          <a:lstStyle/>
          <a:p>
            <a:fld id="{5F1381C1-4F97-C94D-A3CB-E3BE25428CA0}"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D2DA113D-1DEA-8F4F-9D91-B21DACE7161E}"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2280B17E-FD6E-3B46-916C-6CAE20528C16}"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dirty="0"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C48489F6-A96D-7341-93CA-EE5E83CB1022}" type="datetime1">
              <a:rPr lang="en-AU" smtClean="0"/>
              <a:t>14/12/14</a:t>
            </a:fld>
            <a:endParaRPr lang="en-US" dirty="0"/>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r>
              <a:rPr lang="en-US" smtClean="0"/>
              <a:t>Gervaise R. J. Heddle, 2014</a:t>
            </a:r>
            <a:endParaRPr lang="en-US" dirty="0"/>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CFE4BAC9-6D41-4691-9299-18EF07EF017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6.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7.emf"/><Relationship Id="rId5" Type="http://schemas.openxmlformats.org/officeDocument/2006/relationships/oleObject" Target="../embeddings/oleObject5.bin"/><Relationship Id="rId6" Type="http://schemas.openxmlformats.org/officeDocument/2006/relationships/image" Target="../media/image5.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8.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9.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10.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11.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12.emf"/><Relationship Id="rId5" Type="http://schemas.openxmlformats.org/officeDocument/2006/relationships/oleObject" Target="../embeddings/oleObject12.bin"/><Relationship Id="rId6" Type="http://schemas.openxmlformats.org/officeDocument/2006/relationships/image" Target="../media/image13.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14.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15.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16.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17.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18.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8.bin"/><Relationship Id="rId4" Type="http://schemas.openxmlformats.org/officeDocument/2006/relationships/image" Target="../media/image19.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image" Target="../media/image4.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6.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20.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22.bin"/><Relationship Id="rId4" Type="http://schemas.openxmlformats.org/officeDocument/2006/relationships/image" Target="../media/image5.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3.bin"/><Relationship Id="rId4" Type="http://schemas.openxmlformats.org/officeDocument/2006/relationships/image" Target="../media/image21.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4.bin"/><Relationship Id="rId4" Type="http://schemas.openxmlformats.org/officeDocument/2006/relationships/image" Target="../media/image22.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5.bin"/><Relationship Id="rId4" Type="http://schemas.openxmlformats.org/officeDocument/2006/relationships/image" Target="../media/image23.emf"/><Relationship Id="rId5" Type="http://schemas.openxmlformats.org/officeDocument/2006/relationships/oleObject" Target="../embeddings/oleObject26.bin"/><Relationship Id="rId6" Type="http://schemas.openxmlformats.org/officeDocument/2006/relationships/image" Target="../media/image11.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27.bin"/><Relationship Id="rId4" Type="http://schemas.openxmlformats.org/officeDocument/2006/relationships/image" Target="../media/image8.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28.bin"/><Relationship Id="rId4" Type="http://schemas.openxmlformats.org/officeDocument/2006/relationships/image" Target="../media/image9.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29.bin"/><Relationship Id="rId4" Type="http://schemas.openxmlformats.org/officeDocument/2006/relationships/image" Target="../media/image14.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30.bin"/><Relationship Id="rId4" Type="http://schemas.openxmlformats.org/officeDocument/2006/relationships/image" Target="../media/image10.emf"/><Relationship Id="rId5" Type="http://schemas.openxmlformats.org/officeDocument/2006/relationships/oleObject" Target="../embeddings/oleObject31.bin"/><Relationship Id="rId6" Type="http://schemas.openxmlformats.org/officeDocument/2006/relationships/image" Target="../media/image24.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32.bin"/><Relationship Id="rId4" Type="http://schemas.openxmlformats.org/officeDocument/2006/relationships/image" Target="../media/image25.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oleObject" Target="../embeddings/oleObject33.bin"/><Relationship Id="rId4" Type="http://schemas.openxmlformats.org/officeDocument/2006/relationships/image" Target="../media/image26.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oleObject" Target="../embeddings/oleObject34.bin"/><Relationship Id="rId4" Type="http://schemas.openxmlformats.org/officeDocument/2006/relationships/image" Target="../media/image27.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oleObject" Target="../embeddings/oleObject35.bin"/><Relationship Id="rId4" Type="http://schemas.openxmlformats.org/officeDocument/2006/relationships/image" Target="../media/image28.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36.bin"/><Relationship Id="rId4" Type="http://schemas.openxmlformats.org/officeDocument/2006/relationships/image" Target="../media/image29.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37.bin"/><Relationship Id="rId4" Type="http://schemas.openxmlformats.org/officeDocument/2006/relationships/image" Target="../media/image30.emf"/><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38.bin"/><Relationship Id="rId4" Type="http://schemas.openxmlformats.org/officeDocument/2006/relationships/image" Target="../media/image7.emf"/><Relationship Id="rId5" Type="http://schemas.openxmlformats.org/officeDocument/2006/relationships/oleObject" Target="../embeddings/oleObject39.bin"/><Relationship Id="rId6" Type="http://schemas.openxmlformats.org/officeDocument/2006/relationships/image" Target="../media/image5.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oleObject" Target="../embeddings/oleObject40.bin"/><Relationship Id="rId4" Type="http://schemas.openxmlformats.org/officeDocument/2006/relationships/image" Target="../media/image31.emf"/><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41.bin"/><Relationship Id="rId4" Type="http://schemas.openxmlformats.org/officeDocument/2006/relationships/image" Target="../media/image32.emf"/><Relationship Id="rId5" Type="http://schemas.openxmlformats.org/officeDocument/2006/relationships/oleObject" Target="../embeddings/oleObject42.bin"/><Relationship Id="rId6" Type="http://schemas.openxmlformats.org/officeDocument/2006/relationships/image" Target="../media/image33.emf"/><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oleObject" Target="../embeddings/oleObject43.bin"/><Relationship Id="rId4" Type="http://schemas.openxmlformats.org/officeDocument/2006/relationships/image" Target="../media/image34.emf"/><Relationship Id="rId5" Type="http://schemas.openxmlformats.org/officeDocument/2006/relationships/oleObject" Target="../embeddings/oleObject44.bin"/><Relationship Id="rId6" Type="http://schemas.openxmlformats.org/officeDocument/2006/relationships/image" Target="../media/image35.emf"/><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oleObject" Target="../embeddings/oleObject45.bin"/><Relationship Id="rId4" Type="http://schemas.openxmlformats.org/officeDocument/2006/relationships/image" Target="../media/image14.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oleObject" Target="../embeddings/oleObject46.bin"/><Relationship Id="rId4" Type="http://schemas.openxmlformats.org/officeDocument/2006/relationships/image" Target="../media/image33.emf"/><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oleObject" Target="../embeddings/oleObject47.bin"/><Relationship Id="rId4" Type="http://schemas.openxmlformats.org/officeDocument/2006/relationships/image" Target="../media/image8.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oleObject" Target="../embeddings/oleObject48.bin"/><Relationship Id="rId4" Type="http://schemas.openxmlformats.org/officeDocument/2006/relationships/image" Target="../media/image36.emf"/><Relationship Id="rId5" Type="http://schemas.openxmlformats.org/officeDocument/2006/relationships/oleObject" Target="../embeddings/oleObject49.bin"/><Relationship Id="rId6" Type="http://schemas.openxmlformats.org/officeDocument/2006/relationships/image" Target="../media/image37.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oleObject" Target="../embeddings/oleObject50.bin"/><Relationship Id="rId4" Type="http://schemas.openxmlformats.org/officeDocument/2006/relationships/image" Target="../media/image15.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oleObject" Target="../embeddings/oleObject51.bin"/><Relationship Id="rId4" Type="http://schemas.openxmlformats.org/officeDocument/2006/relationships/image" Target="../media/image38.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oleObject" Target="../embeddings/oleObject52.bin"/><Relationship Id="rId4" Type="http://schemas.openxmlformats.org/officeDocument/2006/relationships/image" Target="../media/image39.emf"/><Relationship Id="rId5" Type="http://schemas.openxmlformats.org/officeDocument/2006/relationships/oleObject" Target="../embeddings/oleObject53.bin"/><Relationship Id="rId6" Type="http://schemas.openxmlformats.org/officeDocument/2006/relationships/image" Target="../media/image40.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oleObject" Target="../embeddings/oleObject54.bin"/><Relationship Id="rId4" Type="http://schemas.openxmlformats.org/officeDocument/2006/relationships/image" Target="../media/image41.emf"/><Relationship Id="rId5" Type="http://schemas.openxmlformats.org/officeDocument/2006/relationships/oleObject" Target="../embeddings/oleObject55.bin"/><Relationship Id="rId6" Type="http://schemas.openxmlformats.org/officeDocument/2006/relationships/image" Target="../media/image42.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oleObject" Target="../embeddings/oleObject56.bin"/><Relationship Id="rId4" Type="http://schemas.openxmlformats.org/officeDocument/2006/relationships/image" Target="../media/image43.emf"/><Relationship Id="rId5" Type="http://schemas.openxmlformats.org/officeDocument/2006/relationships/oleObject" Target="../embeddings/oleObject57.bin"/><Relationship Id="rId6" Type="http://schemas.openxmlformats.org/officeDocument/2006/relationships/image" Target="../media/image44.emf"/><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oleObject" Target="../embeddings/oleObject58.bin"/><Relationship Id="rId4" Type="http://schemas.openxmlformats.org/officeDocument/2006/relationships/image" Target="../media/image45.emf"/><Relationship Id="rId5" Type="http://schemas.openxmlformats.org/officeDocument/2006/relationships/oleObject" Target="../embeddings/oleObject59.bin"/><Relationship Id="rId6" Type="http://schemas.openxmlformats.org/officeDocument/2006/relationships/image" Target="../media/image46.emf"/><Relationship Id="rId7" Type="http://schemas.openxmlformats.org/officeDocument/2006/relationships/oleObject" Target="../embeddings/oleObject60.bin"/><Relationship Id="rId8" Type="http://schemas.openxmlformats.org/officeDocument/2006/relationships/image" Target="../media/image47.emf"/><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oleObject" Target="../embeddings/oleObject61.bin"/><Relationship Id="rId4" Type="http://schemas.openxmlformats.org/officeDocument/2006/relationships/image" Target="../media/image48.emf"/><Relationship Id="rId5" Type="http://schemas.openxmlformats.org/officeDocument/2006/relationships/oleObject" Target="../embeddings/oleObject62.bin"/><Relationship Id="rId6" Type="http://schemas.openxmlformats.org/officeDocument/2006/relationships/image" Target="../media/image49.emf"/><Relationship Id="rId7" Type="http://schemas.openxmlformats.org/officeDocument/2006/relationships/oleObject" Target="../embeddings/oleObject63.bin"/><Relationship Id="rId8" Type="http://schemas.openxmlformats.org/officeDocument/2006/relationships/image" Target="../media/image50.emf"/><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oleObject" Target="../embeddings/oleObject64.bin"/><Relationship Id="rId4" Type="http://schemas.openxmlformats.org/officeDocument/2006/relationships/image" Target="../media/image51.emf"/><Relationship Id="rId5" Type="http://schemas.openxmlformats.org/officeDocument/2006/relationships/oleObject" Target="../embeddings/oleObject65.bin"/><Relationship Id="rId6" Type="http://schemas.openxmlformats.org/officeDocument/2006/relationships/image" Target="../media/image52.emf"/><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oleObject" Target="../embeddings/oleObject66.bin"/><Relationship Id="rId4" Type="http://schemas.openxmlformats.org/officeDocument/2006/relationships/image" Target="../media/image53.emf"/><Relationship Id="rId1" Type="http://schemas.openxmlformats.org/officeDocument/2006/relationships/vmlDrawing" Target="../drawings/vmlDrawing50.vml"/><Relationship Id="rId2"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oleObject" Target="../embeddings/oleObject67.bin"/><Relationship Id="rId4" Type="http://schemas.openxmlformats.org/officeDocument/2006/relationships/image" Target="../media/image54.emf"/><Relationship Id="rId1" Type="http://schemas.openxmlformats.org/officeDocument/2006/relationships/vmlDrawing" Target="../drawings/vmlDrawing51.vml"/><Relationship Id="rId2"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oleObject" Target="../embeddings/oleObject68.bin"/><Relationship Id="rId4" Type="http://schemas.openxmlformats.org/officeDocument/2006/relationships/image" Target="../media/image55.emf"/><Relationship Id="rId1" Type="http://schemas.openxmlformats.org/officeDocument/2006/relationships/vmlDrawing" Target="../drawings/vmlDrawing52.vml"/><Relationship Id="rId2"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oleObject" Target="../embeddings/oleObject69.bin"/><Relationship Id="rId4" Type="http://schemas.openxmlformats.org/officeDocument/2006/relationships/image" Target="../media/image56.emf"/><Relationship Id="rId1" Type="http://schemas.openxmlformats.org/officeDocument/2006/relationships/vmlDrawing" Target="../drawings/vmlDrawing53.vml"/><Relationship Id="rId2"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oleObject" Target="../embeddings/oleObject70.bin"/><Relationship Id="rId4" Type="http://schemas.openxmlformats.org/officeDocument/2006/relationships/image" Target="../media/image57.emf"/><Relationship Id="rId1" Type="http://schemas.openxmlformats.org/officeDocument/2006/relationships/vmlDrawing" Target="../drawings/vmlDrawing54.vml"/><Relationship Id="rId2"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oleObject" Target="../embeddings/oleObject71.bin"/><Relationship Id="rId4" Type="http://schemas.openxmlformats.org/officeDocument/2006/relationships/image" Target="../media/image58.emf"/><Relationship Id="rId1" Type="http://schemas.openxmlformats.org/officeDocument/2006/relationships/vmlDrawing" Target="../drawings/vmlDrawing55.vml"/><Relationship Id="rId2"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oleObject" Target="../embeddings/oleObject72.bin"/><Relationship Id="rId4" Type="http://schemas.openxmlformats.org/officeDocument/2006/relationships/image" Target="../media/image59.emf"/><Relationship Id="rId5" Type="http://schemas.openxmlformats.org/officeDocument/2006/relationships/oleObject" Target="../embeddings/oleObject73.bin"/><Relationship Id="rId6" Type="http://schemas.openxmlformats.org/officeDocument/2006/relationships/image" Target="../media/image60.emf"/><Relationship Id="rId7" Type="http://schemas.openxmlformats.org/officeDocument/2006/relationships/oleObject" Target="../embeddings/oleObject74.bin"/><Relationship Id="rId8" Type="http://schemas.openxmlformats.org/officeDocument/2006/relationships/image" Target="../media/image61.emf"/><Relationship Id="rId9" Type="http://schemas.openxmlformats.org/officeDocument/2006/relationships/oleObject" Target="../embeddings/oleObject75.bin"/><Relationship Id="rId10" Type="http://schemas.openxmlformats.org/officeDocument/2006/relationships/image" Target="../media/image62.emf"/><Relationship Id="rId1" Type="http://schemas.openxmlformats.org/officeDocument/2006/relationships/vmlDrawing" Target="../drawings/vmlDrawing56.vml"/><Relationship Id="rId2"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oleObject" Target="../embeddings/oleObject76.bin"/><Relationship Id="rId4" Type="http://schemas.openxmlformats.org/officeDocument/2006/relationships/image" Target="../media/image63.emf"/><Relationship Id="rId1" Type="http://schemas.openxmlformats.org/officeDocument/2006/relationships/vmlDrawing" Target="../drawings/vmlDrawing57.vml"/><Relationship Id="rId2"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oleObject" Target="../embeddings/oleObject77.bin"/><Relationship Id="rId4" Type="http://schemas.openxmlformats.org/officeDocument/2006/relationships/image" Target="../media/image64.emf"/><Relationship Id="rId5" Type="http://schemas.openxmlformats.org/officeDocument/2006/relationships/oleObject" Target="../embeddings/oleObject78.bin"/><Relationship Id="rId6" Type="http://schemas.openxmlformats.org/officeDocument/2006/relationships/image" Target="../media/image65.emf"/><Relationship Id="rId7" Type="http://schemas.openxmlformats.org/officeDocument/2006/relationships/oleObject" Target="../embeddings/oleObject79.bin"/><Relationship Id="rId8" Type="http://schemas.openxmlformats.org/officeDocument/2006/relationships/image" Target="../media/image58.emf"/><Relationship Id="rId1" Type="http://schemas.openxmlformats.org/officeDocument/2006/relationships/vmlDrawing" Target="../drawings/vmlDrawing58.vml"/><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oleObject" Target="../embeddings/oleObject80.bin"/><Relationship Id="rId4" Type="http://schemas.openxmlformats.org/officeDocument/2006/relationships/image" Target="../media/image66.emf"/><Relationship Id="rId5" Type="http://schemas.openxmlformats.org/officeDocument/2006/relationships/oleObject" Target="../embeddings/oleObject81.bin"/><Relationship Id="rId6" Type="http://schemas.openxmlformats.org/officeDocument/2006/relationships/image" Target="../media/image67.emf"/><Relationship Id="rId7" Type="http://schemas.openxmlformats.org/officeDocument/2006/relationships/oleObject" Target="../embeddings/oleObject82.bin"/><Relationship Id="rId8" Type="http://schemas.openxmlformats.org/officeDocument/2006/relationships/image" Target="../media/image68.emf"/><Relationship Id="rId1" Type="http://schemas.openxmlformats.org/officeDocument/2006/relationships/vmlDrawing" Target="../drawings/vmlDrawing59.vml"/><Relationship Id="rId2"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oleObject" Target="../embeddings/oleObject83.bin"/><Relationship Id="rId4" Type="http://schemas.openxmlformats.org/officeDocument/2006/relationships/image" Target="../media/image69.emf"/><Relationship Id="rId1" Type="http://schemas.openxmlformats.org/officeDocument/2006/relationships/vmlDrawing" Target="../drawings/vmlDrawing60.vml"/><Relationship Id="rId2"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oleObject" Target="../embeddings/oleObject84.bin"/><Relationship Id="rId4" Type="http://schemas.openxmlformats.org/officeDocument/2006/relationships/image" Target="../media/image70.emf"/><Relationship Id="rId5" Type="http://schemas.openxmlformats.org/officeDocument/2006/relationships/oleObject" Target="../embeddings/oleObject85.bin"/><Relationship Id="rId6" Type="http://schemas.openxmlformats.org/officeDocument/2006/relationships/image" Target="../media/image71.emf"/><Relationship Id="rId7" Type="http://schemas.openxmlformats.org/officeDocument/2006/relationships/oleObject" Target="../embeddings/oleObject86.bin"/><Relationship Id="rId8" Type="http://schemas.openxmlformats.org/officeDocument/2006/relationships/image" Target="../media/image72.emf"/><Relationship Id="rId1" Type="http://schemas.openxmlformats.org/officeDocument/2006/relationships/vmlDrawing" Target="../drawings/vmlDrawing61.vml"/><Relationship Id="rId2"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oleObject" Target="../embeddings/oleObject87.bin"/><Relationship Id="rId4" Type="http://schemas.openxmlformats.org/officeDocument/2006/relationships/image" Target="../media/image73.emf"/><Relationship Id="rId1" Type="http://schemas.openxmlformats.org/officeDocument/2006/relationships/vmlDrawing" Target="../drawings/vmlDrawing62.vml"/><Relationship Id="rId2"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oleObject" Target="../embeddings/oleObject88.bin"/><Relationship Id="rId4" Type="http://schemas.openxmlformats.org/officeDocument/2006/relationships/image" Target="../media/image74.emf"/><Relationship Id="rId5" Type="http://schemas.openxmlformats.org/officeDocument/2006/relationships/oleObject" Target="../embeddings/oleObject89.bin"/><Relationship Id="rId6" Type="http://schemas.openxmlformats.org/officeDocument/2006/relationships/image" Target="../media/image75.emf"/><Relationship Id="rId1" Type="http://schemas.openxmlformats.org/officeDocument/2006/relationships/vmlDrawing" Target="../drawings/vmlDrawing63.vml"/><Relationship Id="rId2"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oleObject" Target="../embeddings/oleObject90.bin"/><Relationship Id="rId4" Type="http://schemas.openxmlformats.org/officeDocument/2006/relationships/image" Target="../media/image76.emf"/><Relationship Id="rId5" Type="http://schemas.openxmlformats.org/officeDocument/2006/relationships/oleObject" Target="../embeddings/oleObject91.bin"/><Relationship Id="rId6" Type="http://schemas.openxmlformats.org/officeDocument/2006/relationships/image" Target="../media/image77.emf"/><Relationship Id="rId1" Type="http://schemas.openxmlformats.org/officeDocument/2006/relationships/vmlDrawing" Target="../drawings/vmlDrawing64.vml"/><Relationship Id="rId2"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oleObject" Target="../embeddings/oleObject92.bin"/><Relationship Id="rId4" Type="http://schemas.openxmlformats.org/officeDocument/2006/relationships/image" Target="../media/image78.emf"/><Relationship Id="rId1" Type="http://schemas.openxmlformats.org/officeDocument/2006/relationships/vmlDrawing" Target="../drawings/vmlDrawing65.vml"/><Relationship Id="rId2"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oleObject" Target="../embeddings/oleObject93.bin"/><Relationship Id="rId4" Type="http://schemas.openxmlformats.org/officeDocument/2006/relationships/image" Target="../media/image79.emf"/><Relationship Id="rId1" Type="http://schemas.openxmlformats.org/officeDocument/2006/relationships/vmlDrawing" Target="../drawings/vmlDrawing66.vml"/><Relationship Id="rId2"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oleObject" Target="../embeddings/oleObject94.bin"/><Relationship Id="rId4" Type="http://schemas.openxmlformats.org/officeDocument/2006/relationships/image" Target="../media/image17.emf"/><Relationship Id="rId1" Type="http://schemas.openxmlformats.org/officeDocument/2006/relationships/vmlDrawing" Target="../drawings/vmlDrawing67.vml"/><Relationship Id="rId2"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oleObject" Target="../embeddings/oleObject95.bin"/><Relationship Id="rId4" Type="http://schemas.openxmlformats.org/officeDocument/2006/relationships/image" Target="../media/image80.emf"/><Relationship Id="rId1" Type="http://schemas.openxmlformats.org/officeDocument/2006/relationships/vmlDrawing" Target="../drawings/vmlDrawing68.vml"/><Relationship Id="rId2"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oleObject" Target="../embeddings/oleObject96.bin"/><Relationship Id="rId4" Type="http://schemas.openxmlformats.org/officeDocument/2006/relationships/image" Target="../media/image19.emf"/><Relationship Id="rId1" Type="http://schemas.openxmlformats.org/officeDocument/2006/relationships/vmlDrawing" Target="../drawings/vmlDrawing69.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oleObject" Target="../embeddings/oleObject97.bin"/><Relationship Id="rId4" Type="http://schemas.openxmlformats.org/officeDocument/2006/relationships/image" Target="../media/image81.emf"/><Relationship Id="rId1" Type="http://schemas.openxmlformats.org/officeDocument/2006/relationships/vmlDrawing" Target="../drawings/vmlDrawing70.vml"/><Relationship Id="rId2"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3" Type="http://schemas.openxmlformats.org/officeDocument/2006/relationships/oleObject" Target="../embeddings/oleObject98.bin"/><Relationship Id="rId4" Type="http://schemas.openxmlformats.org/officeDocument/2006/relationships/image" Target="../media/image82.emf"/><Relationship Id="rId1" Type="http://schemas.openxmlformats.org/officeDocument/2006/relationships/vmlDrawing" Target="../drawings/vmlDrawing71.vml"/><Relationship Id="rId2"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5.xml.rels><?xml version="1.0" encoding="UTF-8" standalone="yes"?>
<Relationships xmlns="http://schemas.openxmlformats.org/package/2006/relationships"><Relationship Id="rId3" Type="http://schemas.openxmlformats.org/officeDocument/2006/relationships/oleObject" Target="../embeddings/oleObject99.bin"/><Relationship Id="rId4" Type="http://schemas.openxmlformats.org/officeDocument/2006/relationships/image" Target="../media/image83.emf"/><Relationship Id="rId1" Type="http://schemas.openxmlformats.org/officeDocument/2006/relationships/vmlDrawing" Target="../drawings/vmlDrawing72.vml"/><Relationship Id="rId2"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oleObject" Target="../embeddings/oleObject100.bin"/><Relationship Id="rId4" Type="http://schemas.openxmlformats.org/officeDocument/2006/relationships/image" Target="../media/image84.emf"/><Relationship Id="rId1" Type="http://schemas.openxmlformats.org/officeDocument/2006/relationships/vmlDrawing" Target="../drawings/vmlDrawing73.vml"/><Relationship Id="rId2"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3" Type="http://schemas.openxmlformats.org/officeDocument/2006/relationships/oleObject" Target="../embeddings/oleObject101.bin"/><Relationship Id="rId4" Type="http://schemas.openxmlformats.org/officeDocument/2006/relationships/image" Target="../media/image85.emf"/><Relationship Id="rId1" Type="http://schemas.openxmlformats.org/officeDocument/2006/relationships/vmlDrawing" Target="../drawings/vmlDrawing74.vml"/><Relationship Id="rId2"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3" Type="http://schemas.openxmlformats.org/officeDocument/2006/relationships/oleObject" Target="../embeddings/oleObject102.bin"/><Relationship Id="rId4" Type="http://schemas.openxmlformats.org/officeDocument/2006/relationships/image" Target="../media/image86.emf"/><Relationship Id="rId1" Type="http://schemas.openxmlformats.org/officeDocument/2006/relationships/vmlDrawing" Target="../drawings/vmlDrawing75.vml"/><Relationship Id="rId2"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Inflation Enigma</a:t>
            </a:r>
            <a:endParaRPr lang="en-US" dirty="0"/>
          </a:p>
        </p:txBody>
      </p:sp>
      <p:sp>
        <p:nvSpPr>
          <p:cNvPr id="3" name="Subtitle 2"/>
          <p:cNvSpPr>
            <a:spLocks noGrp="1"/>
          </p:cNvSpPr>
          <p:nvPr>
            <p:ph type="subTitle" idx="1"/>
          </p:nvPr>
        </p:nvSpPr>
        <p:spPr>
          <a:xfrm>
            <a:off x="798960" y="3444635"/>
            <a:ext cx="7532136" cy="2424716"/>
          </a:xfrm>
        </p:spPr>
        <p:txBody>
          <a:bodyPr>
            <a:normAutofit fontScale="92500" lnSpcReduction="10000"/>
          </a:bodyPr>
          <a:lstStyle/>
          <a:p>
            <a:r>
              <a:rPr lang="en-US" sz="2200" dirty="0" smtClean="0"/>
              <a:t>Part A: Price as a Relative Expression of Two Market Values</a:t>
            </a:r>
          </a:p>
          <a:p>
            <a:r>
              <a:rPr lang="en-US" sz="2200" dirty="0" smtClean="0"/>
              <a:t>Part </a:t>
            </a:r>
            <a:r>
              <a:rPr lang="en-US" sz="2200" dirty="0"/>
              <a:t>B</a:t>
            </a:r>
            <a:r>
              <a:rPr lang="en-US" sz="2200" dirty="0" smtClean="0"/>
              <a:t>: The Ratio Theory of the Price Level</a:t>
            </a:r>
          </a:p>
          <a:p>
            <a:pPr>
              <a:spcBef>
                <a:spcPts val="900"/>
              </a:spcBef>
            </a:pPr>
            <a:endParaRPr lang="en-US" sz="2200" dirty="0"/>
          </a:p>
          <a:p>
            <a:r>
              <a:rPr lang="en-US" sz="2200" dirty="0" smtClean="0"/>
              <a:t>Part II of The Enigma Series</a:t>
            </a:r>
          </a:p>
          <a:p>
            <a:endParaRPr lang="en-US" sz="2200" dirty="0"/>
          </a:p>
          <a:p>
            <a:r>
              <a:rPr lang="en-US" sz="2200" dirty="0" smtClean="0"/>
              <a:t>Gervaise R.J. Heddle</a:t>
            </a:r>
          </a:p>
          <a:p>
            <a:r>
              <a:rPr lang="en-US" sz="2200" dirty="0" smtClean="0"/>
              <a:t>December 2014</a:t>
            </a:r>
            <a:endParaRPr lang="en-US" sz="2200" dirty="0"/>
          </a:p>
        </p:txBody>
      </p:sp>
    </p:spTree>
    <p:extLst>
      <p:ext uri="{BB962C8B-B14F-4D97-AF65-F5344CB8AC3E}">
        <p14:creationId xmlns:p14="http://schemas.microsoft.com/office/powerpoint/2010/main" val="15707704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Abstract</a:t>
            </a:r>
            <a:endParaRPr lang="en-US" sz="4000" dirty="0"/>
          </a:p>
        </p:txBody>
      </p:sp>
      <p:sp>
        <p:nvSpPr>
          <p:cNvPr id="3" name="Content Placeholder 2"/>
          <p:cNvSpPr>
            <a:spLocks noGrp="1"/>
          </p:cNvSpPr>
          <p:nvPr>
            <p:ph idx="1"/>
          </p:nvPr>
        </p:nvSpPr>
        <p:spPr>
          <a:xfrm>
            <a:off x="481010" y="1789670"/>
            <a:ext cx="8215651" cy="4562677"/>
          </a:xfrm>
        </p:spPr>
        <p:txBody>
          <a:bodyPr>
            <a:noAutofit/>
          </a:bodyPr>
          <a:lstStyle/>
          <a:p>
            <a:r>
              <a:rPr lang="en-US" sz="2000" dirty="0"/>
              <a:t>The Inflation Enigma is a two part paper focusing on the theory of price </a:t>
            </a:r>
            <a:r>
              <a:rPr lang="en-US" sz="2000" dirty="0" smtClean="0"/>
              <a:t>determination (Part A focuses on microeconomics, Part B on macroeconomics). In Part A, it is argued that </a:t>
            </a:r>
            <a:r>
              <a:rPr lang="en-US" sz="2000" dirty="0"/>
              <a:t>p</a:t>
            </a:r>
            <a:r>
              <a:rPr lang="en-US" sz="2000" dirty="0" smtClean="0"/>
              <a:t>rice is a </a:t>
            </a:r>
            <a:r>
              <a:rPr lang="en-US" sz="2000" i="1" dirty="0" smtClean="0"/>
              <a:t>relative</a:t>
            </a:r>
            <a:r>
              <a:rPr lang="en-US" sz="2000" dirty="0" smtClean="0"/>
              <a:t> expression of market value and every </a:t>
            </a:r>
            <a:r>
              <a:rPr lang="en-US" sz="2000" dirty="0"/>
              <a:t>price </a:t>
            </a:r>
            <a:r>
              <a:rPr lang="en-US" sz="2000" dirty="0" smtClean="0"/>
              <a:t>is, in fact, </a:t>
            </a:r>
            <a:r>
              <a:rPr lang="en-US" sz="2000" dirty="0"/>
              <a:t>a ratio of two market values. </a:t>
            </a:r>
            <a:r>
              <a:rPr lang="en-US" sz="2000" dirty="0" smtClean="0"/>
              <a:t>By measuring market value in </a:t>
            </a:r>
            <a:r>
              <a:rPr lang="en-US" sz="2000" i="1" dirty="0" smtClean="0"/>
              <a:t>absolute</a:t>
            </a:r>
            <a:r>
              <a:rPr lang="en-US" sz="2000" dirty="0" smtClean="0"/>
              <a:t> terms, we can think of </a:t>
            </a:r>
            <a:r>
              <a:rPr lang="en-US" sz="2000" dirty="0"/>
              <a:t>price </a:t>
            </a:r>
            <a:r>
              <a:rPr lang="en-US" sz="2000" dirty="0" smtClean="0"/>
              <a:t>as being </a:t>
            </a:r>
            <a:r>
              <a:rPr lang="en-US" sz="2000" dirty="0"/>
              <a:t>determined by two sets of </a:t>
            </a:r>
            <a:r>
              <a:rPr lang="en-US" sz="2000" dirty="0" smtClean="0"/>
              <a:t>supply and demand: supply and demand </a:t>
            </a:r>
            <a:r>
              <a:rPr lang="en-US" sz="2000" dirty="0"/>
              <a:t>for the good itself and </a:t>
            </a:r>
            <a:r>
              <a:rPr lang="en-US" sz="2000" dirty="0" smtClean="0"/>
              <a:t>supply and demand </a:t>
            </a:r>
            <a:r>
              <a:rPr lang="en-US" sz="2000" dirty="0"/>
              <a:t>for the measurement good (typically, money).</a:t>
            </a:r>
          </a:p>
          <a:p>
            <a:pPr>
              <a:spcBef>
                <a:spcPts val="1000"/>
              </a:spcBef>
            </a:pPr>
            <a:r>
              <a:rPr lang="en-US" sz="2000" dirty="0"/>
              <a:t>In Part B</a:t>
            </a:r>
            <a:r>
              <a:rPr lang="en-US" sz="2000" dirty="0" smtClean="0"/>
              <a:t>, </a:t>
            </a:r>
            <a:r>
              <a:rPr lang="en-US" sz="2000" dirty="0"/>
              <a:t>the microeconomic theory </a:t>
            </a:r>
            <a:r>
              <a:rPr lang="en-US" sz="2000" dirty="0" smtClean="0"/>
              <a:t>from </a:t>
            </a:r>
            <a:r>
              <a:rPr lang="en-US" sz="2000" dirty="0"/>
              <a:t>Part </a:t>
            </a:r>
            <a:r>
              <a:rPr lang="en-US" sz="2000" dirty="0" smtClean="0"/>
              <a:t>A </a:t>
            </a:r>
            <a:r>
              <a:rPr lang="en-US" sz="2000" dirty="0"/>
              <a:t>is used to develop the </a:t>
            </a:r>
            <a:r>
              <a:rPr lang="en-US" sz="2000" dirty="0" smtClean="0"/>
              <a:t>“Ratio </a:t>
            </a:r>
            <a:r>
              <a:rPr lang="en-US" sz="2000" dirty="0"/>
              <a:t>Theory of the Price </a:t>
            </a:r>
            <a:r>
              <a:rPr lang="en-US" sz="2000" dirty="0" smtClean="0"/>
              <a:t>Level”. </a:t>
            </a:r>
            <a:r>
              <a:rPr lang="en-US" sz="2000" dirty="0"/>
              <a:t>Ratio Theory states that the price level is a ratio of the “general value level” and the “market value of money”. Ratio Theory is then used to develop two tools which </a:t>
            </a:r>
            <a:r>
              <a:rPr lang="en-US" sz="2000" dirty="0" smtClean="0"/>
              <a:t>will help to explain the possible causes of </a:t>
            </a:r>
            <a:r>
              <a:rPr lang="en-US" sz="2000" dirty="0"/>
              <a:t>inflation: the “Simple Model for the Market Value of Money” and the “Goods-Money Framework”</a:t>
            </a:r>
            <a:r>
              <a:rPr lang="en-US" sz="2000" dirty="0" smtClean="0"/>
              <a:t>.</a:t>
            </a:r>
            <a:endParaRPr lang="en-US" sz="20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a:t>
            </a:fld>
            <a:endParaRPr lang="en-US" dirty="0"/>
          </a:p>
        </p:txBody>
      </p:sp>
    </p:spTree>
    <p:extLst>
      <p:ext uri="{BB962C8B-B14F-4D97-AF65-F5344CB8AC3E}">
        <p14:creationId xmlns:p14="http://schemas.microsoft.com/office/powerpoint/2010/main" val="290492247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Index</a:t>
            </a:r>
            <a:endParaRPr lang="en-US" sz="4000" dirty="0"/>
          </a:p>
        </p:txBody>
      </p:sp>
      <p:sp>
        <p:nvSpPr>
          <p:cNvPr id="3" name="Content Placeholder 2"/>
          <p:cNvSpPr>
            <a:spLocks noGrp="1"/>
          </p:cNvSpPr>
          <p:nvPr>
            <p:ph idx="1"/>
          </p:nvPr>
        </p:nvSpPr>
        <p:spPr>
          <a:xfrm>
            <a:off x="900112" y="1924377"/>
            <a:ext cx="7345363" cy="4389482"/>
          </a:xfrm>
        </p:spPr>
        <p:txBody>
          <a:bodyPr>
            <a:normAutofit/>
          </a:bodyPr>
          <a:lstStyle/>
          <a:p>
            <a:pPr marL="0" indent="0">
              <a:buNone/>
            </a:pPr>
            <a:r>
              <a:rPr lang="en-US" dirty="0" smtClean="0"/>
              <a:t>Section					</a:t>
            </a:r>
            <a:r>
              <a:rPr lang="en-US" dirty="0"/>
              <a:t> </a:t>
            </a:r>
            <a:r>
              <a:rPr lang="en-US" dirty="0" smtClean="0"/>
              <a:t>         Slide</a:t>
            </a:r>
          </a:p>
          <a:p>
            <a:r>
              <a:rPr lang="en-US" dirty="0" smtClean="0"/>
              <a:t>Introduction &amp; Overview				  5</a:t>
            </a:r>
          </a:p>
          <a:p>
            <a:r>
              <a:rPr lang="en-US" dirty="0" smtClean="0"/>
              <a:t>Part A: Microeconomics</a:t>
            </a:r>
          </a:p>
          <a:p>
            <a:pPr lvl="1"/>
            <a:r>
              <a:rPr lang="en-US" dirty="0" smtClean="0"/>
              <a:t>Price Determination: An Introduction			 55</a:t>
            </a:r>
          </a:p>
          <a:p>
            <a:pPr lvl="1"/>
            <a:r>
              <a:rPr lang="en-US" dirty="0" smtClean="0"/>
              <a:t>The Measurement of Value				105</a:t>
            </a:r>
          </a:p>
          <a:p>
            <a:pPr lvl="1"/>
            <a:r>
              <a:rPr lang="en-US" dirty="0" smtClean="0"/>
              <a:t>The Ratio of Exchange				132</a:t>
            </a:r>
          </a:p>
          <a:p>
            <a:pPr lvl="1"/>
            <a:r>
              <a:rPr lang="en-US" dirty="0" smtClean="0"/>
              <a:t>Supply &amp; Demand in “Absolute Terms”		154</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a:t>
            </a:fld>
            <a:endParaRPr lang="en-US" dirty="0"/>
          </a:p>
        </p:txBody>
      </p:sp>
    </p:spTree>
    <p:extLst>
      <p:ext uri="{BB962C8B-B14F-4D97-AF65-F5344CB8AC3E}">
        <p14:creationId xmlns:p14="http://schemas.microsoft.com/office/powerpoint/2010/main" val="364985123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Index</a:t>
            </a:r>
            <a:endParaRPr lang="en-US" sz="4000" dirty="0"/>
          </a:p>
        </p:txBody>
      </p:sp>
      <p:sp>
        <p:nvSpPr>
          <p:cNvPr id="3" name="Content Placeholder 2"/>
          <p:cNvSpPr>
            <a:spLocks noGrp="1"/>
          </p:cNvSpPr>
          <p:nvPr>
            <p:ph idx="1"/>
          </p:nvPr>
        </p:nvSpPr>
        <p:spPr>
          <a:xfrm>
            <a:off x="900112" y="1924377"/>
            <a:ext cx="7345363" cy="4389482"/>
          </a:xfrm>
        </p:spPr>
        <p:txBody>
          <a:bodyPr>
            <a:normAutofit/>
          </a:bodyPr>
          <a:lstStyle/>
          <a:p>
            <a:pPr marL="0" indent="0">
              <a:buNone/>
            </a:pPr>
            <a:r>
              <a:rPr lang="en-US" dirty="0" smtClean="0"/>
              <a:t>Section					</a:t>
            </a:r>
            <a:r>
              <a:rPr lang="en-US" dirty="0"/>
              <a:t> </a:t>
            </a:r>
            <a:r>
              <a:rPr lang="en-US" dirty="0" smtClean="0"/>
              <a:t>         Slide</a:t>
            </a:r>
          </a:p>
          <a:p>
            <a:r>
              <a:rPr lang="en-US" dirty="0" smtClean="0"/>
              <a:t>Part </a:t>
            </a:r>
            <a:r>
              <a:rPr lang="en-US" dirty="0"/>
              <a:t>B</a:t>
            </a:r>
            <a:r>
              <a:rPr lang="en-US" dirty="0" smtClean="0"/>
              <a:t>: Macroeconomics</a:t>
            </a:r>
          </a:p>
          <a:p>
            <a:pPr lvl="1"/>
            <a:r>
              <a:rPr lang="en-US" dirty="0" smtClean="0"/>
              <a:t>Ratio Theory of the Price Level				183</a:t>
            </a:r>
          </a:p>
          <a:p>
            <a:pPr lvl="1"/>
            <a:r>
              <a:rPr lang="en-US" dirty="0" smtClean="0"/>
              <a:t>The Simple Model				211</a:t>
            </a:r>
          </a:p>
          <a:p>
            <a:pPr lvl="1"/>
            <a:r>
              <a:rPr lang="en-US" dirty="0" smtClean="0"/>
              <a:t>The Goods-Money Framework				234</a:t>
            </a:r>
          </a:p>
          <a:p>
            <a:pPr lvl="1"/>
            <a:r>
              <a:rPr lang="en-US" dirty="0" smtClean="0"/>
              <a:t>The Right Side of the Framework: Money	248</a:t>
            </a:r>
          </a:p>
          <a:p>
            <a:pPr lvl="1"/>
            <a:r>
              <a:rPr lang="en-US" dirty="0" smtClean="0"/>
              <a:t>The Left Side of the Framework: Goods		274</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a:t>
            </a:fld>
            <a:endParaRPr lang="en-US" dirty="0"/>
          </a:p>
        </p:txBody>
      </p:sp>
    </p:spTree>
    <p:extLst>
      <p:ext uri="{BB962C8B-B14F-4D97-AF65-F5344CB8AC3E}">
        <p14:creationId xmlns:p14="http://schemas.microsoft.com/office/powerpoint/2010/main" val="22776161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Introduction &amp; Overview</a:t>
            </a:r>
            <a:endParaRPr lang="en-US" sz="4000" dirty="0"/>
          </a:p>
        </p:txBody>
      </p:sp>
      <p:sp>
        <p:nvSpPr>
          <p:cNvPr id="3" name="Text Placeholder 2"/>
          <p:cNvSpPr>
            <a:spLocks noGrp="1"/>
          </p:cNvSpPr>
          <p:nvPr>
            <p:ph type="body" idx="1"/>
          </p:nvPr>
        </p:nvSpPr>
        <p:spPr/>
        <p:txBody>
          <a:bodyPr/>
          <a:lstStyle/>
          <a:p>
            <a:r>
              <a:rPr lang="en-US" dirty="0" smtClean="0"/>
              <a:t>A Brief Overview of The </a:t>
            </a:r>
            <a:r>
              <a:rPr lang="en-US" dirty="0"/>
              <a:t>I</a:t>
            </a:r>
            <a:r>
              <a:rPr lang="en-US" dirty="0" smtClean="0"/>
              <a:t>nflation Enigma</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a:t>
            </a:fld>
            <a:endParaRPr lang="en-US" dirty="0"/>
          </a:p>
        </p:txBody>
      </p:sp>
    </p:spTree>
    <p:extLst>
      <p:ext uri="{BB962C8B-B14F-4D97-AF65-F5344CB8AC3E}">
        <p14:creationId xmlns:p14="http://schemas.microsoft.com/office/powerpoint/2010/main" val="5524655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Paradox of Price Level Determination</a:t>
            </a:r>
            <a:endParaRPr lang="en-US" sz="4000" dirty="0"/>
          </a:p>
        </p:txBody>
      </p:sp>
      <p:sp>
        <p:nvSpPr>
          <p:cNvPr id="3" name="Content Placeholder 2"/>
          <p:cNvSpPr>
            <a:spLocks noGrp="1"/>
          </p:cNvSpPr>
          <p:nvPr>
            <p:ph idx="1"/>
          </p:nvPr>
        </p:nvSpPr>
        <p:spPr>
          <a:xfrm>
            <a:off x="481010" y="1808914"/>
            <a:ext cx="8215651" cy="4580019"/>
          </a:xfrm>
        </p:spPr>
        <p:txBody>
          <a:bodyPr>
            <a:normAutofit fontScale="92500"/>
          </a:bodyPr>
          <a:lstStyle/>
          <a:p>
            <a:r>
              <a:rPr lang="en-US" dirty="0"/>
              <a:t>“Inflation” is nothing more than the evolution of prices over time. Microeconomics tells us that the price of a good is determined by </a:t>
            </a:r>
            <a:r>
              <a:rPr lang="en-US" dirty="0" smtClean="0"/>
              <a:t>supply and demand </a:t>
            </a:r>
            <a:r>
              <a:rPr lang="en-US" dirty="0"/>
              <a:t>for that good. Clearly, this principle can be easily extrapolated to the price of any number of goods (the “basket of goods”). So surely, the evolution of the general price level over time can not be that complicated: it is simply a matter of changes in </a:t>
            </a:r>
            <a:r>
              <a:rPr lang="en-US" dirty="0" smtClean="0"/>
              <a:t>supply and demand </a:t>
            </a:r>
            <a:r>
              <a:rPr lang="en-US" dirty="0"/>
              <a:t>for a wide variety of goods? And yet, inflation remains an enigma.</a:t>
            </a:r>
          </a:p>
          <a:p>
            <a:r>
              <a:rPr lang="en-US" dirty="0"/>
              <a:t>There is a good reason that macroeconomic models of price determination (inflation) have limited success: it is because current microeconomic models of price determination provide a partial and one-sided view of the price determination process.</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6</a:t>
            </a:fld>
            <a:endParaRPr lang="en-US" dirty="0"/>
          </a:p>
        </p:txBody>
      </p:sp>
    </p:spTree>
    <p:extLst>
      <p:ext uri="{BB962C8B-B14F-4D97-AF65-F5344CB8AC3E}">
        <p14:creationId xmlns:p14="http://schemas.microsoft.com/office/powerpoint/2010/main" val="83311418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of a Good is a</a:t>
            </a:r>
            <a:br>
              <a:rPr lang="en-US" sz="4000" dirty="0" smtClean="0"/>
            </a:br>
            <a:r>
              <a:rPr lang="en-US" sz="4000" dirty="0" smtClean="0"/>
              <a:t>Ratio of Two Market Values</a:t>
            </a:r>
            <a:endParaRPr lang="en-US" sz="4000" dirty="0"/>
          </a:p>
        </p:txBody>
      </p:sp>
      <p:sp>
        <p:nvSpPr>
          <p:cNvPr id="3" name="Content Placeholder 2"/>
          <p:cNvSpPr>
            <a:spLocks noGrp="1"/>
          </p:cNvSpPr>
          <p:nvPr>
            <p:ph idx="1"/>
          </p:nvPr>
        </p:nvSpPr>
        <p:spPr>
          <a:xfrm>
            <a:off x="481010" y="1806453"/>
            <a:ext cx="8273372" cy="4582480"/>
          </a:xfrm>
        </p:spPr>
        <p:txBody>
          <a:bodyPr>
            <a:normAutofit fontScale="92500"/>
          </a:bodyPr>
          <a:lstStyle/>
          <a:p>
            <a:r>
              <a:rPr lang="en-US" dirty="0" smtClean="0"/>
              <a:t>The fundamental problem of most microeconomic theories of price determination is that they fail to distinguish between “price” and “market value”. The common view in economics is that the price of a good is its “market value”: but the price of a good is a </a:t>
            </a:r>
            <a:r>
              <a:rPr lang="en-US" i="1" dirty="0" smtClean="0"/>
              <a:t>relative</a:t>
            </a:r>
            <a:r>
              <a:rPr lang="en-US" dirty="0" smtClean="0"/>
              <a:t> expression of the market value of a good.</a:t>
            </a:r>
          </a:p>
          <a:p>
            <a:r>
              <a:rPr lang="en-US" dirty="0" smtClean="0"/>
              <a:t>The price of a good is a ratio of </a:t>
            </a:r>
            <a:r>
              <a:rPr lang="en-US" i="1" dirty="0" smtClean="0"/>
              <a:t>two</a:t>
            </a:r>
            <a:r>
              <a:rPr lang="en-US" dirty="0" smtClean="0"/>
              <a:t> market values. The price of a good is determined by two sets of market forces: supply and demand for the good itself, and supply and demand for the “measurement good”. Supply and demand for a good can determine its market value, but, in and of itself, it can’t determine its price: its price depends upon on the market value of the good itself </a:t>
            </a:r>
            <a:r>
              <a:rPr lang="en-US" i="1" dirty="0" smtClean="0"/>
              <a:t>and</a:t>
            </a:r>
            <a:r>
              <a:rPr lang="en-US" dirty="0" smtClean="0"/>
              <a:t> the market value of the other good being exchanged.</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a:t>
            </a:fld>
            <a:endParaRPr lang="en-US" dirty="0"/>
          </a:p>
        </p:txBody>
      </p:sp>
    </p:spTree>
    <p:extLst>
      <p:ext uri="{BB962C8B-B14F-4D97-AF65-F5344CB8AC3E}">
        <p14:creationId xmlns:p14="http://schemas.microsoft.com/office/powerpoint/2010/main" val="19428207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30" y="244158"/>
            <a:ext cx="8273371" cy="1339850"/>
          </a:xfrm>
        </p:spPr>
        <p:txBody>
          <a:bodyPr>
            <a:normAutofit/>
          </a:bodyPr>
          <a:lstStyle/>
          <a:p>
            <a:r>
              <a:rPr lang="en-US" sz="4000" dirty="0" smtClean="0"/>
              <a:t>The Measurement of Market Value:</a:t>
            </a:r>
            <a:br>
              <a:rPr lang="en-US" sz="4000" dirty="0" smtClean="0"/>
            </a:br>
            <a:r>
              <a:rPr lang="en-US" sz="4000" dirty="0" smtClean="0"/>
              <a:t>Absolute </a:t>
            </a:r>
            <a:r>
              <a:rPr lang="en-US" sz="4000" dirty="0" err="1" smtClean="0"/>
              <a:t>vs</a:t>
            </a:r>
            <a:r>
              <a:rPr lang="en-US" sz="4000" dirty="0" smtClean="0"/>
              <a:t> Relative</a:t>
            </a:r>
            <a:endParaRPr lang="en-US" sz="4000" dirty="0"/>
          </a:p>
        </p:txBody>
      </p:sp>
      <p:sp>
        <p:nvSpPr>
          <p:cNvPr id="3" name="Content Placeholder 2"/>
          <p:cNvSpPr>
            <a:spLocks noGrp="1"/>
          </p:cNvSpPr>
          <p:nvPr>
            <p:ph idx="1"/>
          </p:nvPr>
        </p:nvSpPr>
        <p:spPr>
          <a:xfrm>
            <a:off x="481010" y="1806452"/>
            <a:ext cx="8273372" cy="4505505"/>
          </a:xfrm>
        </p:spPr>
        <p:txBody>
          <a:bodyPr>
            <a:normAutofit fontScale="92500"/>
          </a:bodyPr>
          <a:lstStyle/>
          <a:p>
            <a:r>
              <a:rPr lang="en-US" dirty="0" smtClean="0"/>
              <a:t>Every good has the property of “market value”. The market value of a good is determined by supply and demand for that good. We can measure that market value in </a:t>
            </a:r>
            <a:r>
              <a:rPr lang="en-US" i="1" dirty="0" smtClean="0"/>
              <a:t>absolute</a:t>
            </a:r>
            <a:r>
              <a:rPr lang="en-US" dirty="0" smtClean="0"/>
              <a:t> terms (in terms of a universal and invariable measure of market value) or in </a:t>
            </a:r>
            <a:r>
              <a:rPr lang="en-US" i="1" dirty="0" smtClean="0"/>
              <a:t>relative</a:t>
            </a:r>
            <a:r>
              <a:rPr lang="en-US" dirty="0" smtClean="0"/>
              <a:t> terms (in terms of a variable measure of market value).</a:t>
            </a:r>
          </a:p>
          <a:p>
            <a:r>
              <a:rPr lang="en-US" dirty="0" smtClean="0"/>
              <a:t>Typically, we measure the market value of a good in relative terms, that is, in terms of the market value of another good: this is the “price” of the good. However, </a:t>
            </a:r>
            <a:r>
              <a:rPr lang="en-US" dirty="0"/>
              <a:t>t</a:t>
            </a:r>
            <a:r>
              <a:rPr lang="en-US" dirty="0" smtClean="0"/>
              <a:t>he price of the good can only be determined if we know both the market value of the good itself and the market value of the “measurement good”. In other words, supply and demand for a good determines its market value, but does not, in and of itself, determine its price.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a:t>
            </a:fld>
            <a:endParaRPr lang="en-US" dirty="0"/>
          </a:p>
        </p:txBody>
      </p:sp>
    </p:spTree>
    <p:extLst>
      <p:ext uri="{BB962C8B-B14F-4D97-AF65-F5344CB8AC3E}">
        <p14:creationId xmlns:p14="http://schemas.microsoft.com/office/powerpoint/2010/main" val="25429906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as a Ratio of</a:t>
            </a:r>
            <a:br>
              <a:rPr lang="en-US" sz="4000" dirty="0" smtClean="0"/>
            </a:br>
            <a:r>
              <a:rPr lang="en-US" sz="4000" dirty="0" smtClean="0"/>
              <a:t>Two Quantities Exchanged</a:t>
            </a:r>
            <a:endParaRPr lang="en-US" sz="4000" dirty="0"/>
          </a:p>
        </p:txBody>
      </p:sp>
      <p:sp>
        <p:nvSpPr>
          <p:cNvPr id="3" name="Content Placeholder 2"/>
          <p:cNvSpPr>
            <a:spLocks noGrp="1"/>
          </p:cNvSpPr>
          <p:nvPr>
            <p:ph idx="1"/>
          </p:nvPr>
        </p:nvSpPr>
        <p:spPr>
          <a:xfrm>
            <a:off x="481010" y="1806453"/>
            <a:ext cx="8350334" cy="4601724"/>
          </a:xfrm>
        </p:spPr>
        <p:txBody>
          <a:bodyPr>
            <a:normAutofit fontScale="92500"/>
          </a:bodyPr>
          <a:lstStyle/>
          <a:p>
            <a:r>
              <a:rPr lang="en-US" dirty="0" smtClean="0"/>
              <a:t>In order to explain this concept, it helps to go back to basics. Let’s answer the following question: </a:t>
            </a:r>
            <a:r>
              <a:rPr lang="en-US" dirty="0"/>
              <a:t>w</a:t>
            </a:r>
            <a:r>
              <a:rPr lang="en-US" dirty="0" smtClean="0"/>
              <a:t>hat is the “price” of a good?</a:t>
            </a:r>
          </a:p>
          <a:p>
            <a:pPr>
              <a:spcBef>
                <a:spcPts val="1400"/>
              </a:spcBef>
            </a:pPr>
            <a:r>
              <a:rPr lang="en-US" dirty="0" smtClean="0"/>
              <a:t>In simple terms, “price” is a ratio of two quantities exchanged: a quantity of one good as exchanged for a certain quantity of another good. In mathematical terms, if we let the quantity of good A be </a:t>
            </a:r>
            <a:r>
              <a:rPr lang="en-US" i="1" dirty="0" smtClean="0"/>
              <a:t>Q(A)</a:t>
            </a:r>
            <a:r>
              <a:rPr lang="en-US" dirty="0" smtClean="0"/>
              <a:t> and the quantity of good B be </a:t>
            </a:r>
            <a:r>
              <a:rPr lang="en-US" i="1" dirty="0" smtClean="0"/>
              <a:t>Q(B)</a:t>
            </a:r>
            <a:r>
              <a:rPr lang="en-US" dirty="0" smtClean="0"/>
              <a:t>, then the price of good A in terms of good B, denoted </a:t>
            </a:r>
            <a:r>
              <a:rPr lang="en-US" i="1" dirty="0" smtClean="0"/>
              <a:t>P(A</a:t>
            </a:r>
            <a:r>
              <a:rPr lang="en-US" i="1" baseline="-25000" dirty="0" smtClean="0"/>
              <a:t>B</a:t>
            </a:r>
            <a:r>
              <a:rPr lang="en-US" i="1" dirty="0" smtClean="0"/>
              <a:t>)</a:t>
            </a:r>
            <a:r>
              <a:rPr lang="en-US" dirty="0" smtClean="0"/>
              <a:t>, is described by:</a:t>
            </a:r>
          </a:p>
          <a:p>
            <a:endParaRPr lang="en-US" dirty="0"/>
          </a:p>
          <a:p>
            <a:pPr>
              <a:spcBef>
                <a:spcPts val="4400"/>
              </a:spcBef>
            </a:pPr>
            <a:r>
              <a:rPr lang="en-US" dirty="0" smtClean="0"/>
              <a:t>As a general rule, we express prices in money terms. In the equation above, good B would normally be “money”.</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914494346"/>
              </p:ext>
            </p:extLst>
          </p:nvPr>
        </p:nvGraphicFramePr>
        <p:xfrm>
          <a:off x="3306573" y="4451473"/>
          <a:ext cx="2265362" cy="1052513"/>
        </p:xfrm>
        <a:graphic>
          <a:graphicData uri="http://schemas.openxmlformats.org/presentationml/2006/ole">
            <mc:AlternateContent xmlns:mc="http://schemas.openxmlformats.org/markup-compatibility/2006">
              <mc:Choice xmlns:v="urn:schemas-microsoft-com:vml" Requires="v">
                <p:oleObj spid="_x0000_s1687035" name="Equation" r:id="rId3" imgW="901700" imgH="419100" progId="Equation.3">
                  <p:embed/>
                </p:oleObj>
              </mc:Choice>
              <mc:Fallback>
                <p:oleObj name="Equation" r:id="rId3" imgW="901700" imgH="419100" progId="Equation.3">
                  <p:embed/>
                  <p:pic>
                    <p:nvPicPr>
                      <p:cNvPr id="0" name=""/>
                      <p:cNvPicPr/>
                      <p:nvPr/>
                    </p:nvPicPr>
                    <p:blipFill>
                      <a:blip r:embed="rId4"/>
                      <a:stretch>
                        <a:fillRect/>
                      </a:stretch>
                    </p:blipFill>
                    <p:spPr>
                      <a:xfrm>
                        <a:off x="3306573" y="4451473"/>
                        <a:ext cx="2265362"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9</a:t>
            </a:fld>
            <a:endParaRPr lang="en-US" dirty="0"/>
          </a:p>
        </p:txBody>
      </p:sp>
    </p:spTree>
    <p:extLst>
      <p:ext uri="{BB962C8B-B14F-4D97-AF65-F5344CB8AC3E}">
        <p14:creationId xmlns:p14="http://schemas.microsoft.com/office/powerpoint/2010/main" val="419487312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as a Ratio of</a:t>
            </a:r>
            <a:br>
              <a:rPr lang="en-US" sz="4000" dirty="0" smtClean="0"/>
            </a:br>
            <a:r>
              <a:rPr lang="en-US" sz="4000" dirty="0" smtClean="0"/>
              <a:t>Two Market Values</a:t>
            </a:r>
            <a:endParaRPr lang="en-US" sz="4000" dirty="0"/>
          </a:p>
        </p:txBody>
      </p:sp>
      <p:sp>
        <p:nvSpPr>
          <p:cNvPr id="3" name="Content Placeholder 2"/>
          <p:cNvSpPr>
            <a:spLocks noGrp="1"/>
          </p:cNvSpPr>
          <p:nvPr>
            <p:ph idx="1"/>
          </p:nvPr>
        </p:nvSpPr>
        <p:spPr>
          <a:xfrm>
            <a:off x="481010" y="1806453"/>
            <a:ext cx="8234891" cy="4582480"/>
          </a:xfrm>
        </p:spPr>
        <p:txBody>
          <a:bodyPr>
            <a:normAutofit fontScale="92500"/>
          </a:bodyPr>
          <a:lstStyle/>
          <a:p>
            <a:r>
              <a:rPr lang="en-US" dirty="0" smtClean="0"/>
              <a:t>How is this ratio of two quantities exchanged determined? Is the ratio of exchange determined solely by supply and demand for good A? Or is the ratio of exchange determined solely by supply and demand for good B? The answer is neither. The price of good A in B terms is determined by the market value of both goods. In mathematical terms:</a:t>
            </a:r>
          </a:p>
          <a:p>
            <a:endParaRPr lang="en-US" dirty="0"/>
          </a:p>
          <a:p>
            <a:pPr>
              <a:spcBef>
                <a:spcPts val="3800"/>
              </a:spcBef>
            </a:pPr>
            <a:r>
              <a:rPr lang="en-US" dirty="0" smtClean="0"/>
              <a:t>The market value of good A, which we can measure in </a:t>
            </a:r>
            <a:r>
              <a:rPr lang="en-US" i="1" dirty="0" smtClean="0"/>
              <a:t>absolute</a:t>
            </a:r>
            <a:r>
              <a:rPr lang="en-US" dirty="0" smtClean="0"/>
              <a:t> terms as </a:t>
            </a:r>
            <a:r>
              <a:rPr lang="en-US" i="1" dirty="0" smtClean="0"/>
              <a:t>V(A)</a:t>
            </a:r>
            <a:r>
              <a:rPr lang="en-US" dirty="0" smtClean="0"/>
              <a:t>, is determined by supply and demand for good A. Similarly, the market value of good B, denoted in absolute terms as </a:t>
            </a:r>
            <a:r>
              <a:rPr lang="en-US" i="1" dirty="0" smtClean="0"/>
              <a:t>V(B)</a:t>
            </a:r>
            <a:r>
              <a:rPr lang="en-US" dirty="0" smtClean="0"/>
              <a:t>, is determined by supply and demand for good B.</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44111175"/>
              </p:ext>
            </p:extLst>
          </p:nvPr>
        </p:nvGraphicFramePr>
        <p:xfrm>
          <a:off x="2717005" y="3873738"/>
          <a:ext cx="3445095" cy="1052668"/>
        </p:xfrm>
        <a:graphic>
          <a:graphicData uri="http://schemas.openxmlformats.org/presentationml/2006/ole">
            <mc:AlternateContent xmlns:mc="http://schemas.openxmlformats.org/markup-compatibility/2006">
              <mc:Choice xmlns:v="urn:schemas-microsoft-com:vml" Requires="v">
                <p:oleObj spid="_x0000_s1690106" name="Equation" r:id="rId3" imgW="1371600" imgH="419100" progId="Equation.3">
                  <p:embed/>
                </p:oleObj>
              </mc:Choice>
              <mc:Fallback>
                <p:oleObj name="Equation" r:id="rId3" imgW="1371600" imgH="419100" progId="Equation.3">
                  <p:embed/>
                  <p:pic>
                    <p:nvPicPr>
                      <p:cNvPr id="0" name=""/>
                      <p:cNvPicPr/>
                      <p:nvPr/>
                    </p:nvPicPr>
                    <p:blipFill>
                      <a:blip r:embed="rId4"/>
                      <a:stretch>
                        <a:fillRect/>
                      </a:stretch>
                    </p:blipFill>
                    <p:spPr>
                      <a:xfrm>
                        <a:off x="2717005" y="3873738"/>
                        <a:ext cx="3445095" cy="1052668"/>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10</a:t>
            </a:fld>
            <a:endParaRPr lang="en-US" dirty="0"/>
          </a:p>
        </p:txBody>
      </p:sp>
    </p:spTree>
    <p:extLst>
      <p:ext uri="{BB962C8B-B14F-4D97-AF65-F5344CB8AC3E}">
        <p14:creationId xmlns:p14="http://schemas.microsoft.com/office/powerpoint/2010/main" val="190485010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1" y="244158"/>
            <a:ext cx="8254130" cy="1339850"/>
          </a:xfrm>
        </p:spPr>
        <p:txBody>
          <a:bodyPr>
            <a:normAutofit/>
          </a:bodyPr>
          <a:lstStyle/>
          <a:p>
            <a:r>
              <a:rPr lang="en-US" sz="4000" dirty="0" smtClean="0"/>
              <a:t>The Principle of Trade Equivalence</a:t>
            </a:r>
            <a:endParaRPr lang="en-US" sz="4000" dirty="0"/>
          </a:p>
        </p:txBody>
      </p:sp>
      <p:sp>
        <p:nvSpPr>
          <p:cNvPr id="3" name="Content Placeholder 2"/>
          <p:cNvSpPr>
            <a:spLocks noGrp="1"/>
          </p:cNvSpPr>
          <p:nvPr>
            <p:ph idx="1"/>
          </p:nvPr>
        </p:nvSpPr>
        <p:spPr>
          <a:xfrm>
            <a:off x="481011" y="1806452"/>
            <a:ext cx="8254130" cy="4139874"/>
          </a:xfrm>
        </p:spPr>
        <p:txBody>
          <a:bodyPr>
            <a:normAutofit fontScale="92500"/>
          </a:bodyPr>
          <a:lstStyle/>
          <a:p>
            <a:r>
              <a:rPr lang="en-US" dirty="0" smtClean="0"/>
              <a:t>In an efficient market, the ratio of two quantities exchanged (the price of one good in terms of another) will always be the reciprocal of the </a:t>
            </a:r>
            <a:r>
              <a:rPr lang="en-US" i="1" dirty="0" smtClean="0"/>
              <a:t>absolute</a:t>
            </a:r>
            <a:r>
              <a:rPr lang="en-US" dirty="0" smtClean="0"/>
              <a:t> market value of the two goods (the market value of the goods as measured in absolute terms).</a:t>
            </a:r>
          </a:p>
          <a:p>
            <a:r>
              <a:rPr lang="en-US" dirty="0" smtClean="0"/>
              <a:t>Let’s assume you want to trade good A for good B. What quantity of good B do you require in order to give up a certain quantity of good A? It depends on the relative market value of the two goods. Why? Because in a free and efficient market, economic agents will only exchange goods if the total market value of the two bundles of goods being exchanged are equal:</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533789152"/>
              </p:ext>
            </p:extLst>
          </p:nvPr>
        </p:nvGraphicFramePr>
        <p:xfrm>
          <a:off x="2520493" y="5592532"/>
          <a:ext cx="4059719" cy="523836"/>
        </p:xfrm>
        <a:graphic>
          <a:graphicData uri="http://schemas.openxmlformats.org/presentationml/2006/ole">
            <mc:AlternateContent xmlns:mc="http://schemas.openxmlformats.org/markup-compatibility/2006">
              <mc:Choice xmlns:v="urn:schemas-microsoft-com:vml" Requires="v">
                <p:oleObj spid="_x0000_s1688059" name="Equation" r:id="rId3" imgW="1574800" imgH="203200" progId="Equation.3">
                  <p:embed/>
                </p:oleObj>
              </mc:Choice>
              <mc:Fallback>
                <p:oleObj name="Equation" r:id="rId3" imgW="1574800" imgH="203200" progId="Equation.3">
                  <p:embed/>
                  <p:pic>
                    <p:nvPicPr>
                      <p:cNvPr id="0" name=""/>
                      <p:cNvPicPr/>
                      <p:nvPr/>
                    </p:nvPicPr>
                    <p:blipFill>
                      <a:blip r:embed="rId4"/>
                      <a:stretch>
                        <a:fillRect/>
                      </a:stretch>
                    </p:blipFill>
                    <p:spPr>
                      <a:xfrm>
                        <a:off x="2520493" y="5592532"/>
                        <a:ext cx="4059719" cy="523836"/>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11</a:t>
            </a:fld>
            <a:endParaRPr lang="en-US" dirty="0"/>
          </a:p>
        </p:txBody>
      </p:sp>
    </p:spTree>
    <p:extLst>
      <p:ext uri="{BB962C8B-B14F-4D97-AF65-F5344CB8AC3E}">
        <p14:creationId xmlns:p14="http://schemas.microsoft.com/office/powerpoint/2010/main" val="2079183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1" cy="1339850"/>
          </a:xfrm>
        </p:spPr>
        <p:txBody>
          <a:bodyPr>
            <a:noAutofit/>
          </a:bodyPr>
          <a:lstStyle/>
          <a:p>
            <a:r>
              <a:rPr lang="en-US" sz="4000" dirty="0" smtClean="0"/>
              <a:t>Ratio of Quantities is the Reciprocal of the Ratio of Market Values</a:t>
            </a:r>
            <a:endParaRPr lang="en-US" sz="4000" dirty="0"/>
          </a:p>
        </p:txBody>
      </p:sp>
      <p:sp>
        <p:nvSpPr>
          <p:cNvPr id="3" name="Content Placeholder 2"/>
          <p:cNvSpPr>
            <a:spLocks noGrp="1"/>
          </p:cNvSpPr>
          <p:nvPr>
            <p:ph idx="1"/>
          </p:nvPr>
        </p:nvSpPr>
        <p:spPr>
          <a:xfrm>
            <a:off x="481010" y="1806453"/>
            <a:ext cx="8234891" cy="3735753"/>
          </a:xfrm>
        </p:spPr>
        <p:txBody>
          <a:bodyPr>
            <a:normAutofit fontScale="92500"/>
          </a:bodyPr>
          <a:lstStyle/>
          <a:p>
            <a:r>
              <a:rPr lang="en-US" dirty="0" smtClean="0"/>
              <a:t>In simple terms, if good A is twice as valuable as good B (value in this context is “market value”, </a:t>
            </a:r>
            <a:r>
              <a:rPr lang="en-US" dirty="0" err="1" smtClean="0"/>
              <a:t>ie</a:t>
            </a:r>
            <a:r>
              <a:rPr lang="en-US" dirty="0" smtClean="0"/>
              <a:t>. the value of the good as determined by market forces), then for every unit of A you give up, you would expect twice as many units of B in exchange.</a:t>
            </a:r>
          </a:p>
          <a:p>
            <a:endParaRPr lang="en-US" dirty="0"/>
          </a:p>
          <a:p>
            <a:pPr>
              <a:spcBef>
                <a:spcPts val="5000"/>
              </a:spcBef>
            </a:pPr>
            <a:r>
              <a:rPr lang="en-US" dirty="0" smtClean="0"/>
              <a:t>We know that the price of good A in terms of good B is, by definition, equal to the second term in the equation above. Therefore:</a:t>
            </a: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415151672"/>
              </p:ext>
            </p:extLst>
          </p:nvPr>
        </p:nvGraphicFramePr>
        <p:xfrm>
          <a:off x="3436938" y="3277253"/>
          <a:ext cx="2225675" cy="1076325"/>
        </p:xfrm>
        <a:graphic>
          <a:graphicData uri="http://schemas.openxmlformats.org/presentationml/2006/ole">
            <mc:AlternateContent xmlns:mc="http://schemas.openxmlformats.org/markup-compatibility/2006">
              <mc:Choice xmlns:v="urn:schemas-microsoft-com:vml" Requires="v">
                <p:oleObj spid="_x0000_s1697703" name="Equation" r:id="rId3" imgW="863600" imgH="419100" progId="Equation.3">
                  <p:embed/>
                </p:oleObj>
              </mc:Choice>
              <mc:Fallback>
                <p:oleObj name="Equation" r:id="rId3" imgW="863600" imgH="419100" progId="Equation.3">
                  <p:embed/>
                  <p:pic>
                    <p:nvPicPr>
                      <p:cNvPr id="0" name=""/>
                      <p:cNvPicPr/>
                      <p:nvPr/>
                    </p:nvPicPr>
                    <p:blipFill>
                      <a:blip r:embed="rId4"/>
                      <a:stretch>
                        <a:fillRect/>
                      </a:stretch>
                    </p:blipFill>
                    <p:spPr>
                      <a:xfrm>
                        <a:off x="3436938" y="3277253"/>
                        <a:ext cx="2225675" cy="10763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023646709"/>
              </p:ext>
            </p:extLst>
          </p:nvPr>
        </p:nvGraphicFramePr>
        <p:xfrm>
          <a:off x="2640045" y="5182315"/>
          <a:ext cx="3445095" cy="1052668"/>
        </p:xfrm>
        <a:graphic>
          <a:graphicData uri="http://schemas.openxmlformats.org/presentationml/2006/ole">
            <mc:AlternateContent xmlns:mc="http://schemas.openxmlformats.org/markup-compatibility/2006">
              <mc:Choice xmlns:v="urn:schemas-microsoft-com:vml" Requires="v">
                <p:oleObj spid="_x0000_s1697704" name="Equation" r:id="rId5" imgW="1371600" imgH="419100" progId="Equation.3">
                  <p:embed/>
                </p:oleObj>
              </mc:Choice>
              <mc:Fallback>
                <p:oleObj name="Equation" r:id="rId5" imgW="1371600" imgH="419100" progId="Equation.3">
                  <p:embed/>
                  <p:pic>
                    <p:nvPicPr>
                      <p:cNvPr id="0" name=""/>
                      <p:cNvPicPr/>
                      <p:nvPr/>
                    </p:nvPicPr>
                    <p:blipFill>
                      <a:blip r:embed="rId6"/>
                      <a:stretch>
                        <a:fillRect/>
                      </a:stretch>
                    </p:blipFill>
                    <p:spPr>
                      <a:xfrm>
                        <a:off x="2640045" y="5182315"/>
                        <a:ext cx="3445095" cy="1052668"/>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12</a:t>
            </a:fld>
            <a:endParaRPr lang="en-US" dirty="0"/>
          </a:p>
        </p:txBody>
      </p:sp>
    </p:spTree>
    <p:extLst>
      <p:ext uri="{BB962C8B-B14F-4D97-AF65-F5344CB8AC3E}">
        <p14:creationId xmlns:p14="http://schemas.microsoft.com/office/powerpoint/2010/main" val="421487332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Autofit/>
          </a:bodyPr>
          <a:lstStyle/>
          <a:p>
            <a:r>
              <a:rPr lang="en-US" sz="4000" dirty="0" smtClean="0"/>
              <a:t>“Units of Economic Value”: An Invariable Measure of Market Value</a:t>
            </a:r>
            <a:endParaRPr lang="en-US" sz="4000" dirty="0"/>
          </a:p>
        </p:txBody>
      </p:sp>
      <p:sp>
        <p:nvSpPr>
          <p:cNvPr id="3" name="Content Placeholder 2"/>
          <p:cNvSpPr>
            <a:spLocks noGrp="1"/>
          </p:cNvSpPr>
          <p:nvPr>
            <p:ph idx="1"/>
          </p:nvPr>
        </p:nvSpPr>
        <p:spPr>
          <a:xfrm>
            <a:off x="481010" y="1806452"/>
            <a:ext cx="8215651" cy="4543993"/>
          </a:xfrm>
        </p:spPr>
        <p:txBody>
          <a:bodyPr>
            <a:normAutofit fontScale="92500"/>
          </a:bodyPr>
          <a:lstStyle/>
          <a:p>
            <a:r>
              <a:rPr lang="en-US" dirty="0" smtClean="0"/>
              <a:t>In order to measure the market value of a good in </a:t>
            </a:r>
            <a:r>
              <a:rPr lang="en-US" i="1" dirty="0" smtClean="0"/>
              <a:t>absolute</a:t>
            </a:r>
            <a:r>
              <a:rPr lang="en-US" dirty="0" smtClean="0"/>
              <a:t> terms, we need a universal and invariable measure of market value. Classical economists spent a lot of time looking for a good that possessed this quality (the labor theory of value), but there is no good that possesses the quality of invariable market value.</a:t>
            </a:r>
          </a:p>
          <a:p>
            <a:r>
              <a:rPr lang="en-US" dirty="0" smtClean="0"/>
              <a:t>However, this doesn’t prevent us from creating a theoretical measure of market value that is an invariable measure of market value. </a:t>
            </a:r>
            <a:r>
              <a:rPr lang="en-US" dirty="0"/>
              <a:t>F</a:t>
            </a:r>
            <a:r>
              <a:rPr lang="en-US" dirty="0" smtClean="0"/>
              <a:t>or lack of a better term, we will call this invariable measure “units of economic value”. Just as an “inch” is an invariable measure of length, so a “unit of economic value” is an invariable measure of market value. The market value of any good can be measured in terms of “units of economic value”.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a:t>
            </a:fld>
            <a:endParaRPr lang="en-US" dirty="0"/>
          </a:p>
        </p:txBody>
      </p:sp>
    </p:spTree>
    <p:extLst>
      <p:ext uri="{BB962C8B-B14F-4D97-AF65-F5344CB8AC3E}">
        <p14:creationId xmlns:p14="http://schemas.microsoft.com/office/powerpoint/2010/main" val="15380834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92612" cy="1339850"/>
          </a:xfrm>
        </p:spPr>
        <p:txBody>
          <a:bodyPr>
            <a:normAutofit/>
          </a:bodyPr>
          <a:lstStyle/>
          <a:p>
            <a:r>
              <a:rPr lang="en-US" sz="4000" dirty="0" smtClean="0"/>
              <a:t>Absolute </a:t>
            </a:r>
            <a:r>
              <a:rPr lang="en-US" sz="4000" dirty="0" err="1" smtClean="0"/>
              <a:t>vs</a:t>
            </a:r>
            <a:r>
              <a:rPr lang="en-US" sz="4000" dirty="0" smtClean="0"/>
              <a:t> Relative Market Value</a:t>
            </a:r>
            <a:endParaRPr lang="en-US" sz="4000" dirty="0"/>
          </a:p>
        </p:txBody>
      </p:sp>
      <p:sp>
        <p:nvSpPr>
          <p:cNvPr id="3" name="Content Placeholder 2"/>
          <p:cNvSpPr>
            <a:spLocks noGrp="1"/>
          </p:cNvSpPr>
          <p:nvPr>
            <p:ph idx="1"/>
          </p:nvPr>
        </p:nvSpPr>
        <p:spPr>
          <a:xfrm>
            <a:off x="481010" y="1806452"/>
            <a:ext cx="8292612" cy="4640212"/>
          </a:xfrm>
        </p:spPr>
        <p:txBody>
          <a:bodyPr>
            <a:normAutofit fontScale="92500"/>
          </a:bodyPr>
          <a:lstStyle/>
          <a:p>
            <a:r>
              <a:rPr lang="en-US" dirty="0" smtClean="0"/>
              <a:t>In our price equation, both the market value of good A, denoted </a:t>
            </a:r>
            <a:r>
              <a:rPr lang="en-US" i="1" dirty="0" smtClean="0"/>
              <a:t>V(A)</a:t>
            </a:r>
            <a:r>
              <a:rPr lang="en-US" dirty="0" smtClean="0"/>
              <a:t>, and the market value of good B, denoted </a:t>
            </a:r>
            <a:r>
              <a:rPr lang="en-US" i="1" dirty="0" smtClean="0"/>
              <a:t>V(B)</a:t>
            </a:r>
            <a:r>
              <a:rPr lang="en-US" dirty="0" smtClean="0"/>
              <a:t>, are measured in terms of “units of economic value”. We must measure the market value of each good in the same terms in order to be able to compare them.</a:t>
            </a:r>
          </a:p>
          <a:p>
            <a:endParaRPr lang="en-US" dirty="0" smtClean="0"/>
          </a:p>
          <a:p>
            <a:pPr>
              <a:spcBef>
                <a:spcPts val="3600"/>
              </a:spcBef>
            </a:pPr>
            <a:r>
              <a:rPr lang="en-US" dirty="0" smtClean="0"/>
              <a:t>In this sense, we can say that V(A) represents the </a:t>
            </a:r>
            <a:r>
              <a:rPr lang="en-US" i="1" dirty="0" smtClean="0"/>
              <a:t>absolute</a:t>
            </a:r>
            <a:r>
              <a:rPr lang="en-US" dirty="0" smtClean="0"/>
              <a:t> market value of good A (the market value of good A in terms of an invariable unit of measure, “units of economic value”). In contrast, </a:t>
            </a:r>
            <a:r>
              <a:rPr lang="en-US" i="1" dirty="0" smtClean="0"/>
              <a:t>P(A</a:t>
            </a:r>
            <a:r>
              <a:rPr lang="en-US" i="1" baseline="-25000" dirty="0" smtClean="0"/>
              <a:t>B</a:t>
            </a:r>
            <a:r>
              <a:rPr lang="en-US" i="1" dirty="0" smtClean="0"/>
              <a:t>)</a:t>
            </a:r>
            <a:r>
              <a:rPr lang="en-US" dirty="0" smtClean="0"/>
              <a:t> represents the </a:t>
            </a:r>
            <a:r>
              <a:rPr lang="en-US" i="1" dirty="0" smtClean="0"/>
              <a:t>relative</a:t>
            </a:r>
            <a:r>
              <a:rPr lang="en-US" dirty="0" smtClean="0"/>
              <a:t> market value of good A (the market value of good A in terms of the market value of good B).</a:t>
            </a:r>
          </a:p>
        </p:txBody>
      </p:sp>
      <p:graphicFrame>
        <p:nvGraphicFramePr>
          <p:cNvPr id="4" name="Object 3"/>
          <p:cNvGraphicFramePr>
            <a:graphicFrameLocks noChangeAspect="1"/>
          </p:cNvGraphicFramePr>
          <p:nvPr>
            <p:extLst>
              <p:ext uri="{D42A27DB-BD31-4B8C-83A1-F6EECF244321}">
                <p14:modId xmlns:p14="http://schemas.microsoft.com/office/powerpoint/2010/main" val="1405849634"/>
              </p:ext>
            </p:extLst>
          </p:nvPr>
        </p:nvGraphicFramePr>
        <p:xfrm>
          <a:off x="2697765" y="3508113"/>
          <a:ext cx="3445095" cy="1052668"/>
        </p:xfrm>
        <a:graphic>
          <a:graphicData uri="http://schemas.openxmlformats.org/presentationml/2006/ole">
            <mc:AlternateContent xmlns:mc="http://schemas.openxmlformats.org/markup-compatibility/2006">
              <mc:Choice xmlns:v="urn:schemas-microsoft-com:vml" Requires="v">
                <p:oleObj spid="_x0000_s1689083" name="Equation" r:id="rId3" imgW="1371600" imgH="419100" progId="Equation.3">
                  <p:embed/>
                </p:oleObj>
              </mc:Choice>
              <mc:Fallback>
                <p:oleObj name="Equation" r:id="rId3" imgW="1371600" imgH="419100" progId="Equation.3">
                  <p:embed/>
                  <p:pic>
                    <p:nvPicPr>
                      <p:cNvPr id="0" name=""/>
                      <p:cNvPicPr/>
                      <p:nvPr/>
                    </p:nvPicPr>
                    <p:blipFill>
                      <a:blip r:embed="rId4"/>
                      <a:stretch>
                        <a:fillRect/>
                      </a:stretch>
                    </p:blipFill>
                    <p:spPr>
                      <a:xfrm>
                        <a:off x="2697765" y="3508113"/>
                        <a:ext cx="3445095" cy="1052668"/>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14</a:t>
            </a:fld>
            <a:endParaRPr lang="en-US" dirty="0"/>
          </a:p>
        </p:txBody>
      </p:sp>
    </p:spTree>
    <p:extLst>
      <p:ext uri="{BB962C8B-B14F-4D97-AF65-F5344CB8AC3E}">
        <p14:creationId xmlns:p14="http://schemas.microsoft.com/office/powerpoint/2010/main" val="398518533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19450" cy="1339850"/>
          </a:xfrm>
        </p:spPr>
        <p:txBody>
          <a:bodyPr>
            <a:normAutofit/>
          </a:bodyPr>
          <a:lstStyle/>
          <a:p>
            <a:r>
              <a:rPr lang="en-US" sz="4000" dirty="0" smtClean="0"/>
              <a:t>Expressing Supply and Demand in “Absolute” Market Value Terms</a:t>
            </a:r>
            <a:endParaRPr lang="en-US" sz="4000" dirty="0"/>
          </a:p>
        </p:txBody>
      </p:sp>
      <p:sp>
        <p:nvSpPr>
          <p:cNvPr id="3" name="Content Placeholder 2"/>
          <p:cNvSpPr>
            <a:spLocks noGrp="1"/>
          </p:cNvSpPr>
          <p:nvPr>
            <p:ph idx="1"/>
          </p:nvPr>
        </p:nvSpPr>
        <p:spPr>
          <a:xfrm>
            <a:off x="481010" y="1806453"/>
            <a:ext cx="8119450" cy="4582480"/>
          </a:xfrm>
        </p:spPr>
        <p:txBody>
          <a:bodyPr>
            <a:normAutofit/>
          </a:bodyPr>
          <a:lstStyle/>
          <a:p>
            <a:r>
              <a:rPr lang="en-US" sz="2100" dirty="0" smtClean="0"/>
              <a:t>The market value of a good is determined by supply and demand for that good. Typically, supply and demand for a good is expressed in terms of relative market value (price is on the y-axis). In essence, it is assumed that the market value of the measurement good (good B) is constant, allowing us illustrate how changes in supply and demand for the primary good (good A) impact the relative market value of good A, or </a:t>
            </a:r>
            <a:r>
              <a:rPr lang="en-US" sz="2100" i="1" dirty="0" smtClean="0"/>
              <a:t>P(A</a:t>
            </a:r>
            <a:r>
              <a:rPr lang="en-US" sz="2100" i="1" baseline="-25000" dirty="0" smtClean="0"/>
              <a:t>B </a:t>
            </a:r>
            <a:r>
              <a:rPr lang="en-US" sz="2100" i="1" dirty="0" smtClean="0"/>
              <a:t>)</a:t>
            </a:r>
            <a:r>
              <a:rPr lang="en-US" sz="2100" dirty="0" smtClean="0"/>
              <a:t>.</a:t>
            </a:r>
          </a:p>
          <a:p>
            <a:pPr>
              <a:spcBef>
                <a:spcPts val="1400"/>
              </a:spcBef>
            </a:pPr>
            <a:r>
              <a:rPr lang="en-US" sz="2100" dirty="0" smtClean="0"/>
              <a:t>However, </a:t>
            </a:r>
            <a:r>
              <a:rPr lang="en-US" sz="2100" dirty="0"/>
              <a:t>b</a:t>
            </a:r>
            <a:r>
              <a:rPr lang="en-US" sz="2100" dirty="0" smtClean="0"/>
              <a:t>y expressing the market value of both goods (A and B) in “absolute” terms (in terms of a theoretical and invariable measure of market value, “units of economic value”), we can illustrate how changes in supply and demand for either good will impact not only the absolute market value of each of the respective goods but also the relative market value of the two goods. </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a:t>
            </a:fld>
            <a:endParaRPr lang="en-US" dirty="0"/>
          </a:p>
        </p:txBody>
      </p:sp>
    </p:spTree>
    <p:extLst>
      <p:ext uri="{BB962C8B-B14F-4D97-AF65-F5344CB8AC3E}">
        <p14:creationId xmlns:p14="http://schemas.microsoft.com/office/powerpoint/2010/main" val="375748393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Supply and Demand in Terms of</a:t>
            </a:r>
            <a:br>
              <a:rPr lang="en-US" sz="4000" dirty="0" smtClean="0"/>
            </a:br>
            <a:r>
              <a:rPr lang="en-US" sz="4000" dirty="0" smtClean="0"/>
              <a:t>Units of Economic Value</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Supply and demand for good A determines the equilibrium market value of good A, which is measured in terms of an invariable measure of market value (“units of economic value” or “EV”) and denoted as </a:t>
            </a:r>
            <a:r>
              <a:rPr lang="en-US" sz="2000" i="1" dirty="0" smtClean="0"/>
              <a:t>V(A)</a:t>
            </a:r>
            <a:r>
              <a:rPr lang="en-US" sz="2000" dirty="0" smtClean="0"/>
              <a:t>. Similarly, supply and demand for good B determines the market value of good B, </a:t>
            </a:r>
            <a:r>
              <a:rPr lang="en-US" sz="2000" i="1" dirty="0" smtClean="0"/>
              <a:t>V(B)</a:t>
            </a:r>
            <a:r>
              <a:rPr lang="en-US" sz="2000" dirty="0" smtClean="0"/>
              <a:t>.</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55484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71908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596900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7993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781960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80261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50791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696685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6164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782652" y="4715997"/>
            <a:ext cx="0" cy="123269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16</a:t>
            </a:fld>
            <a:endParaRPr lang="en-US" dirty="0"/>
          </a:p>
        </p:txBody>
      </p:sp>
    </p:spTree>
    <p:extLst>
      <p:ext uri="{BB962C8B-B14F-4D97-AF65-F5344CB8AC3E}">
        <p14:creationId xmlns:p14="http://schemas.microsoft.com/office/powerpoint/2010/main" val="367499743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Using the Model to Determine</a:t>
            </a:r>
            <a:br>
              <a:rPr lang="en-US" sz="4000" dirty="0" smtClean="0"/>
            </a:br>
            <a:r>
              <a:rPr lang="en-US" sz="4000" dirty="0" smtClean="0"/>
              <a:t>the Price of A in B Terms</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We can use this simple framework to analyze the impact of changes in supply and demand for either good upon the price of A in B terms. As discussed, the price of A in B terms, or “</a:t>
            </a:r>
            <a:r>
              <a:rPr lang="en-US" sz="2000" i="1" dirty="0" smtClean="0"/>
              <a:t>P(A</a:t>
            </a:r>
            <a:r>
              <a:rPr lang="en-US" sz="2000" i="1" baseline="-25000" dirty="0" smtClean="0"/>
              <a:t>B </a:t>
            </a:r>
            <a:r>
              <a:rPr lang="en-US" sz="2000" i="1" dirty="0" smtClean="0"/>
              <a:t>)</a:t>
            </a:r>
            <a:r>
              <a:rPr lang="en-US" sz="2000" dirty="0" smtClean="0"/>
              <a:t>”, is equal to the ratio of </a:t>
            </a:r>
            <a:r>
              <a:rPr lang="en-US" sz="2000" i="1" dirty="0" smtClean="0"/>
              <a:t>V(A)</a:t>
            </a:r>
            <a:r>
              <a:rPr lang="en-US" sz="2000" dirty="0" smtClean="0"/>
              <a:t> divided by </a:t>
            </a:r>
            <a:r>
              <a:rPr lang="en-US" sz="2000" i="1" dirty="0" smtClean="0"/>
              <a:t>V(B)</a:t>
            </a:r>
            <a:r>
              <a:rPr lang="en-US" sz="2000" dirty="0" smtClean="0"/>
              <a:t>: if </a:t>
            </a:r>
            <a:r>
              <a:rPr lang="en-US" sz="2000" i="1" dirty="0" smtClean="0"/>
              <a:t>V(A)</a:t>
            </a:r>
            <a:r>
              <a:rPr lang="en-US" sz="2000" dirty="0" smtClean="0"/>
              <a:t> rises, the price rises, if </a:t>
            </a:r>
            <a:r>
              <a:rPr lang="en-US" sz="2000" i="1" dirty="0" smtClean="0"/>
              <a:t>V(B)</a:t>
            </a:r>
            <a:r>
              <a:rPr lang="en-US" sz="2000" dirty="0" smtClean="0"/>
              <a:t> rises, the price falls.</a:t>
            </a:r>
            <a:endParaRPr lang="en-US" sz="2000" i="1" dirty="0"/>
          </a:p>
        </p:txBody>
      </p:sp>
      <p:cxnSp>
        <p:nvCxnSpPr>
          <p:cNvPr id="5" name="Straight Connector 4"/>
          <p:cNvCxnSpPr/>
          <p:nvPr/>
        </p:nvCxnSpPr>
        <p:spPr>
          <a:xfrm>
            <a:off x="58077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84017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55282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78572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98844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623836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25760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209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20701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806972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803349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05717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5773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9073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5817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01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589792" y="3676465"/>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5800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31551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07641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40127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723621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9050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60949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261473" y="5948117"/>
            <a:ext cx="694684" cy="369332"/>
          </a:xfrm>
          <a:prstGeom prst="rect">
            <a:avLst/>
          </a:prstGeom>
          <a:noFill/>
        </p:spPr>
        <p:txBody>
          <a:bodyPr wrap="none" rtlCol="0">
            <a:spAutoFit/>
          </a:bodyPr>
          <a:lstStyle/>
          <a:p>
            <a:r>
              <a:rPr lang="en-US" dirty="0" smtClean="0"/>
              <a:t>Q(A)</a:t>
            </a:r>
            <a:endParaRPr lang="en-US" baseline="-25000" dirty="0"/>
          </a:p>
        </p:txBody>
      </p:sp>
      <p:graphicFrame>
        <p:nvGraphicFramePr>
          <p:cNvPr id="30" name="Object 29"/>
          <p:cNvGraphicFramePr>
            <a:graphicFrameLocks noChangeAspect="1"/>
          </p:cNvGraphicFramePr>
          <p:nvPr>
            <p:extLst>
              <p:ext uri="{D42A27DB-BD31-4B8C-83A1-F6EECF244321}">
                <p14:modId xmlns:p14="http://schemas.microsoft.com/office/powerpoint/2010/main" val="3216114082"/>
              </p:ext>
            </p:extLst>
          </p:nvPr>
        </p:nvGraphicFramePr>
        <p:xfrm>
          <a:off x="3336858" y="4292212"/>
          <a:ext cx="1852612" cy="873125"/>
        </p:xfrm>
        <a:graphic>
          <a:graphicData uri="http://schemas.openxmlformats.org/presentationml/2006/ole">
            <mc:AlternateContent xmlns:mc="http://schemas.openxmlformats.org/markup-compatibility/2006">
              <mc:Choice xmlns:v="urn:schemas-microsoft-com:vml" Requires="v">
                <p:oleObj spid="_x0000_s1230710"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336858" y="4292212"/>
                        <a:ext cx="1852612" cy="873125"/>
                      </a:xfrm>
                      <a:prstGeom prst="rect">
                        <a:avLst/>
                      </a:prstGeom>
                      <a:ln>
                        <a:solidFill>
                          <a:srgbClr val="FF0000"/>
                        </a:solidFill>
                      </a:ln>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17</a:t>
            </a:fld>
            <a:endParaRPr lang="en-US" dirty="0"/>
          </a:p>
        </p:txBody>
      </p:sp>
    </p:spTree>
    <p:extLst>
      <p:ext uri="{BB962C8B-B14F-4D97-AF65-F5344CB8AC3E}">
        <p14:creationId xmlns:p14="http://schemas.microsoft.com/office/powerpoint/2010/main" val="39401197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996" y="244158"/>
            <a:ext cx="8419625" cy="1339850"/>
          </a:xfrm>
        </p:spPr>
        <p:txBody>
          <a:bodyPr>
            <a:normAutofit/>
          </a:bodyPr>
          <a:lstStyle/>
          <a:p>
            <a:r>
              <a:rPr lang="en-US" sz="4000" dirty="0" smtClean="0"/>
              <a:t>An Increase in Demand for Good A</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Let’s analyze two scenarios. In the first scenario, there is an increase in demand for good A (the demand curve for good A shifts to the right). An increase in demand for A leads to higher market value for A. </a:t>
            </a:r>
            <a:r>
              <a:rPr lang="en-US" sz="2000" i="1" dirty="0" smtClean="0"/>
              <a:t>V(A)</a:t>
            </a:r>
            <a:r>
              <a:rPr lang="en-US" sz="2000" dirty="0" smtClean="0"/>
              <a:t> rises while </a:t>
            </a:r>
            <a:r>
              <a:rPr lang="en-US" sz="2000" i="1" dirty="0" smtClean="0"/>
              <a:t>V(B)</a:t>
            </a:r>
            <a:r>
              <a:rPr lang="en-US" sz="2000" dirty="0" smtClean="0"/>
              <a:t> is constant and </a:t>
            </a:r>
            <a:r>
              <a:rPr lang="en-US" sz="2000" dirty="0"/>
              <a:t>t</a:t>
            </a:r>
            <a:r>
              <a:rPr lang="en-US" sz="2000" dirty="0" smtClean="0"/>
              <a:t>he price of A in B terms rises {</a:t>
            </a:r>
            <a:r>
              <a:rPr lang="en-US" sz="2000" i="1" dirty="0" smtClean="0"/>
              <a:t>P(A</a:t>
            </a:r>
            <a:r>
              <a:rPr lang="en-US" sz="2000" i="1" baseline="-25000" dirty="0" smtClean="0"/>
              <a:t>B</a:t>
            </a:r>
            <a:r>
              <a:rPr lang="en-US" sz="2000" i="1" dirty="0" smtClean="0"/>
              <a:t> )</a:t>
            </a:r>
            <a:r>
              <a:rPr lang="en-US" sz="2000" dirty="0" smtClean="0"/>
              <a:t> = </a:t>
            </a:r>
            <a:r>
              <a:rPr lang="en-US" sz="2000" i="1" dirty="0" smtClean="0"/>
              <a:t>V(A)/V(B)</a:t>
            </a:r>
            <a:r>
              <a:rPr lang="en-US" sz="2000" dirty="0" smtClean="0"/>
              <a:t>}</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55484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69984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596900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7993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781960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80261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485574" y="4135305"/>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204720" y="5434115"/>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sp>
        <p:nvSpPr>
          <p:cNvPr id="37" name="TextBox 36"/>
          <p:cNvSpPr txBox="1"/>
          <p:nvPr/>
        </p:nvSpPr>
        <p:spPr>
          <a:xfrm>
            <a:off x="338365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48867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5023897"/>
            <a:ext cx="1127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35957" y="4809340"/>
            <a:ext cx="751490" cy="369332"/>
          </a:xfrm>
          <a:prstGeom prst="rect">
            <a:avLst/>
          </a:prstGeom>
          <a:noFill/>
        </p:spPr>
        <p:txBody>
          <a:bodyPr wrap="none" rtlCol="0">
            <a:spAutoFit/>
          </a:bodyPr>
          <a:lstStyle/>
          <a:p>
            <a:r>
              <a:rPr lang="en-US" dirty="0" smtClean="0"/>
              <a:t>V(A)</a:t>
            </a:r>
            <a:r>
              <a:rPr lang="en-US" baseline="-25000" dirty="0" smtClean="0"/>
              <a:t>0</a:t>
            </a:r>
            <a:endParaRPr lang="en-US" dirty="0"/>
          </a:p>
        </p:txBody>
      </p:sp>
      <p:cxnSp>
        <p:nvCxnSpPr>
          <p:cNvPr id="43" name="Straight Connector 42"/>
          <p:cNvCxnSpPr/>
          <p:nvPr/>
        </p:nvCxnSpPr>
        <p:spPr>
          <a:xfrm>
            <a:off x="696685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6164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446667" y="5023897"/>
            <a:ext cx="0" cy="9055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965054" y="5948117"/>
            <a:ext cx="773131" cy="369332"/>
          </a:xfrm>
          <a:prstGeom prst="rect">
            <a:avLst/>
          </a:prstGeom>
          <a:noFill/>
        </p:spPr>
        <p:txBody>
          <a:bodyPr wrap="none" rtlCol="0">
            <a:spAutoFit/>
          </a:bodyPr>
          <a:lstStyle/>
          <a:p>
            <a:r>
              <a:rPr lang="en-US" dirty="0" smtClean="0"/>
              <a:t>Q(A)</a:t>
            </a:r>
            <a:r>
              <a:rPr lang="en-US" baseline="-25000" dirty="0" smtClean="0"/>
              <a:t>0</a:t>
            </a:r>
            <a:endParaRPr lang="en-US" baseline="-25000" dirty="0"/>
          </a:p>
        </p:txBody>
      </p:sp>
      <p:cxnSp>
        <p:nvCxnSpPr>
          <p:cNvPr id="33" name="Straight Connector 32"/>
          <p:cNvCxnSpPr/>
          <p:nvPr/>
        </p:nvCxnSpPr>
        <p:spPr>
          <a:xfrm>
            <a:off x="1965054" y="3787361"/>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8" y="4440008"/>
            <a:ext cx="751490" cy="369332"/>
          </a:xfrm>
          <a:prstGeom prst="rect">
            <a:avLst/>
          </a:prstGeom>
          <a:noFill/>
        </p:spPr>
        <p:txBody>
          <a:bodyPr wrap="none" rtlCol="0">
            <a:spAutoFit/>
          </a:bodyPr>
          <a:lstStyle/>
          <a:p>
            <a:r>
              <a:rPr lang="en-US" dirty="0" smtClean="0"/>
              <a:t>V(A)</a:t>
            </a:r>
            <a:r>
              <a:rPr lang="en-US" baseline="-25000" dirty="0" smtClean="0"/>
              <a:t>1</a:t>
            </a:r>
            <a:endParaRPr lang="en-US" baseline="-25000" dirty="0"/>
          </a:p>
        </p:txBody>
      </p:sp>
      <p:sp>
        <p:nvSpPr>
          <p:cNvPr id="42" name="TextBox 41"/>
          <p:cNvSpPr txBox="1"/>
          <p:nvPr/>
        </p:nvSpPr>
        <p:spPr>
          <a:xfrm>
            <a:off x="3685813" y="5073057"/>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14" name="Straight Connector 13"/>
          <p:cNvCxnSpPr/>
          <p:nvPr/>
        </p:nvCxnSpPr>
        <p:spPr>
          <a:xfrm>
            <a:off x="2905300" y="4659975"/>
            <a:ext cx="19241"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2656174" y="5946565"/>
            <a:ext cx="773131" cy="369332"/>
          </a:xfrm>
          <a:prstGeom prst="rect">
            <a:avLst/>
          </a:prstGeom>
          <a:noFill/>
        </p:spPr>
        <p:txBody>
          <a:bodyPr wrap="none" rtlCol="0">
            <a:spAutoFit/>
          </a:bodyPr>
          <a:lstStyle/>
          <a:p>
            <a:r>
              <a:rPr lang="en-US" dirty="0" smtClean="0"/>
              <a:t>Q(A)</a:t>
            </a:r>
            <a:r>
              <a:rPr lang="en-US" baseline="-25000" dirty="0" smtClean="0"/>
              <a:t>1</a:t>
            </a:r>
            <a:endParaRPr lang="en-US" baseline="-25000" dirty="0"/>
          </a:p>
        </p:txBody>
      </p:sp>
      <p:cxnSp>
        <p:nvCxnSpPr>
          <p:cNvPr id="16" name="Straight Connector 15"/>
          <p:cNvCxnSpPr/>
          <p:nvPr/>
        </p:nvCxnSpPr>
        <p:spPr>
          <a:xfrm flipH="1">
            <a:off x="1287447" y="4640731"/>
            <a:ext cx="16178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1860877" y="4065041"/>
            <a:ext cx="390250" cy="355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18</a:t>
            </a:fld>
            <a:endParaRPr lang="en-US" dirty="0"/>
          </a:p>
        </p:txBody>
      </p:sp>
    </p:spTree>
    <p:extLst>
      <p:ext uri="{BB962C8B-B14F-4D97-AF65-F5344CB8AC3E}">
        <p14:creationId xmlns:p14="http://schemas.microsoft.com/office/powerpoint/2010/main" val="324450724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956" y="244158"/>
            <a:ext cx="8237665" cy="1339850"/>
          </a:xfrm>
        </p:spPr>
        <p:txBody>
          <a:bodyPr>
            <a:normAutofit/>
          </a:bodyPr>
          <a:lstStyle/>
          <a:p>
            <a:r>
              <a:rPr lang="en-US" sz="4000" dirty="0" smtClean="0"/>
              <a:t>An Increase in Demand for Good A in both EV and Price Terms</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Our first scenario is easily demonstrated by traditional supply and demand analysis. On the left hand side, market value is expressed in EV terms. On the right hand side, market value is expressed in price terms (the price of A in terms of good B): this is the “traditional” view.</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5879" cy="369332"/>
          </a:xfrm>
          <a:prstGeom prst="rect">
            <a:avLst/>
          </a:prstGeom>
          <a:noFill/>
        </p:spPr>
        <p:txBody>
          <a:bodyPr wrap="none" rtlCol="0">
            <a:spAutoFit/>
          </a:bodyPr>
          <a:lstStyle/>
          <a:p>
            <a:r>
              <a:rPr lang="en-US" dirty="0" smtClean="0"/>
              <a:t>“GOOD A”</a:t>
            </a:r>
            <a:endParaRPr lang="en-US" dirty="0"/>
          </a:p>
        </p:txBody>
      </p:sp>
      <p:sp>
        <p:nvSpPr>
          <p:cNvPr id="11" name="TextBox 10"/>
          <p:cNvSpPr txBox="1"/>
          <p:nvPr/>
        </p:nvSpPr>
        <p:spPr>
          <a:xfrm>
            <a:off x="770876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804073" y="3125147"/>
            <a:ext cx="1336912" cy="646331"/>
          </a:xfrm>
          <a:prstGeom prst="rect">
            <a:avLst/>
          </a:prstGeom>
          <a:noFill/>
        </p:spPr>
        <p:txBody>
          <a:bodyPr wrap="none" rtlCol="0">
            <a:spAutoFit/>
          </a:bodyPr>
          <a:lstStyle/>
          <a:p>
            <a:pPr algn="ctr"/>
            <a:r>
              <a:rPr lang="en-US" dirty="0" smtClean="0"/>
              <a:t>Price</a:t>
            </a:r>
          </a:p>
          <a:p>
            <a:pPr algn="ctr"/>
            <a:r>
              <a:rPr lang="en-US" dirty="0" smtClean="0"/>
              <a:t>(in B terms)</a:t>
            </a:r>
          </a:p>
        </p:txBody>
      </p:sp>
      <p:cxnSp>
        <p:nvCxnSpPr>
          <p:cNvPr id="20" name="Straight Connector 19"/>
          <p:cNvCxnSpPr/>
          <p:nvPr/>
        </p:nvCxnSpPr>
        <p:spPr>
          <a:xfrm>
            <a:off x="5908088" y="4329385"/>
            <a:ext cx="1585848" cy="138902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19988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668650" y="4837429"/>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smtClean="0"/>
              <a:t>0</a:t>
            </a:r>
            <a:endParaRPr lang="en-US" dirty="0"/>
          </a:p>
        </p:txBody>
      </p:sp>
      <p:sp>
        <p:nvSpPr>
          <p:cNvPr id="26" name="TextBox 25"/>
          <p:cNvSpPr txBox="1"/>
          <p:nvPr/>
        </p:nvSpPr>
        <p:spPr>
          <a:xfrm>
            <a:off x="8031242" y="3698140"/>
            <a:ext cx="312030" cy="369332"/>
          </a:xfrm>
          <a:prstGeom prst="rect">
            <a:avLst/>
          </a:prstGeom>
          <a:noFill/>
        </p:spPr>
        <p:txBody>
          <a:bodyPr wrap="none" rtlCol="0">
            <a:spAutoFit/>
          </a:bodyPr>
          <a:lstStyle/>
          <a:p>
            <a:r>
              <a:rPr lang="en-US" dirty="0" smtClean="0"/>
              <a:t>S</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485574" y="4135305"/>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204720" y="5434115"/>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sp>
        <p:nvSpPr>
          <p:cNvPr id="37" name="TextBox 36"/>
          <p:cNvSpPr txBox="1"/>
          <p:nvPr/>
        </p:nvSpPr>
        <p:spPr>
          <a:xfrm>
            <a:off x="338365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48867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5023897"/>
            <a:ext cx="1127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35957" y="4809340"/>
            <a:ext cx="751490" cy="369332"/>
          </a:xfrm>
          <a:prstGeom prst="rect">
            <a:avLst/>
          </a:prstGeom>
          <a:noFill/>
        </p:spPr>
        <p:txBody>
          <a:bodyPr wrap="none" rtlCol="0">
            <a:spAutoFit/>
          </a:bodyPr>
          <a:lstStyle/>
          <a:p>
            <a:r>
              <a:rPr lang="en-US" dirty="0" smtClean="0"/>
              <a:t>V(A)</a:t>
            </a:r>
            <a:r>
              <a:rPr lang="en-US" baseline="-25000" dirty="0" smtClean="0"/>
              <a:t>0</a:t>
            </a:r>
            <a:endParaRPr lang="en-US" dirty="0"/>
          </a:p>
        </p:txBody>
      </p:sp>
      <p:sp>
        <p:nvSpPr>
          <p:cNvPr id="44" name="TextBox 43"/>
          <p:cNvSpPr txBox="1"/>
          <p:nvPr/>
        </p:nvSpPr>
        <p:spPr>
          <a:xfrm>
            <a:off x="6250893" y="5948117"/>
            <a:ext cx="773131" cy="369332"/>
          </a:xfrm>
          <a:prstGeom prst="rect">
            <a:avLst/>
          </a:prstGeom>
          <a:noFill/>
        </p:spPr>
        <p:txBody>
          <a:bodyPr wrap="none" rtlCol="0">
            <a:spAutoFit/>
          </a:bodyPr>
          <a:lstStyle/>
          <a:p>
            <a:r>
              <a:rPr lang="en-US" dirty="0" smtClean="0"/>
              <a:t>Q(A)</a:t>
            </a:r>
            <a:r>
              <a:rPr lang="en-US" baseline="-25000" dirty="0" smtClean="0"/>
              <a:t>0</a:t>
            </a:r>
            <a:endParaRPr lang="en-US" baseline="-25000" dirty="0"/>
          </a:p>
        </p:txBody>
      </p:sp>
      <p:cxnSp>
        <p:nvCxnSpPr>
          <p:cNvPr id="46" name="Straight Connector 45"/>
          <p:cNvCxnSpPr/>
          <p:nvPr/>
        </p:nvCxnSpPr>
        <p:spPr>
          <a:xfrm>
            <a:off x="2446667" y="5023897"/>
            <a:ext cx="0" cy="9055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965054" y="5948117"/>
            <a:ext cx="773131" cy="369332"/>
          </a:xfrm>
          <a:prstGeom prst="rect">
            <a:avLst/>
          </a:prstGeom>
          <a:noFill/>
        </p:spPr>
        <p:txBody>
          <a:bodyPr wrap="none" rtlCol="0">
            <a:spAutoFit/>
          </a:bodyPr>
          <a:lstStyle/>
          <a:p>
            <a:r>
              <a:rPr lang="en-US" dirty="0" smtClean="0"/>
              <a:t>Q(A)</a:t>
            </a:r>
            <a:r>
              <a:rPr lang="en-US" baseline="-25000" dirty="0" smtClean="0"/>
              <a:t>0</a:t>
            </a:r>
            <a:endParaRPr lang="en-US" baseline="-25000" dirty="0"/>
          </a:p>
        </p:txBody>
      </p:sp>
      <p:cxnSp>
        <p:nvCxnSpPr>
          <p:cNvPr id="33" name="Straight Connector 32"/>
          <p:cNvCxnSpPr/>
          <p:nvPr/>
        </p:nvCxnSpPr>
        <p:spPr>
          <a:xfrm>
            <a:off x="1965054" y="3787361"/>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8" y="4440008"/>
            <a:ext cx="751490" cy="369332"/>
          </a:xfrm>
          <a:prstGeom prst="rect">
            <a:avLst/>
          </a:prstGeom>
          <a:noFill/>
        </p:spPr>
        <p:txBody>
          <a:bodyPr wrap="none" rtlCol="0">
            <a:spAutoFit/>
          </a:bodyPr>
          <a:lstStyle/>
          <a:p>
            <a:r>
              <a:rPr lang="en-US" dirty="0" smtClean="0"/>
              <a:t>V(A)</a:t>
            </a:r>
            <a:r>
              <a:rPr lang="en-US" baseline="-25000" dirty="0" smtClean="0"/>
              <a:t>1</a:t>
            </a:r>
            <a:endParaRPr lang="en-US" baseline="-25000" dirty="0"/>
          </a:p>
        </p:txBody>
      </p:sp>
      <p:sp>
        <p:nvSpPr>
          <p:cNvPr id="42" name="TextBox 41"/>
          <p:cNvSpPr txBox="1"/>
          <p:nvPr/>
        </p:nvSpPr>
        <p:spPr>
          <a:xfrm>
            <a:off x="3685813" y="5073057"/>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14" name="Straight Connector 13"/>
          <p:cNvCxnSpPr/>
          <p:nvPr/>
        </p:nvCxnSpPr>
        <p:spPr>
          <a:xfrm>
            <a:off x="2905300" y="4659975"/>
            <a:ext cx="19241"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2656174" y="5946565"/>
            <a:ext cx="773131" cy="369332"/>
          </a:xfrm>
          <a:prstGeom prst="rect">
            <a:avLst/>
          </a:prstGeom>
          <a:noFill/>
        </p:spPr>
        <p:txBody>
          <a:bodyPr wrap="none" rtlCol="0">
            <a:spAutoFit/>
          </a:bodyPr>
          <a:lstStyle/>
          <a:p>
            <a:r>
              <a:rPr lang="en-US" dirty="0" smtClean="0"/>
              <a:t>Q(A)</a:t>
            </a:r>
            <a:r>
              <a:rPr lang="en-US" baseline="-25000" dirty="0" smtClean="0"/>
              <a:t>1</a:t>
            </a:r>
            <a:endParaRPr lang="en-US" baseline="-25000" dirty="0"/>
          </a:p>
        </p:txBody>
      </p:sp>
      <p:cxnSp>
        <p:nvCxnSpPr>
          <p:cNvPr id="16" name="Straight Connector 15"/>
          <p:cNvCxnSpPr/>
          <p:nvPr/>
        </p:nvCxnSpPr>
        <p:spPr>
          <a:xfrm flipH="1">
            <a:off x="1287447" y="4640731"/>
            <a:ext cx="16178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1860877" y="4065041"/>
            <a:ext cx="390250" cy="355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6353798" y="3912826"/>
            <a:ext cx="1585848" cy="1389023"/>
          </a:xfrm>
          <a:prstGeom prst="line">
            <a:avLst/>
          </a:prstGeom>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686271" y="4448853"/>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a:t>1</a:t>
            </a:r>
            <a:endParaRPr lang="en-US" dirty="0"/>
          </a:p>
        </p:txBody>
      </p:sp>
      <p:cxnSp>
        <p:nvCxnSpPr>
          <p:cNvPr id="50" name="Straight Connector 49"/>
          <p:cNvCxnSpPr/>
          <p:nvPr/>
        </p:nvCxnSpPr>
        <p:spPr>
          <a:xfrm>
            <a:off x="6754989" y="5041019"/>
            <a:ext cx="0" cy="9055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5558073" y="5073057"/>
            <a:ext cx="1127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a:off x="5551500" y="4658423"/>
            <a:ext cx="16178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7207834" y="4677097"/>
            <a:ext cx="19241"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7554669" y="5448210"/>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sp>
        <p:nvSpPr>
          <p:cNvPr id="55" name="TextBox 54"/>
          <p:cNvSpPr txBox="1"/>
          <p:nvPr/>
        </p:nvSpPr>
        <p:spPr>
          <a:xfrm>
            <a:off x="8000846" y="5089901"/>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43" name="Straight Arrow Connector 42"/>
          <p:cNvCxnSpPr/>
          <p:nvPr/>
        </p:nvCxnSpPr>
        <p:spPr>
          <a:xfrm flipV="1">
            <a:off x="6193174" y="4135305"/>
            <a:ext cx="390250" cy="355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19</a:t>
            </a:fld>
            <a:endParaRPr lang="en-US" dirty="0"/>
          </a:p>
        </p:txBody>
      </p:sp>
      <p:sp>
        <p:nvSpPr>
          <p:cNvPr id="56" name="TextBox 55"/>
          <p:cNvSpPr txBox="1"/>
          <p:nvPr/>
        </p:nvSpPr>
        <p:spPr>
          <a:xfrm>
            <a:off x="6942013" y="5946565"/>
            <a:ext cx="773131" cy="369332"/>
          </a:xfrm>
          <a:prstGeom prst="rect">
            <a:avLst/>
          </a:prstGeom>
          <a:noFill/>
        </p:spPr>
        <p:txBody>
          <a:bodyPr wrap="none" rtlCol="0">
            <a:spAutoFit/>
          </a:bodyPr>
          <a:lstStyle/>
          <a:p>
            <a:r>
              <a:rPr lang="en-US" dirty="0" smtClean="0"/>
              <a:t>Q(A)</a:t>
            </a:r>
            <a:r>
              <a:rPr lang="en-US" baseline="-25000" dirty="0"/>
              <a:t>1</a:t>
            </a:r>
          </a:p>
        </p:txBody>
      </p:sp>
    </p:spTree>
    <p:extLst>
      <p:ext uri="{BB962C8B-B14F-4D97-AF65-F5344CB8AC3E}">
        <p14:creationId xmlns:p14="http://schemas.microsoft.com/office/powerpoint/2010/main" val="157272302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Did Traditional Analysis Work for First Scenario?</a:t>
            </a:r>
            <a:endParaRPr lang="en-US" sz="4000" dirty="0"/>
          </a:p>
        </p:txBody>
      </p:sp>
      <p:sp>
        <p:nvSpPr>
          <p:cNvPr id="3" name="Content Placeholder 2"/>
          <p:cNvSpPr>
            <a:spLocks noGrp="1"/>
          </p:cNvSpPr>
          <p:nvPr>
            <p:ph idx="1"/>
          </p:nvPr>
        </p:nvSpPr>
        <p:spPr>
          <a:xfrm>
            <a:off x="481010" y="1806453"/>
            <a:ext cx="8234891" cy="4505506"/>
          </a:xfrm>
        </p:spPr>
        <p:txBody>
          <a:bodyPr>
            <a:normAutofit fontScale="92500"/>
          </a:bodyPr>
          <a:lstStyle/>
          <a:p>
            <a:r>
              <a:rPr lang="en-US" dirty="0" smtClean="0"/>
              <a:t>In this first scenario, traditional supply and demand analysis provides the right answer. Why? Because traditional supply and demand analysis assumes that the market value of the measurement good (good B) is constant. In this scenario, it just so happens that the market value of good B is constant, therefore traditional supply and demand analysis gets the right result.</a:t>
            </a:r>
          </a:p>
          <a:p>
            <a:r>
              <a:rPr lang="en-US" dirty="0" smtClean="0"/>
              <a:t>But what happens when the market value of good B is not constant? Traditional supply and demand analysis struggles to explain changes in price due to a change in the market value of the measurement good because its perspective is so “one-sided”. However, we can use our alternative version of supply and demand analysis to illustrate what happens.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20</a:t>
            </a:fld>
            <a:endParaRPr lang="en-US" dirty="0"/>
          </a:p>
        </p:txBody>
      </p:sp>
    </p:spTree>
    <p:extLst>
      <p:ext uri="{BB962C8B-B14F-4D97-AF65-F5344CB8AC3E}">
        <p14:creationId xmlns:p14="http://schemas.microsoft.com/office/powerpoint/2010/main" val="353267101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73372" cy="1339850"/>
          </a:xfrm>
        </p:spPr>
        <p:txBody>
          <a:bodyPr>
            <a:normAutofit/>
          </a:bodyPr>
          <a:lstStyle/>
          <a:p>
            <a:r>
              <a:rPr lang="en-US" sz="4000" dirty="0"/>
              <a:t>An Increase in Demand for Good B</a:t>
            </a:r>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In our second scenario there is an increase in demand for good B (the demand curve for good B shifts to the right). The equilibrium market value of good B rises. The market value of good A is constant. Therefore, the price of A in B terms, or “</a:t>
            </a:r>
            <a:r>
              <a:rPr lang="en-US" sz="2000" i="1" dirty="0" smtClean="0"/>
              <a:t>P(A</a:t>
            </a:r>
            <a:r>
              <a:rPr lang="en-US" sz="2000" i="1" baseline="-25000" dirty="0" smtClean="0"/>
              <a:t>B </a:t>
            </a:r>
            <a:r>
              <a:rPr lang="en-US" sz="2000" i="1" dirty="0" smtClean="0"/>
              <a:t>)</a:t>
            </a:r>
            <a:r>
              <a:rPr lang="en-US" sz="2000" dirty="0" smtClean="0"/>
              <a:t>”, </a:t>
            </a:r>
            <a:r>
              <a:rPr lang="en-US" sz="2000" dirty="0"/>
              <a:t>falls</a:t>
            </a:r>
            <a:r>
              <a:rPr lang="en-US" sz="2000" dirty="0" smtClean="0"/>
              <a:t>: {</a:t>
            </a:r>
            <a:r>
              <a:rPr lang="en-US" sz="2000" i="1" dirty="0" smtClean="0"/>
              <a:t>P</a:t>
            </a:r>
            <a:r>
              <a:rPr lang="en-US" sz="2000" i="1" dirty="0"/>
              <a:t>(A</a:t>
            </a:r>
            <a:r>
              <a:rPr lang="en-US" sz="2000" i="1" baseline="-25000" dirty="0"/>
              <a:t>B</a:t>
            </a:r>
            <a:r>
              <a:rPr lang="en-US" sz="2000" i="1" dirty="0"/>
              <a:t> )</a:t>
            </a:r>
            <a:r>
              <a:rPr lang="en-US" sz="2000" dirty="0"/>
              <a:t> = </a:t>
            </a:r>
            <a:r>
              <a:rPr lang="en-US" sz="2000" i="1" dirty="0"/>
              <a:t>V(A)/V(B</a:t>
            </a:r>
            <a:r>
              <a:rPr lang="en-US" sz="2000" i="1" dirty="0" smtClean="0"/>
              <a:t>)</a:t>
            </a:r>
            <a:r>
              <a:rPr lang="en-US" sz="2000" dirty="0" smtClean="0"/>
              <a:t>}</a:t>
            </a:r>
            <a:endParaRPr lang="en-US" sz="2000" i="1"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6780" cy="369332"/>
          </a:xfrm>
          <a:prstGeom prst="rect">
            <a:avLst/>
          </a:prstGeom>
          <a:noFill/>
        </p:spPr>
        <p:txBody>
          <a:bodyPr wrap="none" rtlCol="0">
            <a:spAutoFit/>
          </a:bodyPr>
          <a:lstStyle/>
          <a:p>
            <a:r>
              <a:rPr lang="en-US" dirty="0" smtClean="0"/>
              <a:t>“GOOD </a:t>
            </a:r>
            <a:r>
              <a:rPr lang="en-US" dirty="0"/>
              <a:t>B</a:t>
            </a:r>
            <a:r>
              <a:rPr lang="en-US" dirty="0" smtClean="0"/>
              <a:t>”</a:t>
            </a:r>
            <a:endParaRPr lang="en-US" dirty="0"/>
          </a:p>
        </p:txBody>
      </p:sp>
      <p:sp>
        <p:nvSpPr>
          <p:cNvPr id="11" name="TextBox 10"/>
          <p:cNvSpPr txBox="1"/>
          <p:nvPr/>
        </p:nvSpPr>
        <p:spPr>
          <a:xfrm>
            <a:off x="776648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71908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5819686" y="4182219"/>
            <a:ext cx="1558810" cy="1461344"/>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962732"/>
            <a:ext cx="108413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21467" y="4797310"/>
            <a:ext cx="722636" cy="369332"/>
          </a:xfrm>
          <a:prstGeom prst="rect">
            <a:avLst/>
          </a:prstGeom>
          <a:noFill/>
        </p:spPr>
        <p:txBody>
          <a:bodyPr wrap="none" rtlCol="0">
            <a:spAutoFit/>
          </a:bodyPr>
          <a:lstStyle/>
          <a:p>
            <a:pPr algn="ctr"/>
            <a:r>
              <a:rPr lang="en-US" dirty="0" smtClean="0"/>
              <a:t>V(B)</a:t>
            </a:r>
            <a:r>
              <a:rPr lang="en-US" baseline="-25000" dirty="0" smtClean="0"/>
              <a:t>0</a:t>
            </a:r>
            <a:endParaRPr lang="en-US" dirty="0"/>
          </a:p>
        </p:txBody>
      </p:sp>
      <p:sp>
        <p:nvSpPr>
          <p:cNvPr id="26" name="TextBox 25"/>
          <p:cNvSpPr txBox="1"/>
          <p:nvPr/>
        </p:nvSpPr>
        <p:spPr>
          <a:xfrm>
            <a:off x="781960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430283" y="5458897"/>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50791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6659017" y="4962732"/>
            <a:ext cx="0" cy="96671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231666" y="5948117"/>
            <a:ext cx="744277" cy="369332"/>
          </a:xfrm>
          <a:prstGeom prst="rect">
            <a:avLst/>
          </a:prstGeom>
          <a:noFill/>
        </p:spPr>
        <p:txBody>
          <a:bodyPr wrap="none" rtlCol="0">
            <a:spAutoFit/>
          </a:bodyPr>
          <a:lstStyle/>
          <a:p>
            <a:r>
              <a:rPr lang="en-US" dirty="0" smtClean="0"/>
              <a:t>Q(B)</a:t>
            </a:r>
            <a:r>
              <a:rPr lang="en-US" baseline="-25000" dirty="0" smtClean="0"/>
              <a:t>0</a:t>
            </a:r>
            <a:endParaRPr lang="en-US" dirty="0"/>
          </a:p>
        </p:txBody>
      </p:sp>
      <p:cxnSp>
        <p:nvCxnSpPr>
          <p:cNvPr id="46" name="Straight Connector 45"/>
          <p:cNvCxnSpPr/>
          <p:nvPr/>
        </p:nvCxnSpPr>
        <p:spPr>
          <a:xfrm>
            <a:off x="278265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cxnSp>
        <p:nvCxnSpPr>
          <p:cNvPr id="31" name="Straight Connector 30"/>
          <p:cNvCxnSpPr/>
          <p:nvPr/>
        </p:nvCxnSpPr>
        <p:spPr>
          <a:xfrm>
            <a:off x="6362261" y="3796379"/>
            <a:ext cx="1558810" cy="1461344"/>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921071" y="5080356"/>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14" name="Straight Connector 13"/>
          <p:cNvCxnSpPr/>
          <p:nvPr/>
        </p:nvCxnSpPr>
        <p:spPr>
          <a:xfrm flipH="1">
            <a:off x="5563343" y="4532686"/>
            <a:ext cx="148956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129863" y="4494198"/>
            <a:ext cx="0" cy="145391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819947" y="4333902"/>
            <a:ext cx="722636" cy="369332"/>
          </a:xfrm>
          <a:prstGeom prst="rect">
            <a:avLst/>
          </a:prstGeom>
          <a:noFill/>
        </p:spPr>
        <p:txBody>
          <a:bodyPr wrap="none" rtlCol="0">
            <a:spAutoFit/>
          </a:bodyPr>
          <a:lstStyle/>
          <a:p>
            <a:pPr algn="ctr"/>
            <a:r>
              <a:rPr lang="en-US" dirty="0" smtClean="0"/>
              <a:t>V(B)</a:t>
            </a:r>
            <a:r>
              <a:rPr lang="en-US" baseline="-25000" dirty="0"/>
              <a:t>1</a:t>
            </a:r>
            <a:endParaRPr lang="en-US" dirty="0"/>
          </a:p>
        </p:txBody>
      </p:sp>
      <p:cxnSp>
        <p:nvCxnSpPr>
          <p:cNvPr id="23" name="Straight Arrow Connector 22"/>
          <p:cNvCxnSpPr/>
          <p:nvPr/>
        </p:nvCxnSpPr>
        <p:spPr>
          <a:xfrm flipV="1">
            <a:off x="6110527" y="4028984"/>
            <a:ext cx="328694" cy="3049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84306" y="5946565"/>
            <a:ext cx="744277" cy="369332"/>
          </a:xfrm>
          <a:prstGeom prst="rect">
            <a:avLst/>
          </a:prstGeom>
          <a:noFill/>
        </p:spPr>
        <p:txBody>
          <a:bodyPr wrap="none" rtlCol="0">
            <a:spAutoFit/>
          </a:bodyPr>
          <a:lstStyle/>
          <a:p>
            <a:r>
              <a:rPr lang="en-US" dirty="0" smtClean="0"/>
              <a:t>Q(B)</a:t>
            </a:r>
            <a:r>
              <a:rPr lang="en-US" baseline="-25000" dirty="0"/>
              <a:t>1</a:t>
            </a:r>
            <a:endParaRPr lang="en-US" dirty="0"/>
          </a:p>
        </p:txBody>
      </p: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21</a:t>
            </a:fld>
            <a:endParaRPr lang="en-US" dirty="0"/>
          </a:p>
        </p:txBody>
      </p:sp>
    </p:spTree>
    <p:extLst>
      <p:ext uri="{BB962C8B-B14F-4D97-AF65-F5344CB8AC3E}">
        <p14:creationId xmlns:p14="http://schemas.microsoft.com/office/powerpoint/2010/main" val="97901975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a:bodyPr>
          <a:lstStyle/>
          <a:p>
            <a:r>
              <a:rPr lang="en-US" sz="4000" dirty="0" smtClean="0"/>
              <a:t>Why Did the Price Fall?</a:t>
            </a:r>
            <a:endParaRPr lang="en-US" sz="4000" dirty="0"/>
          </a:p>
        </p:txBody>
      </p:sp>
      <p:sp>
        <p:nvSpPr>
          <p:cNvPr id="3" name="Content Placeholder 2"/>
          <p:cNvSpPr>
            <a:spLocks noGrp="1"/>
          </p:cNvSpPr>
          <p:nvPr>
            <p:ph idx="1"/>
          </p:nvPr>
        </p:nvSpPr>
        <p:spPr>
          <a:xfrm>
            <a:off x="481010" y="1806452"/>
            <a:ext cx="8215651" cy="4678699"/>
          </a:xfrm>
        </p:spPr>
        <p:txBody>
          <a:bodyPr>
            <a:normAutofit fontScale="92500"/>
          </a:bodyPr>
          <a:lstStyle/>
          <a:p>
            <a:r>
              <a:rPr lang="en-US" dirty="0" smtClean="0"/>
              <a:t>Let’s think about what just happened. There was no change in the supply and demand for good A (as measured in “units of economic value” terms) and yet the price of good A fell. Why did the price fall? Because price is a relative expression of two market values. All else equal, the price of good A as measured in terms of good B will fall if the market value of good B rises:</a:t>
            </a:r>
          </a:p>
          <a:p>
            <a:endParaRPr lang="en-US" dirty="0"/>
          </a:p>
          <a:p>
            <a:pPr>
              <a:spcBef>
                <a:spcPts val="3600"/>
              </a:spcBef>
            </a:pPr>
            <a:r>
              <a:rPr lang="en-US" dirty="0" smtClean="0"/>
              <a:t>So, how can we represent this scenario in traditional supply and demand format (with price on the y-axis)? If the market value of the measurement good (good B) rises, then what happens to the supply and demand curves for good A in B terms?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01121650"/>
              </p:ext>
            </p:extLst>
          </p:nvPr>
        </p:nvGraphicFramePr>
        <p:xfrm>
          <a:off x="3381118" y="3893132"/>
          <a:ext cx="2232025" cy="1052513"/>
        </p:xfrm>
        <a:graphic>
          <a:graphicData uri="http://schemas.openxmlformats.org/presentationml/2006/ole">
            <mc:AlternateContent xmlns:mc="http://schemas.openxmlformats.org/markup-compatibility/2006">
              <mc:Choice xmlns:v="urn:schemas-microsoft-com:vml" Requires="v">
                <p:oleObj spid="_x0000_s1691130"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381118" y="3893132"/>
                        <a:ext cx="2232025"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22</a:t>
            </a:fld>
            <a:endParaRPr lang="en-US" dirty="0"/>
          </a:p>
        </p:txBody>
      </p:sp>
    </p:spTree>
    <p:extLst>
      <p:ext uri="{BB962C8B-B14F-4D97-AF65-F5344CB8AC3E}">
        <p14:creationId xmlns:p14="http://schemas.microsoft.com/office/powerpoint/2010/main" val="207742366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73372" cy="1339850"/>
          </a:xfrm>
        </p:spPr>
        <p:txBody>
          <a:bodyPr>
            <a:normAutofit/>
          </a:bodyPr>
          <a:lstStyle/>
          <a:p>
            <a:r>
              <a:rPr lang="en-US" sz="4000" dirty="0"/>
              <a:t>Impact on Good A of an Increase in Demand for Good </a:t>
            </a:r>
            <a:r>
              <a:rPr lang="en-US" sz="4000" dirty="0" smtClean="0"/>
              <a:t>B</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In our second scenario there is an increase in demand for good B. The equilibrium market value of good A is constant. However, the price of A in B terms falls. Why? As the market value of good B rises, the supply and demand curves for good A (as expressed in B terms) both shift lower.</a:t>
            </a:r>
            <a:endParaRPr lang="en-US" sz="2000" i="1"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5879" cy="369332"/>
          </a:xfrm>
          <a:prstGeom prst="rect">
            <a:avLst/>
          </a:prstGeom>
          <a:noFill/>
        </p:spPr>
        <p:txBody>
          <a:bodyPr wrap="none" rtlCol="0">
            <a:spAutoFit/>
          </a:bodyPr>
          <a:lstStyle/>
          <a:p>
            <a:r>
              <a:rPr lang="en-US" dirty="0" smtClean="0"/>
              <a:t>“GOOD A”</a:t>
            </a:r>
            <a:endParaRPr lang="en-US" dirty="0"/>
          </a:p>
        </p:txBody>
      </p:sp>
      <p:sp>
        <p:nvSpPr>
          <p:cNvPr id="11" name="TextBox 10"/>
          <p:cNvSpPr txBox="1"/>
          <p:nvPr/>
        </p:nvSpPr>
        <p:spPr>
          <a:xfrm>
            <a:off x="776648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804073" y="3125147"/>
            <a:ext cx="1336912" cy="646331"/>
          </a:xfrm>
          <a:prstGeom prst="rect">
            <a:avLst/>
          </a:prstGeom>
          <a:noFill/>
        </p:spPr>
        <p:txBody>
          <a:bodyPr wrap="none" rtlCol="0">
            <a:spAutoFit/>
          </a:bodyPr>
          <a:lstStyle/>
          <a:p>
            <a:pPr algn="ctr"/>
            <a:r>
              <a:rPr lang="en-US" dirty="0" smtClean="0"/>
              <a:t>Price</a:t>
            </a:r>
          </a:p>
          <a:p>
            <a:pPr algn="ctr"/>
            <a:r>
              <a:rPr lang="en-US" dirty="0" smtClean="0"/>
              <a:t>(in B terms)</a:t>
            </a:r>
          </a:p>
        </p:txBody>
      </p:sp>
      <p:cxnSp>
        <p:nvCxnSpPr>
          <p:cNvPr id="20" name="Straight Connector 19"/>
          <p:cNvCxnSpPr/>
          <p:nvPr/>
        </p:nvCxnSpPr>
        <p:spPr>
          <a:xfrm>
            <a:off x="5948585" y="4084285"/>
            <a:ext cx="1558810" cy="1461344"/>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5174416"/>
            <a:ext cx="159753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728434" y="4951262"/>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a:t>1</a:t>
            </a:r>
            <a:endParaRPr lang="en-US" dirty="0"/>
          </a:p>
        </p:txBody>
      </p:sp>
      <p:sp>
        <p:nvSpPr>
          <p:cNvPr id="26" name="TextBox 25"/>
          <p:cNvSpPr txBox="1"/>
          <p:nvPr/>
        </p:nvSpPr>
        <p:spPr>
          <a:xfrm>
            <a:off x="7800362" y="3640408"/>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27" name="TextBox 26"/>
          <p:cNvSpPr txBox="1"/>
          <p:nvPr/>
        </p:nvSpPr>
        <p:spPr>
          <a:xfrm>
            <a:off x="7430283" y="5458897"/>
            <a:ext cx="450777" cy="369332"/>
          </a:xfrm>
          <a:prstGeom prst="rect">
            <a:avLst/>
          </a:prstGeom>
          <a:noFill/>
        </p:spPr>
        <p:txBody>
          <a:bodyPr wrap="none" rtlCol="0">
            <a:spAutoFit/>
          </a:bodyPr>
          <a:lstStyle/>
          <a:p>
            <a:r>
              <a:rPr lang="en-US" dirty="0" smtClean="0"/>
              <a:t>D</a:t>
            </a:r>
            <a:r>
              <a:rPr lang="en-US" baseline="-25000" dirty="0"/>
              <a:t>1</a:t>
            </a:r>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48867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494198"/>
            <a:ext cx="673043" cy="369332"/>
          </a:xfrm>
          <a:prstGeom prst="rect">
            <a:avLst/>
          </a:prstGeom>
          <a:noFill/>
        </p:spPr>
        <p:txBody>
          <a:bodyPr wrap="none" rtlCol="0">
            <a:spAutoFit/>
          </a:bodyPr>
          <a:lstStyle/>
          <a:p>
            <a:r>
              <a:rPr lang="en-US" dirty="0" smtClean="0"/>
              <a:t>V(A)</a:t>
            </a:r>
            <a:endParaRPr lang="en-US" dirty="0"/>
          </a:p>
        </p:txBody>
      </p:sp>
      <p:sp>
        <p:nvSpPr>
          <p:cNvPr id="44" name="TextBox 43"/>
          <p:cNvSpPr txBox="1"/>
          <p:nvPr/>
        </p:nvSpPr>
        <p:spPr>
          <a:xfrm>
            <a:off x="6763118" y="5948117"/>
            <a:ext cx="694684" cy="369332"/>
          </a:xfrm>
          <a:prstGeom prst="rect">
            <a:avLst/>
          </a:prstGeom>
          <a:noFill/>
        </p:spPr>
        <p:txBody>
          <a:bodyPr wrap="none" rtlCol="0">
            <a:spAutoFit/>
          </a:bodyPr>
          <a:lstStyle/>
          <a:p>
            <a:r>
              <a:rPr lang="en-US" dirty="0" smtClean="0"/>
              <a:t>Q(A)</a:t>
            </a:r>
            <a:endParaRPr lang="en-US" dirty="0"/>
          </a:p>
        </p:txBody>
      </p:sp>
      <p:cxnSp>
        <p:nvCxnSpPr>
          <p:cNvPr id="46" name="Straight Connector 45"/>
          <p:cNvCxnSpPr/>
          <p:nvPr/>
        </p:nvCxnSpPr>
        <p:spPr>
          <a:xfrm>
            <a:off x="278265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cxnSp>
        <p:nvCxnSpPr>
          <p:cNvPr id="31" name="Straight Connector 30"/>
          <p:cNvCxnSpPr/>
          <p:nvPr/>
        </p:nvCxnSpPr>
        <p:spPr>
          <a:xfrm>
            <a:off x="6362261" y="3796379"/>
            <a:ext cx="1558810" cy="1461344"/>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921071" y="5080356"/>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14" name="Straight Connector 13"/>
          <p:cNvCxnSpPr/>
          <p:nvPr/>
        </p:nvCxnSpPr>
        <p:spPr>
          <a:xfrm flipH="1">
            <a:off x="5563343" y="4532686"/>
            <a:ext cx="148956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129863" y="4494198"/>
            <a:ext cx="0" cy="145391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726914" y="4314658"/>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smtClean="0"/>
              <a:t>0</a:t>
            </a:r>
            <a:endParaRPr lang="en-US" dirty="0"/>
          </a:p>
        </p:txBody>
      </p:sp>
      <p:cxnSp>
        <p:nvCxnSpPr>
          <p:cNvPr id="45" name="Straight Connector 44"/>
          <p:cNvCxnSpPr/>
          <p:nvPr/>
        </p:nvCxnSpPr>
        <p:spPr>
          <a:xfrm flipV="1">
            <a:off x="6436992" y="4118228"/>
            <a:ext cx="1831362" cy="1662669"/>
          </a:xfrm>
          <a:prstGeom prst="line">
            <a:avLst/>
          </a:prstGeom>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222122" y="3908272"/>
            <a:ext cx="390476" cy="369332"/>
          </a:xfrm>
          <a:prstGeom prst="rect">
            <a:avLst/>
          </a:prstGeom>
          <a:noFill/>
        </p:spPr>
        <p:txBody>
          <a:bodyPr wrap="none" rtlCol="0">
            <a:spAutoFit/>
          </a:bodyPr>
          <a:lstStyle/>
          <a:p>
            <a:r>
              <a:rPr lang="en-US" dirty="0" smtClean="0"/>
              <a:t>S</a:t>
            </a:r>
            <a:r>
              <a:rPr lang="en-US" baseline="-25000" dirty="0"/>
              <a:t>1</a:t>
            </a:r>
          </a:p>
        </p:txBody>
      </p:sp>
      <p:cxnSp>
        <p:nvCxnSpPr>
          <p:cNvPr id="30" name="Straight Arrow Connector 29"/>
          <p:cNvCxnSpPr/>
          <p:nvPr/>
        </p:nvCxnSpPr>
        <p:spPr>
          <a:xfrm>
            <a:off x="5948585" y="4659975"/>
            <a:ext cx="0" cy="4203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23</a:t>
            </a:fld>
            <a:endParaRPr lang="en-US" dirty="0"/>
          </a:p>
        </p:txBody>
      </p:sp>
    </p:spTree>
    <p:extLst>
      <p:ext uri="{BB962C8B-B14F-4D97-AF65-F5344CB8AC3E}">
        <p14:creationId xmlns:p14="http://schemas.microsoft.com/office/powerpoint/2010/main" val="126726355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Determination in a Barter Economy (No Money)</a:t>
            </a:r>
            <a:endParaRPr lang="en-US" sz="4000" dirty="0"/>
          </a:p>
        </p:txBody>
      </p:sp>
      <p:sp>
        <p:nvSpPr>
          <p:cNvPr id="3" name="Content Placeholder 2"/>
          <p:cNvSpPr>
            <a:spLocks noGrp="1"/>
          </p:cNvSpPr>
          <p:nvPr>
            <p:ph idx="1"/>
          </p:nvPr>
        </p:nvSpPr>
        <p:spPr>
          <a:xfrm>
            <a:off x="481010" y="1808915"/>
            <a:ext cx="8234891" cy="4560774"/>
          </a:xfrm>
        </p:spPr>
        <p:txBody>
          <a:bodyPr>
            <a:normAutofit fontScale="92500"/>
          </a:bodyPr>
          <a:lstStyle/>
          <a:p>
            <a:r>
              <a:rPr lang="en-US" dirty="0" smtClean="0"/>
              <a:t>The principle that price is a ratio of two market values applies to every price in the economy. In essence, </a:t>
            </a:r>
            <a:r>
              <a:rPr lang="en-US" dirty="0"/>
              <a:t>t</a:t>
            </a:r>
            <a:r>
              <a:rPr lang="en-US" dirty="0" smtClean="0"/>
              <a:t>he prices that we see around us every day are the physical manifestation (the visible portion) of a matrix of directly unobservable market values.</a:t>
            </a:r>
          </a:p>
          <a:p>
            <a:r>
              <a:rPr lang="en-US" dirty="0" smtClean="0"/>
              <a:t>We will use a number of examples to explore this concept. In our first example, we will consider price determination in a two good barter economy with no money. If the two goods in our economy are apples and bananas, then what determines the apple price as measured in banana terms (remember, there is no “money”)? Is it supply and demand for apples or supply and demand for bananas? The answer is both. The price of a good in terms of another good depends on the market value of both goods.</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a:t>
            </a:fld>
            <a:endParaRPr lang="en-US" dirty="0"/>
          </a:p>
        </p:txBody>
      </p:sp>
    </p:spTree>
    <p:extLst>
      <p:ext uri="{BB962C8B-B14F-4D97-AF65-F5344CB8AC3E}">
        <p14:creationId xmlns:p14="http://schemas.microsoft.com/office/powerpoint/2010/main" val="373642011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Foreign Exchange Rate Determination</a:t>
            </a:r>
            <a:endParaRPr lang="en-US" sz="4000" dirty="0"/>
          </a:p>
        </p:txBody>
      </p:sp>
      <p:sp>
        <p:nvSpPr>
          <p:cNvPr id="3" name="Content Placeholder 2"/>
          <p:cNvSpPr>
            <a:spLocks noGrp="1"/>
          </p:cNvSpPr>
          <p:nvPr>
            <p:ph idx="1"/>
          </p:nvPr>
        </p:nvSpPr>
        <p:spPr>
          <a:xfrm>
            <a:off x="481010" y="1806453"/>
            <a:ext cx="8234892" cy="3678024"/>
          </a:xfrm>
        </p:spPr>
        <p:txBody>
          <a:bodyPr>
            <a:noAutofit/>
          </a:bodyPr>
          <a:lstStyle/>
          <a:p>
            <a:r>
              <a:rPr lang="en-US" sz="2200" dirty="0" smtClean="0"/>
              <a:t>We will also consider a more modern example: foreign exchange rate determination. Every foreign exchange rate represents the price of one currency in terms of another currency. Consider the USD/EUR rate? Is this “price” determined by supply and demand for US Dollars or supply and demand for Euros? Again, the answer is both.</a:t>
            </a:r>
          </a:p>
          <a:p>
            <a:pPr>
              <a:spcBef>
                <a:spcPts val="1400"/>
              </a:spcBef>
            </a:pPr>
            <a:r>
              <a:rPr lang="en-US" sz="2200" dirty="0" smtClean="0"/>
              <a:t>Supply and demand for US Dollars determines the market value of the US Dollar </a:t>
            </a:r>
            <a:r>
              <a:rPr lang="en-US" sz="2200" i="1" dirty="0" smtClean="0"/>
              <a:t>V(USD)</a:t>
            </a:r>
            <a:r>
              <a:rPr lang="en-US" sz="2200" dirty="0" smtClean="0"/>
              <a:t>. Similarly, supply and demand for Euros determines </a:t>
            </a:r>
            <a:r>
              <a:rPr lang="en-US" sz="2200" i="1" dirty="0" smtClean="0"/>
              <a:t>V(EUR)</a:t>
            </a:r>
            <a:r>
              <a:rPr lang="en-US" sz="2200" dirty="0" smtClean="0"/>
              <a:t>. The USD/EUR exchange rate is then equal to:</a:t>
            </a:r>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3446762531"/>
              </p:ext>
            </p:extLst>
          </p:nvPr>
        </p:nvGraphicFramePr>
        <p:xfrm>
          <a:off x="1936873" y="5182800"/>
          <a:ext cx="5199062" cy="1052512"/>
        </p:xfrm>
        <a:graphic>
          <a:graphicData uri="http://schemas.openxmlformats.org/presentationml/2006/ole">
            <mc:AlternateContent xmlns:mc="http://schemas.openxmlformats.org/markup-compatibility/2006">
              <mc:Choice xmlns:v="urn:schemas-microsoft-com:vml" Requires="v">
                <p:oleObj spid="_x0000_s1695216" name="Equation" r:id="rId3" imgW="2070100" imgH="419100" progId="Equation.3">
                  <p:embed/>
                </p:oleObj>
              </mc:Choice>
              <mc:Fallback>
                <p:oleObj name="Equation" r:id="rId3" imgW="2070100" imgH="419100" progId="Equation.3">
                  <p:embed/>
                  <p:pic>
                    <p:nvPicPr>
                      <p:cNvPr id="0" name=""/>
                      <p:cNvPicPr/>
                      <p:nvPr/>
                    </p:nvPicPr>
                    <p:blipFill>
                      <a:blip r:embed="rId4"/>
                      <a:stretch>
                        <a:fillRect/>
                      </a:stretch>
                    </p:blipFill>
                    <p:spPr>
                      <a:xfrm>
                        <a:off x="1936873" y="5182800"/>
                        <a:ext cx="5199062" cy="1052512"/>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25</a:t>
            </a:fld>
            <a:endParaRPr lang="en-US" dirty="0"/>
          </a:p>
        </p:txBody>
      </p:sp>
    </p:spTree>
    <p:extLst>
      <p:ext uri="{BB962C8B-B14F-4D97-AF65-F5344CB8AC3E}">
        <p14:creationId xmlns:p14="http://schemas.microsoft.com/office/powerpoint/2010/main" val="15851765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Money Price of Goods</a:t>
            </a:r>
            <a:endParaRPr lang="en-US" sz="4000" dirty="0"/>
          </a:p>
        </p:txBody>
      </p:sp>
      <p:sp>
        <p:nvSpPr>
          <p:cNvPr id="3" name="Content Placeholder 2"/>
          <p:cNvSpPr>
            <a:spLocks noGrp="1"/>
          </p:cNvSpPr>
          <p:nvPr>
            <p:ph idx="1"/>
          </p:nvPr>
        </p:nvSpPr>
        <p:spPr>
          <a:xfrm>
            <a:off x="481010" y="1806453"/>
            <a:ext cx="8234891" cy="4505504"/>
          </a:xfrm>
        </p:spPr>
        <p:txBody>
          <a:bodyPr>
            <a:normAutofit fontScale="92500"/>
          </a:bodyPr>
          <a:lstStyle/>
          <a:p>
            <a:r>
              <a:rPr lang="en-US" dirty="0" smtClean="0"/>
              <a:t>Ultimately, the point of these examples is to explain the general principle that the price of one good in terms of another is determined by the ratio of their market values. We can then apply this principle to the determination of “money prices”.</a:t>
            </a:r>
          </a:p>
          <a:p>
            <a:pPr>
              <a:spcBef>
                <a:spcPts val="1400"/>
              </a:spcBef>
            </a:pPr>
            <a:r>
              <a:rPr lang="en-US" dirty="0" smtClean="0"/>
              <a:t>The money price of a good (the price of a good in terms of money) is determined by the following ratio:</a:t>
            </a:r>
          </a:p>
          <a:p>
            <a:endParaRPr lang="en-US" dirty="0"/>
          </a:p>
          <a:p>
            <a:pPr>
              <a:spcBef>
                <a:spcPts val="4400"/>
              </a:spcBef>
            </a:pPr>
            <a:r>
              <a:rPr lang="en-US" dirty="0" smtClean="0"/>
              <a:t>Supply and demand for the good determines the market value of the good </a:t>
            </a:r>
            <a:r>
              <a:rPr lang="en-US" i="1" dirty="0" smtClean="0"/>
              <a:t>V(A)</a:t>
            </a:r>
            <a:r>
              <a:rPr lang="en-US" dirty="0" smtClean="0"/>
              <a:t>. Supply and demand for money determines the market value of money </a:t>
            </a:r>
            <a:r>
              <a:rPr lang="en-US" i="1" dirty="0" smtClean="0"/>
              <a:t>V($)</a:t>
            </a:r>
            <a:r>
              <a:rPr lang="en-US" dirty="0" smtClean="0"/>
              <a:t> (not the interest rate!).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442343254"/>
              </p:ext>
            </p:extLst>
          </p:nvPr>
        </p:nvGraphicFramePr>
        <p:xfrm>
          <a:off x="2674558" y="4124131"/>
          <a:ext cx="3414712" cy="1052513"/>
        </p:xfrm>
        <a:graphic>
          <a:graphicData uri="http://schemas.openxmlformats.org/presentationml/2006/ole">
            <mc:AlternateContent xmlns:mc="http://schemas.openxmlformats.org/markup-compatibility/2006">
              <mc:Choice xmlns:v="urn:schemas-microsoft-com:vml" Requires="v">
                <p:oleObj spid="_x0000_s1696238" name="Equation" r:id="rId3" imgW="1358900" imgH="419100" progId="Equation.3">
                  <p:embed/>
                </p:oleObj>
              </mc:Choice>
              <mc:Fallback>
                <p:oleObj name="Equation" r:id="rId3" imgW="1358900" imgH="419100" progId="Equation.3">
                  <p:embed/>
                  <p:pic>
                    <p:nvPicPr>
                      <p:cNvPr id="0" name=""/>
                      <p:cNvPicPr/>
                      <p:nvPr/>
                    </p:nvPicPr>
                    <p:blipFill>
                      <a:blip r:embed="rId4"/>
                      <a:stretch>
                        <a:fillRect/>
                      </a:stretch>
                    </p:blipFill>
                    <p:spPr>
                      <a:xfrm>
                        <a:off x="2674558" y="4124131"/>
                        <a:ext cx="3414712"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26</a:t>
            </a:fld>
            <a:endParaRPr lang="en-US" dirty="0"/>
          </a:p>
        </p:txBody>
      </p:sp>
    </p:spTree>
    <p:extLst>
      <p:ext uri="{BB962C8B-B14F-4D97-AF65-F5344CB8AC3E}">
        <p14:creationId xmlns:p14="http://schemas.microsoft.com/office/powerpoint/2010/main" val="101687181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of a Cup of Coffee</a:t>
            </a:r>
            <a:endParaRPr lang="en-US" sz="4000" dirty="0"/>
          </a:p>
        </p:txBody>
      </p:sp>
      <p:sp>
        <p:nvSpPr>
          <p:cNvPr id="3" name="Content Placeholder 2"/>
          <p:cNvSpPr>
            <a:spLocks noGrp="1"/>
          </p:cNvSpPr>
          <p:nvPr>
            <p:ph idx="1"/>
          </p:nvPr>
        </p:nvSpPr>
        <p:spPr>
          <a:xfrm>
            <a:off x="481010" y="1806453"/>
            <a:ext cx="8196411" cy="3947436"/>
          </a:xfrm>
        </p:spPr>
        <p:txBody>
          <a:bodyPr>
            <a:normAutofit/>
          </a:bodyPr>
          <a:lstStyle/>
          <a:p>
            <a:r>
              <a:rPr lang="en-US" sz="2200" dirty="0" smtClean="0"/>
              <a:t>In very simple terms, when you exchange a quantity of dollar bills for a quantity of a good (say one cup of coffee), the idea is that you are exchanging two “baskets” of equivalent total market value.</a:t>
            </a:r>
          </a:p>
          <a:p>
            <a:endParaRPr lang="en-US" sz="2200" dirty="0" smtClean="0"/>
          </a:p>
          <a:p>
            <a:pPr>
              <a:spcBef>
                <a:spcPts val="0"/>
              </a:spcBef>
            </a:pPr>
            <a:r>
              <a:rPr lang="en-US" sz="2200" dirty="0" smtClean="0"/>
              <a:t>If the market value of one cup of coffee, as measured in absolute terms, is three times that of the market value of one dollar bill, then trade will only occur if you offer three dollar bills for that cup of coffee. Therefore, the price of coffee, in dollar terms, is equal to:</a:t>
            </a:r>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331818101"/>
              </p:ext>
            </p:extLst>
          </p:nvPr>
        </p:nvGraphicFramePr>
        <p:xfrm>
          <a:off x="1964878" y="3148119"/>
          <a:ext cx="5402262" cy="523875"/>
        </p:xfrm>
        <a:graphic>
          <a:graphicData uri="http://schemas.openxmlformats.org/presentationml/2006/ole">
            <mc:AlternateContent xmlns:mc="http://schemas.openxmlformats.org/markup-compatibility/2006">
              <mc:Choice xmlns:v="urn:schemas-microsoft-com:vml" Requires="v">
                <p:oleObj spid="_x0000_s1742732" name="Equation" r:id="rId3" imgW="2095500" imgH="203200" progId="Equation.3">
                  <p:embed/>
                </p:oleObj>
              </mc:Choice>
              <mc:Fallback>
                <p:oleObj name="Equation" r:id="rId3" imgW="2095500" imgH="203200" progId="Equation.3">
                  <p:embed/>
                  <p:pic>
                    <p:nvPicPr>
                      <p:cNvPr id="0" name=""/>
                      <p:cNvPicPr/>
                      <p:nvPr/>
                    </p:nvPicPr>
                    <p:blipFill>
                      <a:blip r:embed="rId4"/>
                      <a:stretch>
                        <a:fillRect/>
                      </a:stretch>
                    </p:blipFill>
                    <p:spPr>
                      <a:xfrm>
                        <a:off x="1964878" y="3148119"/>
                        <a:ext cx="5402262" cy="52387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960426829"/>
              </p:ext>
            </p:extLst>
          </p:nvPr>
        </p:nvGraphicFramePr>
        <p:xfrm>
          <a:off x="2089273" y="5192325"/>
          <a:ext cx="5010150" cy="1084262"/>
        </p:xfrm>
        <a:graphic>
          <a:graphicData uri="http://schemas.openxmlformats.org/presentationml/2006/ole">
            <mc:AlternateContent xmlns:mc="http://schemas.openxmlformats.org/markup-compatibility/2006">
              <mc:Choice xmlns:v="urn:schemas-microsoft-com:vml" Requires="v">
                <p:oleObj spid="_x0000_s1742733" name="Equation" r:id="rId5" imgW="1993900" imgH="431800" progId="Equation.3">
                  <p:embed/>
                </p:oleObj>
              </mc:Choice>
              <mc:Fallback>
                <p:oleObj name="Equation" r:id="rId5" imgW="1993900" imgH="431800" progId="Equation.3">
                  <p:embed/>
                  <p:pic>
                    <p:nvPicPr>
                      <p:cNvPr id="0" name=""/>
                      <p:cNvPicPr/>
                      <p:nvPr/>
                    </p:nvPicPr>
                    <p:blipFill>
                      <a:blip r:embed="rId6"/>
                      <a:stretch>
                        <a:fillRect/>
                      </a:stretch>
                    </p:blipFill>
                    <p:spPr>
                      <a:xfrm>
                        <a:off x="2089273" y="5192325"/>
                        <a:ext cx="5010150" cy="1084262"/>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27</a:t>
            </a:fld>
            <a:endParaRPr lang="en-US" dirty="0"/>
          </a:p>
        </p:txBody>
      </p:sp>
    </p:spTree>
    <p:extLst>
      <p:ext uri="{BB962C8B-B14F-4D97-AF65-F5344CB8AC3E}">
        <p14:creationId xmlns:p14="http://schemas.microsoft.com/office/powerpoint/2010/main" val="302603420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28" y="244158"/>
            <a:ext cx="8292613" cy="1339850"/>
          </a:xfrm>
        </p:spPr>
        <p:txBody>
          <a:bodyPr>
            <a:normAutofit/>
          </a:bodyPr>
          <a:lstStyle/>
          <a:p>
            <a:r>
              <a:rPr lang="en-US" sz="4000" dirty="0" smtClean="0"/>
              <a:t>Supply and Demand for Money</a:t>
            </a:r>
            <a:endParaRPr lang="en-US" sz="4000" dirty="0"/>
          </a:p>
        </p:txBody>
      </p:sp>
      <p:sp>
        <p:nvSpPr>
          <p:cNvPr id="3" name="Content Placeholder 2"/>
          <p:cNvSpPr>
            <a:spLocks noGrp="1"/>
          </p:cNvSpPr>
          <p:nvPr>
            <p:ph idx="1"/>
          </p:nvPr>
        </p:nvSpPr>
        <p:spPr>
          <a:xfrm>
            <a:off x="481009" y="1806452"/>
            <a:ext cx="8254132" cy="4524749"/>
          </a:xfrm>
        </p:spPr>
        <p:txBody>
          <a:bodyPr>
            <a:normAutofit fontScale="92500"/>
          </a:bodyPr>
          <a:lstStyle/>
          <a:p>
            <a:r>
              <a:rPr lang="en-US" dirty="0" smtClean="0"/>
              <a:t>It is the view of The Enigma Series that supply and demand for money, where “money” is defined as the monetary base (see The Money Enigma), determines the market value of money. The market value of money is the denominator of every money price in the economy.</a:t>
            </a:r>
            <a:r>
              <a:rPr lang="en-US" dirty="0"/>
              <a:t> Economics has struggled with this concept because the market value of money is not </a:t>
            </a:r>
            <a:r>
              <a:rPr lang="en-US" i="1" dirty="0"/>
              <a:t>directly</a:t>
            </a:r>
            <a:r>
              <a:rPr lang="en-US" dirty="0"/>
              <a:t> </a:t>
            </a:r>
            <a:r>
              <a:rPr lang="en-US" dirty="0" smtClean="0"/>
              <a:t>observable (you can’t observe market values in the absolute). </a:t>
            </a:r>
            <a:r>
              <a:rPr lang="en-US" dirty="0"/>
              <a:t>T</a:t>
            </a:r>
            <a:r>
              <a:rPr lang="en-US" dirty="0" smtClean="0"/>
              <a:t>he </a:t>
            </a:r>
            <a:r>
              <a:rPr lang="en-US" dirty="0"/>
              <a:t>market value of money can only be observed in a relative </a:t>
            </a:r>
            <a:r>
              <a:rPr lang="en-US" dirty="0" smtClean="0"/>
              <a:t>context, as a “price” (a fact that is true of </a:t>
            </a:r>
            <a:r>
              <a:rPr lang="en-US" i="1" dirty="0" smtClean="0"/>
              <a:t>all</a:t>
            </a:r>
            <a:r>
              <a:rPr lang="en-US" dirty="0" smtClean="0"/>
              <a:t> market values).</a:t>
            </a:r>
          </a:p>
          <a:p>
            <a:r>
              <a:rPr lang="en-US" dirty="0" smtClean="0"/>
              <a:t>Supply and demand for money does not determine “the interest rate”, although the manner in which newly created money is used (to buy government debt) does influence the interest rate.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a:t>
            </a:fld>
            <a:endParaRPr lang="en-US" dirty="0"/>
          </a:p>
        </p:txBody>
      </p:sp>
    </p:spTree>
    <p:extLst>
      <p:ext uri="{BB962C8B-B14F-4D97-AF65-F5344CB8AC3E}">
        <p14:creationId xmlns:p14="http://schemas.microsoft.com/office/powerpoint/2010/main" val="315881628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8" y="244158"/>
            <a:ext cx="8209005" cy="1339850"/>
          </a:xfrm>
        </p:spPr>
        <p:txBody>
          <a:bodyPr>
            <a:normAutofit/>
          </a:bodyPr>
          <a:lstStyle/>
          <a:p>
            <a:r>
              <a:rPr lang="en-US" sz="4000" dirty="0" smtClean="0"/>
              <a:t>Every Money Price is Determined by Two Sets of Supply and Demand</a:t>
            </a:r>
            <a:endParaRPr lang="en-US" sz="4000" dirty="0"/>
          </a:p>
        </p:txBody>
      </p:sp>
      <p:cxnSp>
        <p:nvCxnSpPr>
          <p:cNvPr id="5" name="Straight Connector 4"/>
          <p:cNvCxnSpPr/>
          <p:nvPr/>
        </p:nvCxnSpPr>
        <p:spPr>
          <a:xfrm>
            <a:off x="93978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737737" y="3819826"/>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38593"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75697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44072" y="3153524"/>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sp>
        <p:nvSpPr>
          <p:cNvPr id="14" name="TextBox 13"/>
          <p:cNvSpPr txBox="1"/>
          <p:nvPr/>
        </p:nvSpPr>
        <p:spPr>
          <a:xfrm>
            <a:off x="4940094" y="318808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16" name="Straight Connector 15"/>
          <p:cNvCxnSpPr/>
          <p:nvPr/>
        </p:nvCxnSpPr>
        <p:spPr>
          <a:xfrm>
            <a:off x="1446571" y="3934882"/>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956586"/>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801044" y="5887529"/>
            <a:ext cx="1057163" cy="369332"/>
          </a:xfrm>
          <a:prstGeom prst="rect">
            <a:avLst/>
          </a:prstGeom>
          <a:noFill/>
        </p:spPr>
        <p:txBody>
          <a:bodyPr wrap="none" rtlCol="0">
            <a:spAutoFit/>
          </a:bodyPr>
          <a:lstStyle/>
          <a:p>
            <a:r>
              <a:rPr lang="en-US" dirty="0" smtClean="0"/>
              <a:t>Quantity</a:t>
            </a:r>
            <a:endParaRPr lang="en-US" dirty="0"/>
          </a:p>
        </p:txBody>
      </p:sp>
      <p:sp>
        <p:nvSpPr>
          <p:cNvPr id="20" name="TextBox 19"/>
          <p:cNvSpPr txBox="1"/>
          <p:nvPr/>
        </p:nvSpPr>
        <p:spPr>
          <a:xfrm>
            <a:off x="747922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711341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171131" y="3646630"/>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604256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23097" y="504333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756977" y="4846348"/>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939780" y="4825587"/>
            <a:ext cx="148658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34475" y="3673240"/>
            <a:ext cx="312030" cy="369332"/>
          </a:xfrm>
          <a:prstGeom prst="rect">
            <a:avLst/>
          </a:prstGeom>
          <a:noFill/>
        </p:spPr>
        <p:txBody>
          <a:bodyPr wrap="none" rtlCol="0">
            <a:spAutoFit/>
          </a:bodyPr>
          <a:lstStyle/>
          <a:p>
            <a:r>
              <a:rPr lang="en-US" dirty="0" smtClean="0"/>
              <a:t>S</a:t>
            </a:r>
            <a:endParaRPr lang="en-US" dirty="0"/>
          </a:p>
        </p:txBody>
      </p:sp>
      <p:sp>
        <p:nvSpPr>
          <p:cNvPr id="40" name="TextBox 39"/>
          <p:cNvSpPr txBox="1"/>
          <p:nvPr/>
        </p:nvSpPr>
        <p:spPr>
          <a:xfrm>
            <a:off x="3329626" y="5380153"/>
            <a:ext cx="372330" cy="369332"/>
          </a:xfrm>
          <a:prstGeom prst="rect">
            <a:avLst/>
          </a:prstGeom>
          <a:noFill/>
        </p:spPr>
        <p:txBody>
          <a:bodyPr wrap="none" rtlCol="0">
            <a:spAutoFit/>
          </a:bodyPr>
          <a:lstStyle/>
          <a:p>
            <a:r>
              <a:rPr lang="en-US" dirty="0" smtClean="0"/>
              <a:t>D</a:t>
            </a:r>
            <a:endParaRPr lang="en-US" dirty="0"/>
          </a:p>
        </p:txBody>
      </p:sp>
      <p:sp>
        <p:nvSpPr>
          <p:cNvPr id="41" name="TextBox 40"/>
          <p:cNvSpPr txBox="1"/>
          <p:nvPr/>
        </p:nvSpPr>
        <p:spPr>
          <a:xfrm>
            <a:off x="249766" y="4593104"/>
            <a:ext cx="727307" cy="400110"/>
          </a:xfrm>
          <a:prstGeom prst="rect">
            <a:avLst/>
          </a:prstGeom>
          <a:noFill/>
        </p:spPr>
        <p:txBody>
          <a:bodyPr wrap="none" rtlCol="0">
            <a:spAutoFit/>
          </a:bodyPr>
          <a:lstStyle/>
          <a:p>
            <a:r>
              <a:rPr lang="en-US" sz="2000" dirty="0" smtClean="0"/>
              <a:t>V(A)</a:t>
            </a:r>
            <a:endParaRPr lang="en-US" sz="2000" dirty="0"/>
          </a:p>
        </p:txBody>
      </p:sp>
      <p:sp>
        <p:nvSpPr>
          <p:cNvPr id="42" name="TextBox 41"/>
          <p:cNvSpPr txBox="1"/>
          <p:nvPr/>
        </p:nvSpPr>
        <p:spPr>
          <a:xfrm>
            <a:off x="5108052" y="4617452"/>
            <a:ext cx="652417" cy="400110"/>
          </a:xfrm>
          <a:prstGeom prst="rect">
            <a:avLst/>
          </a:prstGeom>
          <a:noFill/>
        </p:spPr>
        <p:txBody>
          <a:bodyPr wrap="none" rtlCol="0">
            <a:spAutoFit/>
          </a:bodyPr>
          <a:lstStyle/>
          <a:p>
            <a:r>
              <a:rPr lang="en-US" sz="2000" dirty="0" smtClean="0"/>
              <a:t>V($)</a:t>
            </a:r>
            <a:endParaRPr lang="en-US" sz="2000" dirty="0"/>
          </a:p>
        </p:txBody>
      </p:sp>
      <p:sp>
        <p:nvSpPr>
          <p:cNvPr id="43" name="TextBox 42"/>
          <p:cNvSpPr txBox="1"/>
          <p:nvPr/>
        </p:nvSpPr>
        <p:spPr>
          <a:xfrm>
            <a:off x="1841256" y="3207688"/>
            <a:ext cx="1365879" cy="369332"/>
          </a:xfrm>
          <a:prstGeom prst="rect">
            <a:avLst/>
          </a:prstGeom>
          <a:noFill/>
        </p:spPr>
        <p:txBody>
          <a:bodyPr wrap="none" rtlCol="0">
            <a:spAutoFit/>
          </a:bodyPr>
          <a:lstStyle/>
          <a:p>
            <a:r>
              <a:rPr lang="en-US" dirty="0" smtClean="0"/>
              <a:t>“GOOD A”</a:t>
            </a:r>
            <a:endParaRPr lang="en-US" dirty="0"/>
          </a:p>
        </p:txBody>
      </p:sp>
      <p:sp>
        <p:nvSpPr>
          <p:cNvPr id="44" name="TextBox 43"/>
          <p:cNvSpPr txBox="1"/>
          <p:nvPr/>
        </p:nvSpPr>
        <p:spPr>
          <a:xfrm>
            <a:off x="6694138" y="3191306"/>
            <a:ext cx="1336799" cy="369332"/>
          </a:xfrm>
          <a:prstGeom prst="rect">
            <a:avLst/>
          </a:prstGeom>
          <a:noFill/>
        </p:spPr>
        <p:txBody>
          <a:bodyPr wrap="none" rtlCol="0">
            <a:spAutoFit/>
          </a:bodyPr>
          <a:lstStyle/>
          <a:p>
            <a:r>
              <a:rPr lang="en-US" dirty="0" smtClean="0"/>
              <a:t>“MONEY”</a:t>
            </a:r>
            <a:endParaRPr lang="en-US" dirty="0"/>
          </a:p>
        </p:txBody>
      </p:sp>
      <p:cxnSp>
        <p:nvCxnSpPr>
          <p:cNvPr id="6" name="Straight Connector 5"/>
          <p:cNvCxnSpPr/>
          <p:nvPr/>
        </p:nvCxnSpPr>
        <p:spPr>
          <a:xfrm>
            <a:off x="2426366" y="4883319"/>
            <a:ext cx="0" cy="95002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031449" y="5874929"/>
            <a:ext cx="751353" cy="400110"/>
          </a:xfrm>
          <a:prstGeom prst="rect">
            <a:avLst/>
          </a:prstGeom>
          <a:noFill/>
        </p:spPr>
        <p:txBody>
          <a:bodyPr wrap="none" rtlCol="0">
            <a:spAutoFit/>
          </a:bodyPr>
          <a:lstStyle/>
          <a:p>
            <a:r>
              <a:rPr lang="en-US" sz="2000" dirty="0" smtClean="0"/>
              <a:t>Q(A)</a:t>
            </a:r>
            <a:endParaRPr lang="en-US" sz="2000" dirty="0"/>
          </a:p>
        </p:txBody>
      </p:sp>
      <p:sp>
        <p:nvSpPr>
          <p:cNvPr id="4" name="TextBox 3"/>
          <p:cNvSpPr txBox="1"/>
          <p:nvPr/>
        </p:nvSpPr>
        <p:spPr>
          <a:xfrm>
            <a:off x="6772616" y="5889526"/>
            <a:ext cx="676462" cy="400110"/>
          </a:xfrm>
          <a:prstGeom prst="rect">
            <a:avLst/>
          </a:prstGeom>
          <a:noFill/>
        </p:spPr>
        <p:txBody>
          <a:bodyPr wrap="none" rtlCol="0">
            <a:spAutoFit/>
          </a:bodyPr>
          <a:lstStyle/>
          <a:p>
            <a:r>
              <a:rPr lang="en-US" sz="2000" dirty="0" smtClean="0"/>
              <a:t>Q($</a:t>
            </a:r>
            <a:r>
              <a:rPr lang="en-US" sz="2000" dirty="0"/>
              <a:t>)</a:t>
            </a:r>
          </a:p>
        </p:txBody>
      </p:sp>
      <p:graphicFrame>
        <p:nvGraphicFramePr>
          <p:cNvPr id="29" name="Object 28"/>
          <p:cNvGraphicFramePr>
            <a:graphicFrameLocks noChangeAspect="1"/>
          </p:cNvGraphicFramePr>
          <p:nvPr>
            <p:extLst>
              <p:ext uri="{D42A27DB-BD31-4B8C-83A1-F6EECF244321}">
                <p14:modId xmlns:p14="http://schemas.microsoft.com/office/powerpoint/2010/main" val="3166107673"/>
              </p:ext>
            </p:extLst>
          </p:nvPr>
        </p:nvGraphicFramePr>
        <p:xfrm>
          <a:off x="3233426" y="4331267"/>
          <a:ext cx="1826689" cy="873176"/>
        </p:xfrm>
        <a:graphic>
          <a:graphicData uri="http://schemas.openxmlformats.org/presentationml/2006/ole">
            <mc:AlternateContent xmlns:mc="http://schemas.openxmlformats.org/markup-compatibility/2006">
              <mc:Choice xmlns:v="urn:schemas-microsoft-com:vml" Requires="v">
                <p:oleObj spid="_x0000_s1640997" name="Equation" r:id="rId3" imgW="876300" imgH="419100" progId="Equation.3">
                  <p:embed/>
                </p:oleObj>
              </mc:Choice>
              <mc:Fallback>
                <p:oleObj name="Equation" r:id="rId3" imgW="876300" imgH="419100" progId="Equation.3">
                  <p:embed/>
                  <p:pic>
                    <p:nvPicPr>
                      <p:cNvPr id="0" name=""/>
                      <p:cNvPicPr/>
                      <p:nvPr/>
                    </p:nvPicPr>
                    <p:blipFill>
                      <a:blip r:embed="rId4"/>
                      <a:stretch>
                        <a:fillRect/>
                      </a:stretch>
                    </p:blipFill>
                    <p:spPr>
                      <a:xfrm>
                        <a:off x="3233426" y="4331267"/>
                        <a:ext cx="1826689" cy="873176"/>
                      </a:xfrm>
                      <a:prstGeom prst="rect">
                        <a:avLst/>
                      </a:prstGeom>
                      <a:ln>
                        <a:solidFill>
                          <a:srgbClr val="FF0000"/>
                        </a:solidFill>
                      </a:ln>
                    </p:spPr>
                  </p:pic>
                </p:oleObj>
              </mc:Fallback>
            </mc:AlternateContent>
          </a:graphicData>
        </a:graphic>
      </p:graphicFrame>
      <p:sp>
        <p:nvSpPr>
          <p:cNvPr id="15" name="Footer Placeholder 14"/>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29</a:t>
            </a:fld>
            <a:endParaRPr lang="en-US" dirty="0"/>
          </a:p>
        </p:txBody>
      </p:sp>
      <p:sp>
        <p:nvSpPr>
          <p:cNvPr id="3" name="TextBox 2"/>
          <p:cNvSpPr txBox="1"/>
          <p:nvPr/>
        </p:nvSpPr>
        <p:spPr>
          <a:xfrm>
            <a:off x="384692" y="1772480"/>
            <a:ext cx="8373432" cy="1631216"/>
          </a:xfrm>
          <a:prstGeom prst="rect">
            <a:avLst/>
          </a:prstGeom>
          <a:noFill/>
        </p:spPr>
        <p:txBody>
          <a:bodyPr wrap="square" rtlCol="0">
            <a:spAutoFit/>
          </a:bodyPr>
          <a:lstStyle/>
          <a:p>
            <a:pPr algn="ctr"/>
            <a:r>
              <a:rPr lang="en-US" sz="2000" dirty="0" smtClean="0"/>
              <a:t>We can use our theory to visualize the determination of “money prices”. Supply </a:t>
            </a:r>
            <a:r>
              <a:rPr lang="en-US" sz="2000" dirty="0"/>
              <a:t>&amp; demand for good A determines the market value of good A, </a:t>
            </a:r>
            <a:r>
              <a:rPr lang="en-US" sz="2000" i="1" dirty="0"/>
              <a:t>V(A)</a:t>
            </a:r>
            <a:r>
              <a:rPr lang="en-US" sz="2000" dirty="0"/>
              <a:t>. Supply &amp; demand for money determines the market value of money, </a:t>
            </a:r>
            <a:r>
              <a:rPr lang="en-US" sz="2000" i="1" dirty="0"/>
              <a:t>V($)</a:t>
            </a:r>
            <a:r>
              <a:rPr lang="en-US" sz="2000" dirty="0"/>
              <a:t>. The </a:t>
            </a:r>
            <a:r>
              <a:rPr lang="en-US" sz="2000" dirty="0" smtClean="0"/>
              <a:t>money price </a:t>
            </a:r>
            <a:r>
              <a:rPr lang="en-US" sz="2000" dirty="0"/>
              <a:t>of good A </a:t>
            </a:r>
            <a:r>
              <a:rPr lang="en-US" sz="2000" dirty="0" smtClean="0"/>
              <a:t>is </a:t>
            </a:r>
            <a:r>
              <a:rPr lang="en-US" sz="2000" dirty="0"/>
              <a:t>equal to the ratio of the two market values.</a:t>
            </a:r>
          </a:p>
          <a:p>
            <a:pPr algn="ctr"/>
            <a:endParaRPr lang="en-US" sz="2000" dirty="0"/>
          </a:p>
        </p:txBody>
      </p:sp>
    </p:spTree>
    <p:extLst>
      <p:ext uri="{BB962C8B-B14F-4D97-AF65-F5344CB8AC3E}">
        <p14:creationId xmlns:p14="http://schemas.microsoft.com/office/powerpoint/2010/main" val="285126566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Towards a Model of Inflation</a:t>
            </a:r>
            <a:endParaRPr lang="en-US" sz="4000" dirty="0"/>
          </a:p>
        </p:txBody>
      </p:sp>
      <p:sp>
        <p:nvSpPr>
          <p:cNvPr id="3" name="Content Placeholder 2"/>
          <p:cNvSpPr>
            <a:spLocks noGrp="1"/>
          </p:cNvSpPr>
          <p:nvPr>
            <p:ph idx="1"/>
          </p:nvPr>
        </p:nvSpPr>
        <p:spPr>
          <a:xfrm>
            <a:off x="481010" y="1806453"/>
            <a:ext cx="8215651" cy="4582480"/>
          </a:xfrm>
        </p:spPr>
        <p:txBody>
          <a:bodyPr>
            <a:normAutofit fontScale="92500"/>
          </a:bodyPr>
          <a:lstStyle/>
          <a:p>
            <a:r>
              <a:rPr lang="en-US" dirty="0" smtClean="0"/>
              <a:t>The second part of The Inflation Enigma (Part B) </a:t>
            </a:r>
            <a:r>
              <a:rPr lang="en-US" dirty="0"/>
              <a:t>focuses on extending the microeconomic theory developed </a:t>
            </a:r>
            <a:r>
              <a:rPr lang="en-US" dirty="0" smtClean="0"/>
              <a:t>in the first part  (Part A) </a:t>
            </a:r>
            <a:r>
              <a:rPr lang="en-US" dirty="0"/>
              <a:t>and building </a:t>
            </a:r>
            <a:r>
              <a:rPr lang="en-US" dirty="0" smtClean="0"/>
              <a:t>macroeconomic tools </a:t>
            </a:r>
            <a:r>
              <a:rPr lang="en-US" dirty="0"/>
              <a:t>that can be used </a:t>
            </a:r>
            <a:r>
              <a:rPr lang="en-US" dirty="0" smtClean="0"/>
              <a:t>to explain </a:t>
            </a:r>
            <a:r>
              <a:rPr lang="en-US" dirty="0"/>
              <a:t>the </a:t>
            </a:r>
            <a:r>
              <a:rPr lang="en-US" dirty="0" smtClean="0"/>
              <a:t>nature of </a:t>
            </a:r>
            <a:r>
              <a:rPr lang="en-US" dirty="0"/>
              <a:t>price level determination. </a:t>
            </a:r>
          </a:p>
          <a:p>
            <a:r>
              <a:rPr lang="en-US" dirty="0" smtClean="0"/>
              <a:t>While the notion </a:t>
            </a:r>
            <a:r>
              <a:rPr lang="en-US" dirty="0"/>
              <a:t>that price is a relative expression of two market values is </a:t>
            </a:r>
            <a:r>
              <a:rPr lang="en-US" dirty="0" smtClean="0"/>
              <a:t>a useful tool in a microeconomic context, it is fundamental in a macroeconomic context. It is the view of this paper that a comprehensive theory of inflation must build upon the principle that every money price in the economy is a function of two market values. More specifically, supply and demand for money determines the market value of money which, in turn, is the denominator of every money price in the economy.</a:t>
            </a:r>
          </a:p>
          <a:p>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a:t>
            </a:fld>
            <a:endParaRPr lang="en-US" dirty="0"/>
          </a:p>
        </p:txBody>
      </p:sp>
    </p:spTree>
    <p:extLst>
      <p:ext uri="{BB962C8B-B14F-4D97-AF65-F5344CB8AC3E}">
        <p14:creationId xmlns:p14="http://schemas.microsoft.com/office/powerpoint/2010/main" val="143659280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565" y="244158"/>
            <a:ext cx="8268817" cy="1339850"/>
          </a:xfrm>
        </p:spPr>
        <p:txBody>
          <a:bodyPr>
            <a:normAutofit/>
          </a:bodyPr>
          <a:lstStyle/>
          <a:p>
            <a:r>
              <a:rPr lang="en-US" sz="4000" dirty="0" smtClean="0"/>
              <a:t>The Ratio Theory of the Price Level</a:t>
            </a:r>
            <a:endParaRPr lang="en-US" sz="4000" dirty="0"/>
          </a:p>
        </p:txBody>
      </p:sp>
      <p:sp>
        <p:nvSpPr>
          <p:cNvPr id="3" name="Content Placeholder 2"/>
          <p:cNvSpPr>
            <a:spLocks noGrp="1"/>
          </p:cNvSpPr>
          <p:nvPr>
            <p:ph idx="1"/>
          </p:nvPr>
        </p:nvSpPr>
        <p:spPr>
          <a:xfrm>
            <a:off x="485565" y="1791965"/>
            <a:ext cx="8268817" cy="4712430"/>
          </a:xfrm>
        </p:spPr>
        <p:txBody>
          <a:bodyPr>
            <a:normAutofit fontScale="92500"/>
          </a:bodyPr>
          <a:lstStyle/>
          <a:p>
            <a:r>
              <a:rPr lang="en-US" dirty="0" smtClean="0"/>
              <a:t>Part </a:t>
            </a:r>
            <a:r>
              <a:rPr lang="en-US" dirty="0"/>
              <a:t>B</a:t>
            </a:r>
            <a:r>
              <a:rPr lang="en-US" dirty="0" smtClean="0"/>
              <a:t> of this paper begins by deriving the “Ratio Theory of the Price Level”. Ratio Theory states that the general price level </a:t>
            </a:r>
            <a:r>
              <a:rPr lang="en-US" i="1" dirty="0" smtClean="0"/>
              <a:t>p</a:t>
            </a:r>
            <a:r>
              <a:rPr lang="en-US" dirty="0" smtClean="0"/>
              <a:t> can be expressed as a ratio of two market values:</a:t>
            </a:r>
          </a:p>
          <a:p>
            <a:pPr marL="579438" lvl="2" indent="0">
              <a:lnSpc>
                <a:spcPct val="110000"/>
              </a:lnSpc>
              <a:spcBef>
                <a:spcPts val="1200"/>
              </a:spcBef>
              <a:buNone/>
            </a:pPr>
            <a:endParaRPr lang="en-US" sz="2400" dirty="0" smtClean="0"/>
          </a:p>
          <a:p>
            <a:pPr marL="579438" lvl="2" indent="0">
              <a:lnSpc>
                <a:spcPct val="110000"/>
              </a:lnSpc>
              <a:spcBef>
                <a:spcPts val="4800"/>
              </a:spcBef>
              <a:buNone/>
            </a:pPr>
            <a:r>
              <a:rPr lang="en-US" sz="2400" dirty="0" smtClean="0"/>
              <a:t>Where</a:t>
            </a:r>
            <a:r>
              <a:rPr lang="en-US" sz="2400" dirty="0"/>
              <a:t>	 </a:t>
            </a:r>
            <a:r>
              <a:rPr lang="en-US" sz="2400" i="1" dirty="0"/>
              <a:t>p</a:t>
            </a:r>
            <a:r>
              <a:rPr lang="en-US" sz="2400" dirty="0"/>
              <a:t> is the general price level of the economy</a:t>
            </a:r>
          </a:p>
          <a:p>
            <a:pPr marL="579438" lvl="2" indent="0">
              <a:lnSpc>
                <a:spcPct val="110000"/>
              </a:lnSpc>
              <a:spcBef>
                <a:spcPts val="0"/>
              </a:spcBef>
              <a:buNone/>
            </a:pPr>
            <a:r>
              <a:rPr lang="en-US" sz="2400" dirty="0"/>
              <a:t>		</a:t>
            </a:r>
            <a:r>
              <a:rPr lang="en-US" sz="2400" i="1" dirty="0"/>
              <a:t>V</a:t>
            </a:r>
            <a:r>
              <a:rPr lang="en-US" sz="2400" i="1" baseline="-25000" dirty="0"/>
              <a:t>G</a:t>
            </a:r>
            <a:r>
              <a:rPr lang="en-US" sz="2400" dirty="0"/>
              <a:t> is the “general value level” of the economy</a:t>
            </a:r>
          </a:p>
          <a:p>
            <a:pPr marL="579438" lvl="2" indent="0">
              <a:lnSpc>
                <a:spcPct val="110000"/>
              </a:lnSpc>
              <a:spcBef>
                <a:spcPts val="0"/>
              </a:spcBef>
              <a:buNone/>
            </a:pPr>
            <a:r>
              <a:rPr lang="en-US" sz="2400" dirty="0"/>
              <a:t>		</a:t>
            </a:r>
            <a:r>
              <a:rPr lang="en-US" sz="2400" i="1" dirty="0" smtClean="0"/>
              <a:t>V</a:t>
            </a:r>
            <a:r>
              <a:rPr lang="en-US" sz="2400" i="1" baseline="-25000" dirty="0" smtClean="0"/>
              <a:t>M</a:t>
            </a:r>
            <a:r>
              <a:rPr lang="en-US" sz="2400" dirty="0" smtClean="0"/>
              <a:t> </a:t>
            </a:r>
            <a:r>
              <a:rPr lang="en-US" sz="2400" dirty="0"/>
              <a:t>is the </a:t>
            </a:r>
            <a:r>
              <a:rPr lang="en-US" sz="2400" dirty="0" smtClean="0"/>
              <a:t>absolute market </a:t>
            </a:r>
            <a:r>
              <a:rPr lang="en-US" sz="2400" dirty="0"/>
              <a:t>value of </a:t>
            </a:r>
            <a:r>
              <a:rPr lang="en-US" sz="2400" dirty="0" smtClean="0"/>
              <a:t>money</a:t>
            </a:r>
            <a:endParaRPr lang="en-US" dirty="0" smtClean="0"/>
          </a:p>
          <a:p>
            <a:pPr>
              <a:spcBef>
                <a:spcPts val="1000"/>
              </a:spcBef>
            </a:pPr>
            <a:r>
              <a:rPr lang="en-US" dirty="0" smtClean="0"/>
              <a:t>The general value level </a:t>
            </a:r>
            <a:r>
              <a:rPr lang="en-US" i="1" dirty="0" smtClean="0"/>
              <a:t>V</a:t>
            </a:r>
            <a:r>
              <a:rPr lang="en-US" i="1" baseline="-25000" dirty="0" smtClean="0"/>
              <a:t>G</a:t>
            </a:r>
            <a:r>
              <a:rPr lang="en-US" dirty="0" smtClean="0"/>
              <a:t> is a </a:t>
            </a:r>
            <a:r>
              <a:rPr lang="en-US" dirty="0"/>
              <a:t>hypothetical </a:t>
            </a:r>
            <a:r>
              <a:rPr lang="en-US" dirty="0" smtClean="0"/>
              <a:t>measure </a:t>
            </a:r>
            <a:r>
              <a:rPr lang="en-US" dirty="0"/>
              <a:t>of overall </a:t>
            </a:r>
            <a:r>
              <a:rPr lang="en-US" dirty="0" smtClean="0"/>
              <a:t>market values (as measured in “units of economic value”) for the set </a:t>
            </a:r>
            <a:r>
              <a:rPr lang="en-US" dirty="0"/>
              <a:t>of </a:t>
            </a:r>
            <a:r>
              <a:rPr lang="en-US" dirty="0" smtClean="0"/>
              <a:t>goods and services that comprise the “basket of goods”.</a:t>
            </a:r>
            <a:endParaRPr lang="en-US" sz="2200" dirty="0" smtClean="0"/>
          </a:p>
          <a:p>
            <a:pPr marL="350838" lvl="1"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696046040"/>
              </p:ext>
            </p:extLst>
          </p:nvPr>
        </p:nvGraphicFramePr>
        <p:xfrm>
          <a:off x="3733800" y="2884135"/>
          <a:ext cx="1254125" cy="1120775"/>
        </p:xfrm>
        <a:graphic>
          <a:graphicData uri="http://schemas.openxmlformats.org/presentationml/2006/ole">
            <mc:AlternateContent xmlns:mc="http://schemas.openxmlformats.org/markup-compatibility/2006">
              <mc:Choice xmlns:v="urn:schemas-microsoft-com:vml" Requires="v">
                <p:oleObj spid="_x0000_s1642021"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33800" y="2884135"/>
                        <a:ext cx="1254125" cy="112077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31</a:t>
            </a:fld>
            <a:endParaRPr lang="en-US" dirty="0"/>
          </a:p>
        </p:txBody>
      </p:sp>
    </p:spTree>
    <p:extLst>
      <p:ext uri="{BB962C8B-B14F-4D97-AF65-F5344CB8AC3E}">
        <p14:creationId xmlns:p14="http://schemas.microsoft.com/office/powerpoint/2010/main" val="219991020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Ratio Theory as a</a:t>
            </a:r>
            <a:r>
              <a:rPr lang="en-US" sz="4000" dirty="0"/>
              <a:t> </a:t>
            </a:r>
            <a:r>
              <a:rPr lang="en-US" sz="4000" dirty="0" smtClean="0"/>
              <a:t>Starting Point for Our Analysis of Inflation</a:t>
            </a:r>
            <a:endParaRPr lang="en-US" sz="4000" dirty="0"/>
          </a:p>
        </p:txBody>
      </p:sp>
      <p:sp>
        <p:nvSpPr>
          <p:cNvPr id="3" name="Content Placeholder 2"/>
          <p:cNvSpPr>
            <a:spLocks noGrp="1"/>
          </p:cNvSpPr>
          <p:nvPr>
            <p:ph idx="1"/>
          </p:nvPr>
        </p:nvSpPr>
        <p:spPr>
          <a:xfrm>
            <a:off x="481010" y="1806453"/>
            <a:ext cx="8254132" cy="4543992"/>
          </a:xfrm>
        </p:spPr>
        <p:txBody>
          <a:bodyPr>
            <a:normAutofit fontScale="92500"/>
          </a:bodyPr>
          <a:lstStyle/>
          <a:p>
            <a:r>
              <a:rPr lang="en-US" dirty="0" smtClean="0"/>
              <a:t>In essence, Ratio Theory states that a rise in the price level can be due to either (</a:t>
            </a:r>
            <a:r>
              <a:rPr lang="en-US" dirty="0" err="1" smtClean="0"/>
              <a:t>i</a:t>
            </a:r>
            <a:r>
              <a:rPr lang="en-US" dirty="0" smtClean="0"/>
              <a:t>) a rise in the overall absolute market value of goods </a:t>
            </a:r>
            <a:r>
              <a:rPr lang="en-US" i="1" dirty="0" smtClean="0"/>
              <a:t>V</a:t>
            </a:r>
            <a:r>
              <a:rPr lang="en-US" i="1" baseline="-25000" dirty="0" smtClean="0"/>
              <a:t>G</a:t>
            </a:r>
            <a:r>
              <a:rPr lang="en-US" dirty="0" smtClean="0"/>
              <a:t> or (ii) a fall in the absolute market value of money </a:t>
            </a:r>
            <a:r>
              <a:rPr lang="en-US" i="1" dirty="0" smtClean="0"/>
              <a:t>V</a:t>
            </a:r>
            <a:r>
              <a:rPr lang="en-US" i="1" baseline="-25000" dirty="0" smtClean="0"/>
              <a:t>M </a:t>
            </a:r>
            <a:r>
              <a:rPr lang="en-US" dirty="0" smtClean="0"/>
              <a:t>. This theory has many implications and can be used to highlight the overly simplistic nature of the typical “inflation </a:t>
            </a:r>
            <a:r>
              <a:rPr lang="en-US" dirty="0" err="1" smtClean="0"/>
              <a:t>vs</a:t>
            </a:r>
            <a:r>
              <a:rPr lang="en-US" dirty="0" smtClean="0"/>
              <a:t> deflation” debate. For example, the common view that a decline in aggregate demand “must be deflationary” completely ignores the role of the market value of money.</a:t>
            </a:r>
          </a:p>
          <a:p>
            <a:pPr>
              <a:spcBef>
                <a:spcPts val="1400"/>
              </a:spcBef>
            </a:pPr>
            <a:r>
              <a:rPr lang="en-US" dirty="0" smtClean="0"/>
              <a:t>It should be noted that Ratio Theory is not a theory of inflation per se, but rather a starting point for analysis. In order to make Ratio Theory “useful” we need to understand the principle factors that drive each of the two key variables (</a:t>
            </a:r>
            <a:r>
              <a:rPr lang="en-US" i="1" dirty="0" smtClean="0"/>
              <a:t>V</a:t>
            </a:r>
            <a:r>
              <a:rPr lang="en-US" i="1" baseline="-25000" dirty="0" smtClean="0"/>
              <a:t>G</a:t>
            </a:r>
            <a:r>
              <a:rPr lang="en-US" dirty="0" smtClean="0"/>
              <a:t> and </a:t>
            </a:r>
            <a:r>
              <a:rPr lang="en-US" i="1" dirty="0" smtClean="0"/>
              <a:t>V</a:t>
            </a:r>
            <a:r>
              <a:rPr lang="en-US" i="1" baseline="-25000" dirty="0" smtClean="0"/>
              <a:t>M </a:t>
            </a:r>
            <a:r>
              <a:rPr lang="en-US" dirty="0" smtClean="0"/>
              <a:t>).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32</a:t>
            </a:fld>
            <a:endParaRPr lang="en-US" dirty="0"/>
          </a:p>
        </p:txBody>
      </p:sp>
    </p:spTree>
    <p:extLst>
      <p:ext uri="{BB962C8B-B14F-4D97-AF65-F5344CB8AC3E}">
        <p14:creationId xmlns:p14="http://schemas.microsoft.com/office/powerpoint/2010/main" val="137577131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Determination:</a:t>
            </a:r>
            <a:br>
              <a:rPr lang="en-US" sz="4000" dirty="0" smtClean="0"/>
            </a:br>
            <a:r>
              <a:rPr lang="en-US" sz="4000" dirty="0" smtClean="0"/>
              <a:t>Long Run </a:t>
            </a:r>
            <a:r>
              <a:rPr lang="en-US" sz="4000" dirty="0" err="1" smtClean="0"/>
              <a:t>vs</a:t>
            </a:r>
            <a:r>
              <a:rPr lang="en-US" sz="4000" dirty="0" smtClean="0"/>
              <a:t> Short Run</a:t>
            </a:r>
            <a:endParaRPr lang="en-US" sz="4000" dirty="0"/>
          </a:p>
        </p:txBody>
      </p:sp>
      <p:sp>
        <p:nvSpPr>
          <p:cNvPr id="3" name="Content Placeholder 2"/>
          <p:cNvSpPr>
            <a:spLocks noGrp="1"/>
          </p:cNvSpPr>
          <p:nvPr>
            <p:ph idx="1"/>
          </p:nvPr>
        </p:nvSpPr>
        <p:spPr>
          <a:xfrm>
            <a:off x="481010" y="1806453"/>
            <a:ext cx="8273372" cy="4543992"/>
          </a:xfrm>
        </p:spPr>
        <p:txBody>
          <a:bodyPr>
            <a:normAutofit fontScale="92500"/>
          </a:bodyPr>
          <a:lstStyle/>
          <a:p>
            <a:r>
              <a:rPr lang="en-US" dirty="0" smtClean="0"/>
              <a:t>In order to simplify the analysis of price level determination, The Inflation Enigma separates the analysis into two buckets: price level determination in the </a:t>
            </a:r>
            <a:r>
              <a:rPr lang="en-US" i="1" dirty="0" smtClean="0"/>
              <a:t>long run</a:t>
            </a:r>
            <a:r>
              <a:rPr lang="en-US" dirty="0" smtClean="0"/>
              <a:t> and price level determination in the </a:t>
            </a:r>
            <a:r>
              <a:rPr lang="en-US" i="1" dirty="0" smtClean="0"/>
              <a:t>short run</a:t>
            </a:r>
            <a:r>
              <a:rPr lang="en-US" dirty="0" smtClean="0"/>
              <a:t>.</a:t>
            </a:r>
          </a:p>
          <a:p>
            <a:r>
              <a:rPr lang="en-US" dirty="0" smtClean="0"/>
              <a:t>Ultimately, the long run determination of prices is just an aggregated path of short run processes. It would be preferable not to distinguish between the long run and short run because the fundamental price level determination process is the same in both cases. However, in order to fully understand the short run process, we need to develop a more comprehensive model of the price level. This more comprehensive model is constructed in the last paper in the series, The Velocity Enigma.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a:t>
            </a:fld>
            <a:endParaRPr lang="en-US" dirty="0"/>
          </a:p>
        </p:txBody>
      </p:sp>
    </p:spTree>
    <p:extLst>
      <p:ext uri="{BB962C8B-B14F-4D97-AF65-F5344CB8AC3E}">
        <p14:creationId xmlns:p14="http://schemas.microsoft.com/office/powerpoint/2010/main" val="20798424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Determination</a:t>
            </a:r>
            <a:br>
              <a:rPr lang="en-US" sz="4000" dirty="0" smtClean="0"/>
            </a:br>
            <a:r>
              <a:rPr lang="en-US" sz="4000" dirty="0" smtClean="0"/>
              <a:t>in the Long Run</a:t>
            </a:r>
            <a:endParaRPr lang="en-US" sz="4000" dirty="0"/>
          </a:p>
        </p:txBody>
      </p:sp>
      <p:sp>
        <p:nvSpPr>
          <p:cNvPr id="3" name="Content Placeholder 2"/>
          <p:cNvSpPr>
            <a:spLocks noGrp="1"/>
          </p:cNvSpPr>
          <p:nvPr>
            <p:ph idx="1"/>
          </p:nvPr>
        </p:nvSpPr>
        <p:spPr>
          <a:xfrm>
            <a:off x="481011" y="1806453"/>
            <a:ext cx="8311852" cy="4563236"/>
          </a:xfrm>
        </p:spPr>
        <p:txBody>
          <a:bodyPr>
            <a:normAutofit/>
          </a:bodyPr>
          <a:lstStyle/>
          <a:p>
            <a:r>
              <a:rPr lang="en-US" sz="2100" dirty="0" smtClean="0"/>
              <a:t>When measured over very long periods of time, changes in the price level are strongly correlated to changes in the ratio of base money to real output. This is the </a:t>
            </a:r>
            <a:r>
              <a:rPr lang="en-US" sz="2100" i="1" dirty="0" smtClean="0"/>
              <a:t>long run</a:t>
            </a:r>
            <a:r>
              <a:rPr lang="en-US" sz="2100" dirty="0" smtClean="0"/>
              <a:t> application of the quantity theory of money, an economic phenomenon for which there is strong empirical support (King, 2001).</a:t>
            </a:r>
          </a:p>
          <a:p>
            <a:pPr>
              <a:spcBef>
                <a:spcPts val="1400"/>
              </a:spcBef>
            </a:pPr>
            <a:r>
              <a:rPr lang="en-US" sz="2100" dirty="0" smtClean="0"/>
              <a:t>The reason quantity theory works in the long run, but not in the short run, is because money is a long-duration, special-form equity instrument. In the short run, the value of a long-duration equity instrument is highly sensitive to shifts in expectations. However, when measured from point to point over long periods of time, most of the change in the value of such an instrument is determined by the historic change in the output/base money ratio (the earnings/share ratio), not shifts in future expectations.</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34</a:t>
            </a:fld>
            <a:endParaRPr lang="en-US" dirty="0"/>
          </a:p>
        </p:txBody>
      </p:sp>
    </p:spTree>
    <p:extLst>
      <p:ext uri="{BB962C8B-B14F-4D97-AF65-F5344CB8AC3E}">
        <p14:creationId xmlns:p14="http://schemas.microsoft.com/office/powerpoint/2010/main" val="346555068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Value of a Long-Duration Asset: Long Term versus Short Term</a:t>
            </a:r>
            <a:endParaRPr lang="en-US" sz="4000" dirty="0"/>
          </a:p>
        </p:txBody>
      </p:sp>
      <p:sp>
        <p:nvSpPr>
          <p:cNvPr id="3" name="Content Placeholder 2"/>
          <p:cNvSpPr>
            <a:spLocks noGrp="1"/>
          </p:cNvSpPr>
          <p:nvPr>
            <p:ph idx="1"/>
          </p:nvPr>
        </p:nvSpPr>
        <p:spPr>
          <a:xfrm>
            <a:off x="481012" y="1806453"/>
            <a:ext cx="8157928" cy="4543992"/>
          </a:xfrm>
        </p:spPr>
        <p:txBody>
          <a:bodyPr>
            <a:normAutofit fontScale="92500"/>
          </a:bodyPr>
          <a:lstStyle/>
          <a:p>
            <a:r>
              <a:rPr lang="en-US" sz="2300" dirty="0" smtClean="0"/>
              <a:t>We can highlight this point by think about the pricing of a long-duration, proportional claim: common stock. Imagine a stock with a P/E ratio of 20 and earnings of $1 per share. Over the next two years, earnings rise to $1.25 per share, but the P/E ratio falls to 16 (lower growth expectations). Over the next eighteen years, earnings rise to $10 per share while the P/E ratio remains at 16.</a:t>
            </a:r>
          </a:p>
          <a:p>
            <a:pPr>
              <a:spcBef>
                <a:spcPts val="1400"/>
              </a:spcBef>
            </a:pPr>
            <a:r>
              <a:rPr lang="en-US" sz="2300" dirty="0" smtClean="0"/>
              <a:t>Over the first two years, the stock price performance seems to have nothing to do with EPS: EPS rises 25% ($1 to $1.25) but the share price doesn’t change (stays at $20). But measured over the entire twenty year period, the share price does track earnings per share, at least roughly: the stock price rises 8x (to $160) while EPS is up 10x. Over long periods of time, changes in EPS tend to overwhelm changes in expectations (which are reflected in the P/E multiple).</a:t>
            </a:r>
          </a:p>
          <a:p>
            <a:endParaRPr lang="en-US" dirty="0" smtClean="0"/>
          </a:p>
          <a:p>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35</a:t>
            </a:fld>
            <a:endParaRPr lang="en-US" dirty="0"/>
          </a:p>
        </p:txBody>
      </p:sp>
    </p:spTree>
    <p:extLst>
      <p:ext uri="{BB962C8B-B14F-4D97-AF65-F5344CB8AC3E}">
        <p14:creationId xmlns:p14="http://schemas.microsoft.com/office/powerpoint/2010/main" val="2658268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Simplified </a:t>
            </a:r>
            <a:r>
              <a:rPr lang="en-US" sz="4000" dirty="0" smtClean="0"/>
              <a:t>Analysis of </a:t>
            </a:r>
            <a:r>
              <a:rPr lang="en-US" sz="4000" dirty="0"/>
              <a:t>the</a:t>
            </a:r>
            <a:br>
              <a:rPr lang="en-US" sz="4000" dirty="0"/>
            </a:br>
            <a:r>
              <a:rPr lang="en-US" sz="4000" dirty="0" smtClean="0"/>
              <a:t>Market Value of </a:t>
            </a:r>
            <a:r>
              <a:rPr lang="en-US" sz="4000" dirty="0"/>
              <a:t>Money</a:t>
            </a:r>
          </a:p>
        </p:txBody>
      </p:sp>
      <p:sp>
        <p:nvSpPr>
          <p:cNvPr id="3" name="Content Placeholder 2"/>
          <p:cNvSpPr>
            <a:spLocks noGrp="1"/>
          </p:cNvSpPr>
          <p:nvPr>
            <p:ph idx="1"/>
          </p:nvPr>
        </p:nvSpPr>
        <p:spPr>
          <a:xfrm>
            <a:off x="481012" y="1806453"/>
            <a:ext cx="8157928" cy="4543992"/>
          </a:xfrm>
        </p:spPr>
        <p:txBody>
          <a:bodyPr>
            <a:normAutofit fontScale="92500"/>
          </a:bodyPr>
          <a:lstStyle/>
          <a:p>
            <a:r>
              <a:rPr lang="en-US" sz="2300" dirty="0" smtClean="0"/>
              <a:t>In the short term, the value of money may seem to have nothing to do with the output/money ratio. However, when measured over long periods of time, the market value of money is driven primarily by the ratio of real output to base money. Proportional claim theory states that money represents a variable entitlement to the output of society. If we can ignore or minimize the impact of changing expectations (which we can if discussing changes over very long periods of time), then we should expect that the market value of a proportional claim to the output of society should rise as real output rises and falls as the monetary base increases.</a:t>
            </a:r>
          </a:p>
          <a:p>
            <a:pPr>
              <a:spcBef>
                <a:spcPts val="1400"/>
              </a:spcBef>
            </a:pPr>
            <a:r>
              <a:rPr lang="en-US" sz="2300" dirty="0" smtClean="0"/>
              <a:t>These notions can be further illustrated by merging Ratio Theory with the quantity theory of money to create the Simple Model for the Market Value of Money</a:t>
            </a:r>
            <a:r>
              <a:rPr lang="en-US" sz="2300" dirty="0"/>
              <a:t> </a:t>
            </a:r>
            <a:r>
              <a:rPr lang="en-US" sz="2300" dirty="0" smtClean="0"/>
              <a:t>(see next slide).</a:t>
            </a:r>
          </a:p>
          <a:p>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36</a:t>
            </a:fld>
            <a:endParaRPr lang="en-US" dirty="0"/>
          </a:p>
        </p:txBody>
      </p:sp>
    </p:spTree>
    <p:extLst>
      <p:ext uri="{BB962C8B-B14F-4D97-AF65-F5344CB8AC3E}">
        <p14:creationId xmlns:p14="http://schemas.microsoft.com/office/powerpoint/2010/main" val="1876297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Simple Model </a:t>
            </a:r>
            <a:r>
              <a:rPr lang="en-US" sz="4000" dirty="0" smtClean="0"/>
              <a:t>for </a:t>
            </a:r>
            <a:r>
              <a:rPr lang="en-US" sz="4000" dirty="0"/>
              <a:t>the</a:t>
            </a:r>
            <a:br>
              <a:rPr lang="en-US" sz="4000" dirty="0"/>
            </a:br>
            <a:r>
              <a:rPr lang="en-US" sz="4000" dirty="0" smtClean="0"/>
              <a:t>Market Value </a:t>
            </a:r>
            <a:r>
              <a:rPr lang="en-US" sz="4000" dirty="0"/>
              <a:t>of </a:t>
            </a:r>
            <a:r>
              <a:rPr lang="en-US" sz="4000" dirty="0" smtClean="0"/>
              <a:t>Money</a:t>
            </a:r>
            <a:endParaRPr lang="en-US" sz="4000" dirty="0"/>
          </a:p>
        </p:txBody>
      </p:sp>
      <p:sp>
        <p:nvSpPr>
          <p:cNvPr id="3" name="Content Placeholder 2"/>
          <p:cNvSpPr>
            <a:spLocks noGrp="1"/>
          </p:cNvSpPr>
          <p:nvPr>
            <p:ph idx="1"/>
          </p:nvPr>
        </p:nvSpPr>
        <p:spPr>
          <a:xfrm>
            <a:off x="481010" y="1806453"/>
            <a:ext cx="8273372" cy="4640211"/>
          </a:xfrm>
        </p:spPr>
        <p:txBody>
          <a:bodyPr>
            <a:normAutofit/>
          </a:bodyPr>
          <a:lstStyle/>
          <a:p>
            <a:r>
              <a:rPr lang="en-US" sz="2200" dirty="0" smtClean="0"/>
              <a:t>Ratio Theory and the Equation of Exchange are used to derive the “Simple Model for the Market Value of Money”:</a:t>
            </a:r>
          </a:p>
          <a:p>
            <a:pPr marL="350838" lvl="1" indent="0">
              <a:lnSpc>
                <a:spcPct val="150000"/>
              </a:lnSpc>
              <a:buNone/>
            </a:pPr>
            <a:r>
              <a:rPr lang="en-US" dirty="0"/>
              <a:t>	</a:t>
            </a:r>
            <a:r>
              <a:rPr lang="en-US" dirty="0" smtClean="0"/>
              <a:t>	</a:t>
            </a:r>
            <a:endParaRPr lang="en-US" dirty="0"/>
          </a:p>
          <a:p>
            <a:pPr>
              <a:spcBef>
                <a:spcPts val="4400"/>
              </a:spcBef>
            </a:pPr>
            <a:r>
              <a:rPr lang="en-US" sz="2200" dirty="0"/>
              <a:t>The </a:t>
            </a:r>
            <a:r>
              <a:rPr lang="en-US" sz="2200" dirty="0" smtClean="0"/>
              <a:t>Simple Model states </a:t>
            </a:r>
            <a:r>
              <a:rPr lang="en-US" sz="2200" dirty="0"/>
              <a:t>that the </a:t>
            </a:r>
            <a:r>
              <a:rPr lang="en-US" sz="2200" dirty="0" smtClean="0"/>
              <a:t>absolute market </a:t>
            </a:r>
            <a:r>
              <a:rPr lang="en-US" sz="2200" dirty="0"/>
              <a:t>v</a:t>
            </a:r>
            <a:r>
              <a:rPr lang="en-US" sz="2200" dirty="0" smtClean="0"/>
              <a:t>alue </a:t>
            </a:r>
            <a:r>
              <a:rPr lang="en-US" sz="2200" dirty="0"/>
              <a:t>of </a:t>
            </a:r>
            <a:r>
              <a:rPr lang="en-US" sz="2200" dirty="0" smtClean="0"/>
              <a:t>money </a:t>
            </a:r>
            <a:r>
              <a:rPr lang="en-US" sz="2200" i="1" dirty="0" smtClean="0"/>
              <a:t>V</a:t>
            </a:r>
            <a:r>
              <a:rPr lang="en-US" sz="2200" i="1" baseline="-25000" dirty="0" smtClean="0"/>
              <a:t>M</a:t>
            </a:r>
            <a:r>
              <a:rPr lang="en-US" sz="2200" dirty="0" smtClean="0"/>
              <a:t> can be expressed as </a:t>
            </a:r>
            <a:r>
              <a:rPr lang="en-US" sz="2200" dirty="0"/>
              <a:t>a function of four variables:</a:t>
            </a:r>
          </a:p>
          <a:p>
            <a:pPr marL="808038" lvl="1" indent="-457200">
              <a:buFont typeface="+mj-lt"/>
              <a:buAutoNum type="arabicPeriod"/>
            </a:pPr>
            <a:r>
              <a:rPr lang="en-US" dirty="0"/>
              <a:t>T</a:t>
            </a:r>
            <a:r>
              <a:rPr lang="en-US" dirty="0" smtClean="0"/>
              <a:t>he </a:t>
            </a:r>
            <a:r>
              <a:rPr lang="en-US" dirty="0"/>
              <a:t>g</a:t>
            </a:r>
            <a:r>
              <a:rPr lang="en-US" dirty="0" smtClean="0"/>
              <a:t>eneral </a:t>
            </a:r>
            <a:r>
              <a:rPr lang="en-US" dirty="0"/>
              <a:t>v</a:t>
            </a:r>
            <a:r>
              <a:rPr lang="en-US" dirty="0" smtClean="0"/>
              <a:t>alue level </a:t>
            </a:r>
            <a:r>
              <a:rPr lang="en-US" i="1" dirty="0" smtClean="0"/>
              <a:t>V</a:t>
            </a:r>
            <a:r>
              <a:rPr lang="en-US" i="1" baseline="-25000" dirty="0" smtClean="0"/>
              <a:t>G</a:t>
            </a:r>
            <a:r>
              <a:rPr lang="en-US" dirty="0"/>
              <a:t> ,</a:t>
            </a:r>
            <a:r>
              <a:rPr lang="en-US" dirty="0" smtClean="0"/>
              <a:t> a hypothetical measure of overall absolute market values for the “basket of goods”;</a:t>
            </a:r>
            <a:endParaRPr lang="en-US" dirty="0"/>
          </a:p>
          <a:p>
            <a:pPr marL="808038" lvl="1" indent="-457200">
              <a:spcBef>
                <a:spcPts val="200"/>
              </a:spcBef>
              <a:buFont typeface="+mj-lt"/>
              <a:buAutoNum type="arabicPeriod"/>
            </a:pPr>
            <a:r>
              <a:rPr lang="en-US" dirty="0"/>
              <a:t>Real o</a:t>
            </a:r>
            <a:r>
              <a:rPr lang="en-US" dirty="0" smtClean="0"/>
              <a:t>utput </a:t>
            </a:r>
            <a:r>
              <a:rPr lang="en-US" i="1" dirty="0" smtClean="0"/>
              <a:t>q</a:t>
            </a:r>
            <a:r>
              <a:rPr lang="en-US" dirty="0" smtClean="0"/>
              <a:t>;</a:t>
            </a:r>
            <a:endParaRPr lang="en-US" dirty="0"/>
          </a:p>
          <a:p>
            <a:pPr marL="808038" lvl="1" indent="-457200">
              <a:spcBef>
                <a:spcPts val="200"/>
              </a:spcBef>
              <a:buFont typeface="+mj-lt"/>
              <a:buAutoNum type="arabicPeriod"/>
            </a:pPr>
            <a:r>
              <a:rPr lang="en-US" dirty="0" smtClean="0"/>
              <a:t>The monetary base </a:t>
            </a:r>
            <a:r>
              <a:rPr lang="en-US" i="1" dirty="0" smtClean="0"/>
              <a:t>M</a:t>
            </a:r>
            <a:r>
              <a:rPr lang="en-US" dirty="0" smtClean="0"/>
              <a:t>; </a:t>
            </a:r>
            <a:r>
              <a:rPr lang="en-US" dirty="0"/>
              <a:t>and</a:t>
            </a:r>
          </a:p>
          <a:p>
            <a:pPr marL="808038" lvl="1" indent="-457200">
              <a:spcBef>
                <a:spcPts val="200"/>
              </a:spcBef>
              <a:buFont typeface="+mj-lt"/>
              <a:buAutoNum type="arabicPeriod"/>
            </a:pPr>
            <a:r>
              <a:rPr lang="en-US" dirty="0"/>
              <a:t>The </a:t>
            </a:r>
            <a:r>
              <a:rPr lang="en-US" dirty="0" smtClean="0"/>
              <a:t>velocity </a:t>
            </a:r>
            <a:r>
              <a:rPr lang="en-US" dirty="0"/>
              <a:t>of </a:t>
            </a:r>
            <a:r>
              <a:rPr lang="en-US" dirty="0" smtClean="0"/>
              <a:t>base money </a:t>
            </a:r>
            <a:r>
              <a:rPr lang="en-US" i="1" dirty="0" smtClean="0"/>
              <a:t>v</a:t>
            </a:r>
            <a:r>
              <a:rPr lang="en-US" dirty="0" smtClean="0"/>
              <a:t>.</a:t>
            </a:r>
            <a:endParaRPr lang="en-US" dirty="0"/>
          </a:p>
          <a:p>
            <a:endParaRPr lang="en-US" sz="2200" dirty="0"/>
          </a:p>
          <a:p>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4112612903"/>
              </p:ext>
            </p:extLst>
          </p:nvPr>
        </p:nvGraphicFramePr>
        <p:xfrm>
          <a:off x="3441700" y="2611438"/>
          <a:ext cx="1731963" cy="974725"/>
        </p:xfrm>
        <a:graphic>
          <a:graphicData uri="http://schemas.openxmlformats.org/presentationml/2006/ole">
            <mc:AlternateContent xmlns:mc="http://schemas.openxmlformats.org/markup-compatibility/2006">
              <mc:Choice xmlns:v="urn:schemas-microsoft-com:vml" Requires="v">
                <p:oleObj spid="_x0000_s1844633" name="Equation" r:id="rId3" imgW="698500" imgH="393700" progId="Equation.3">
                  <p:embed/>
                </p:oleObj>
              </mc:Choice>
              <mc:Fallback>
                <p:oleObj name="Equation" r:id="rId3" imgW="698500" imgH="393700" progId="Equation.3">
                  <p:embed/>
                  <p:pic>
                    <p:nvPicPr>
                      <p:cNvPr id="0" name=""/>
                      <p:cNvPicPr/>
                      <p:nvPr/>
                    </p:nvPicPr>
                    <p:blipFill>
                      <a:blip r:embed="rId4"/>
                      <a:stretch>
                        <a:fillRect/>
                      </a:stretch>
                    </p:blipFill>
                    <p:spPr>
                      <a:xfrm>
                        <a:off x="3441700" y="2611438"/>
                        <a:ext cx="1731963" cy="974725"/>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37</a:t>
            </a:fld>
            <a:endParaRPr lang="en-US" dirty="0"/>
          </a:p>
        </p:txBody>
      </p:sp>
    </p:spTree>
    <p:extLst>
      <p:ext uri="{BB962C8B-B14F-4D97-AF65-F5344CB8AC3E}">
        <p14:creationId xmlns:p14="http://schemas.microsoft.com/office/powerpoint/2010/main" val="408459230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Basic Implications of</a:t>
            </a:r>
            <a:br>
              <a:rPr lang="en-US" sz="4000" dirty="0" smtClean="0"/>
            </a:br>
            <a:r>
              <a:rPr lang="en-US" sz="4000" dirty="0" smtClean="0"/>
              <a:t>The Simple Model</a:t>
            </a:r>
            <a:endParaRPr lang="en-US" sz="4000" dirty="0"/>
          </a:p>
        </p:txBody>
      </p:sp>
      <p:sp>
        <p:nvSpPr>
          <p:cNvPr id="3" name="Content Placeholder 2"/>
          <p:cNvSpPr>
            <a:spLocks noGrp="1"/>
          </p:cNvSpPr>
          <p:nvPr>
            <p:ph idx="1"/>
          </p:nvPr>
        </p:nvSpPr>
        <p:spPr>
          <a:xfrm>
            <a:off x="485564" y="1792908"/>
            <a:ext cx="8142526" cy="4499806"/>
          </a:xfrm>
        </p:spPr>
        <p:txBody>
          <a:bodyPr>
            <a:normAutofit fontScale="92500"/>
          </a:bodyPr>
          <a:lstStyle/>
          <a:p>
            <a:r>
              <a:rPr lang="en-US" dirty="0" smtClean="0"/>
              <a:t>The Simple Model provides further, albeit very limited, insight into the market value of money. All else equal, the absolute market </a:t>
            </a:r>
            <a:r>
              <a:rPr lang="en-US" dirty="0"/>
              <a:t>v</a:t>
            </a:r>
            <a:r>
              <a:rPr lang="en-US" dirty="0" smtClean="0"/>
              <a:t>alue of money is positively related to both the general value level and real output. As expected, the market </a:t>
            </a:r>
            <a:r>
              <a:rPr lang="en-US" dirty="0"/>
              <a:t>v</a:t>
            </a:r>
            <a:r>
              <a:rPr lang="en-US" dirty="0" smtClean="0"/>
              <a:t>alue of money is negatively related to the number of claims issued, the monetary base: </a:t>
            </a:r>
            <a:r>
              <a:rPr lang="en-US" dirty="0"/>
              <a:t>a</a:t>
            </a:r>
            <a:r>
              <a:rPr lang="en-US" dirty="0" smtClean="0"/>
              <a:t>s the number of outstanding claims increases, the proportional entitlement of each claim falls.</a:t>
            </a:r>
          </a:p>
          <a:p>
            <a:r>
              <a:rPr lang="en-US" dirty="0" smtClean="0"/>
              <a:t>In the long run, if the velocity of money is relatively stable, then the market value of money is primarily determined by the ratio of real output to the money base. Since the value of money is the denominator in the price level, the price level is primarily determined by the ratio of money base to real output.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38</a:t>
            </a:fld>
            <a:endParaRPr lang="en-US" dirty="0"/>
          </a:p>
        </p:txBody>
      </p:sp>
    </p:spTree>
    <p:extLst>
      <p:ext uri="{BB962C8B-B14F-4D97-AF65-F5344CB8AC3E}">
        <p14:creationId xmlns:p14="http://schemas.microsoft.com/office/powerpoint/2010/main" val="196765483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Price Level Determination</a:t>
            </a:r>
            <a:br>
              <a:rPr lang="en-US" sz="4000" dirty="0"/>
            </a:br>
            <a:r>
              <a:rPr lang="en-US" sz="4000" dirty="0"/>
              <a:t>in the </a:t>
            </a:r>
            <a:r>
              <a:rPr lang="en-US" sz="4000" dirty="0" smtClean="0"/>
              <a:t>Short </a:t>
            </a:r>
            <a:r>
              <a:rPr lang="en-US" sz="4000" dirty="0"/>
              <a:t>Run</a:t>
            </a:r>
          </a:p>
        </p:txBody>
      </p:sp>
      <p:sp>
        <p:nvSpPr>
          <p:cNvPr id="3" name="Content Placeholder 2"/>
          <p:cNvSpPr>
            <a:spLocks noGrp="1"/>
          </p:cNvSpPr>
          <p:nvPr>
            <p:ph idx="1"/>
          </p:nvPr>
        </p:nvSpPr>
        <p:spPr>
          <a:xfrm>
            <a:off x="481010" y="1806453"/>
            <a:ext cx="8254131" cy="4543992"/>
          </a:xfrm>
        </p:spPr>
        <p:txBody>
          <a:bodyPr>
            <a:normAutofit fontScale="92500"/>
          </a:bodyPr>
          <a:lstStyle/>
          <a:p>
            <a:r>
              <a:rPr lang="en-US" dirty="0" smtClean="0"/>
              <a:t>One of the primary implications of the Simple Model is that, in the long run, the general value level </a:t>
            </a:r>
            <a:r>
              <a:rPr lang="en-US" i="1" dirty="0" smtClean="0"/>
              <a:t>V</a:t>
            </a:r>
            <a:r>
              <a:rPr lang="en-US" i="1" baseline="-25000" dirty="0" smtClean="0"/>
              <a:t>G</a:t>
            </a:r>
            <a:r>
              <a:rPr lang="en-US" dirty="0" smtClean="0"/>
              <a:t> is irrelevant to the determination of the price level. Why? Because any rise or fall in the value of goods </a:t>
            </a:r>
            <a:r>
              <a:rPr lang="en-US" i="1" dirty="0" smtClean="0"/>
              <a:t>V</a:t>
            </a:r>
            <a:r>
              <a:rPr lang="en-US" i="1" baseline="-25000" dirty="0" smtClean="0"/>
              <a:t>G</a:t>
            </a:r>
            <a:r>
              <a:rPr lang="en-US" dirty="0" smtClean="0"/>
              <a:t> is reflected in the value of money </a:t>
            </a:r>
            <a:r>
              <a:rPr lang="en-US" i="1" dirty="0" smtClean="0"/>
              <a:t>V</a:t>
            </a:r>
            <a:r>
              <a:rPr lang="en-US" i="1" baseline="-25000" dirty="0" smtClean="0"/>
              <a:t>M</a:t>
            </a:r>
            <a:r>
              <a:rPr lang="en-US" i="1" dirty="0" smtClean="0"/>
              <a:t> </a:t>
            </a:r>
            <a:r>
              <a:rPr lang="en-US" dirty="0" smtClean="0"/>
              <a:t>. (With velocity stable, a rise in </a:t>
            </a:r>
            <a:r>
              <a:rPr lang="en-US" i="1" dirty="0" smtClean="0"/>
              <a:t>V</a:t>
            </a:r>
            <a:r>
              <a:rPr lang="en-US" i="1" baseline="-25000" dirty="0" smtClean="0"/>
              <a:t>G</a:t>
            </a:r>
            <a:r>
              <a:rPr lang="en-US" dirty="0" smtClean="0"/>
              <a:t> leads to a rise in </a:t>
            </a:r>
            <a:r>
              <a:rPr lang="en-US" i="1" dirty="0" smtClean="0"/>
              <a:t>V</a:t>
            </a:r>
            <a:r>
              <a:rPr lang="en-US" i="1" baseline="-25000" dirty="0" smtClean="0"/>
              <a:t>M</a:t>
            </a:r>
            <a:r>
              <a:rPr lang="en-US" dirty="0" smtClean="0"/>
              <a:t> and there is no change in the price level which is a ratio of the two). Long-term, only real output and base money matter.</a:t>
            </a:r>
          </a:p>
          <a:p>
            <a:r>
              <a:rPr lang="en-US" dirty="0" smtClean="0"/>
              <a:t>However, in the short run, changes in the general value level are not automatically reflected in the market value of money. Money is a long-duration asset and it will often “look through” what are perceived to be temporary adjustments in the general value level. Therefore, we need a model to analyze both variables.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39</a:t>
            </a:fld>
            <a:endParaRPr lang="en-US" dirty="0"/>
          </a:p>
        </p:txBody>
      </p:sp>
    </p:spTree>
    <p:extLst>
      <p:ext uri="{BB962C8B-B14F-4D97-AF65-F5344CB8AC3E}">
        <p14:creationId xmlns:p14="http://schemas.microsoft.com/office/powerpoint/2010/main" val="3809322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Two-Market Model for</a:t>
            </a:r>
            <a:br>
              <a:rPr lang="en-US" sz="4000" dirty="0" smtClean="0"/>
            </a:br>
            <a:r>
              <a:rPr lang="en-US" sz="4000" dirty="0" smtClean="0"/>
              <a:t>Price Level Analysis</a:t>
            </a:r>
            <a:endParaRPr lang="en-US" sz="4000" dirty="0"/>
          </a:p>
        </p:txBody>
      </p:sp>
      <p:sp>
        <p:nvSpPr>
          <p:cNvPr id="3" name="Content Placeholder 2"/>
          <p:cNvSpPr>
            <a:spLocks noGrp="1"/>
          </p:cNvSpPr>
          <p:nvPr>
            <p:ph idx="1"/>
          </p:nvPr>
        </p:nvSpPr>
        <p:spPr>
          <a:xfrm>
            <a:off x="481010" y="1806453"/>
            <a:ext cx="8196410" cy="4505506"/>
          </a:xfrm>
        </p:spPr>
        <p:txBody>
          <a:bodyPr>
            <a:normAutofit fontScale="92500"/>
          </a:bodyPr>
          <a:lstStyle/>
          <a:p>
            <a:r>
              <a:rPr lang="en-US" dirty="0" smtClean="0"/>
              <a:t>In order to help us analyze short-term movements in the price level, we will introduce a basic two-market model called </a:t>
            </a:r>
            <a:r>
              <a:rPr lang="en-US" dirty="0" smtClean="0"/>
              <a:t>“The Goods</a:t>
            </a:r>
            <a:r>
              <a:rPr lang="en-US" dirty="0" smtClean="0"/>
              <a:t>-Money Framework”.</a:t>
            </a:r>
          </a:p>
          <a:p>
            <a:r>
              <a:rPr lang="en-US" dirty="0" smtClean="0"/>
              <a:t>The Goods-Money Framework proposes that (1) the equilibrium general value level </a:t>
            </a:r>
            <a:r>
              <a:rPr lang="en-US" i="1" dirty="0" smtClean="0"/>
              <a:t>V</a:t>
            </a:r>
            <a:r>
              <a:rPr lang="en-US" i="1" baseline="-25000" dirty="0" smtClean="0"/>
              <a:t>G</a:t>
            </a:r>
            <a:r>
              <a:rPr lang="en-US" dirty="0" smtClean="0"/>
              <a:t> is determined by aggregate demand and aggregate supply in the market for goods/services and (2) the equilibrium absolute market value of money </a:t>
            </a:r>
            <a:r>
              <a:rPr lang="en-US" i="1" dirty="0" smtClean="0"/>
              <a:t>V</a:t>
            </a:r>
            <a:r>
              <a:rPr lang="en-US" i="1" baseline="-25000" dirty="0" smtClean="0"/>
              <a:t>M</a:t>
            </a:r>
            <a:r>
              <a:rPr lang="en-US" dirty="0" smtClean="0"/>
              <a:t> is determined by supply and demand for the monetary base. The </a:t>
            </a:r>
            <a:r>
              <a:rPr lang="en-US" dirty="0"/>
              <a:t>key implication of the Goods-Money Framework is that the price level is determined, in a stylized sense, by two sets of supply and </a:t>
            </a:r>
            <a:r>
              <a:rPr lang="en-US" dirty="0" smtClean="0"/>
              <a:t>demand,</a:t>
            </a:r>
            <a:r>
              <a:rPr lang="en-US" dirty="0"/>
              <a:t> </a:t>
            </a:r>
            <a:r>
              <a:rPr lang="en-US" dirty="0" smtClean="0"/>
              <a:t>it is not determined solely by </a:t>
            </a:r>
            <a:r>
              <a:rPr lang="en-US" dirty="0"/>
              <a:t>aggregate </a:t>
            </a:r>
            <a:r>
              <a:rPr lang="en-US" dirty="0" smtClean="0"/>
              <a:t>supply </a:t>
            </a:r>
            <a:r>
              <a:rPr lang="en-US" dirty="0"/>
              <a:t>and </a:t>
            </a:r>
            <a:r>
              <a:rPr lang="en-US" dirty="0" smtClean="0"/>
              <a:t>demand as represented in traditional Keynesian analysis.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40</a:t>
            </a:fld>
            <a:endParaRPr lang="en-US" dirty="0"/>
          </a:p>
        </p:txBody>
      </p:sp>
    </p:spTree>
    <p:extLst>
      <p:ext uri="{BB962C8B-B14F-4D97-AF65-F5344CB8AC3E}">
        <p14:creationId xmlns:p14="http://schemas.microsoft.com/office/powerpoint/2010/main" val="318449115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Goods-Money Framework</a:t>
            </a:r>
            <a:endParaRPr lang="en-US" sz="4000" dirty="0"/>
          </a:p>
        </p:txBody>
      </p:sp>
      <p:sp>
        <p:nvSpPr>
          <p:cNvPr id="3" name="Content Placeholder 2"/>
          <p:cNvSpPr>
            <a:spLocks noGrp="1"/>
          </p:cNvSpPr>
          <p:nvPr>
            <p:ph idx="1"/>
          </p:nvPr>
        </p:nvSpPr>
        <p:spPr>
          <a:xfrm>
            <a:off x="461768" y="1735852"/>
            <a:ext cx="8234891" cy="1160435"/>
          </a:xfrm>
        </p:spPr>
        <p:txBody>
          <a:bodyPr>
            <a:noAutofit/>
          </a:bodyPr>
          <a:lstStyle/>
          <a:p>
            <a:pPr marL="0" indent="0" algn="ctr">
              <a:buNone/>
            </a:pPr>
            <a:r>
              <a:rPr lang="en-US" sz="2200" dirty="0" smtClean="0"/>
              <a:t>Aggregate supply and demand </a:t>
            </a:r>
            <a:r>
              <a:rPr lang="en-US" sz="2200" dirty="0"/>
              <a:t>for goods/services determines the equilibrium general value level </a:t>
            </a:r>
            <a:r>
              <a:rPr lang="en-US" sz="2200" i="1" dirty="0"/>
              <a:t>V</a:t>
            </a:r>
            <a:r>
              <a:rPr lang="en-US" sz="2200" i="1" baseline="-25000" dirty="0"/>
              <a:t>G</a:t>
            </a:r>
            <a:r>
              <a:rPr lang="en-US" sz="2200" dirty="0"/>
              <a:t> and real output </a:t>
            </a:r>
            <a:r>
              <a:rPr lang="en-US" sz="2200" i="1" dirty="0"/>
              <a:t>q</a:t>
            </a:r>
            <a:r>
              <a:rPr lang="en-US" sz="2200" dirty="0"/>
              <a:t>. Supply and demand for money determines the </a:t>
            </a:r>
            <a:r>
              <a:rPr lang="en-US" sz="2200" dirty="0" smtClean="0"/>
              <a:t>market </a:t>
            </a:r>
            <a:r>
              <a:rPr lang="en-US" sz="2200" dirty="0"/>
              <a:t>value of money </a:t>
            </a:r>
            <a:r>
              <a:rPr lang="en-US" sz="2200" i="1" dirty="0"/>
              <a:t>V</a:t>
            </a:r>
            <a:r>
              <a:rPr lang="en-US" sz="2200" i="1" baseline="-25000" dirty="0"/>
              <a:t>M </a:t>
            </a:r>
            <a:r>
              <a:rPr lang="en-US" sz="2200" dirty="0" smtClean="0"/>
              <a:t>.</a:t>
            </a:r>
            <a:endParaRPr lang="en-US" sz="2200" dirty="0"/>
          </a:p>
        </p:txBody>
      </p:sp>
      <p:cxnSp>
        <p:nvCxnSpPr>
          <p:cNvPr id="5" name="Straight Connector 4"/>
          <p:cNvCxnSpPr/>
          <p:nvPr/>
        </p:nvCxnSpPr>
        <p:spPr>
          <a:xfrm>
            <a:off x="11129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60305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1129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60305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5230" y="3249744"/>
            <a:ext cx="2694405" cy="369332"/>
          </a:xfrm>
          <a:prstGeom prst="rect">
            <a:avLst/>
          </a:prstGeom>
          <a:noFill/>
        </p:spPr>
        <p:txBody>
          <a:bodyPr wrap="none" rtlCol="0">
            <a:spAutoFit/>
          </a:bodyPr>
          <a:lstStyle/>
          <a:p>
            <a:pPr algn="ctr"/>
            <a:r>
              <a:rPr lang="en-US" dirty="0" smtClean="0"/>
              <a:t>General Value Level (EV)</a:t>
            </a:r>
          </a:p>
        </p:txBody>
      </p:sp>
      <p:sp>
        <p:nvSpPr>
          <p:cNvPr id="14" name="TextBox 13"/>
          <p:cNvSpPr txBox="1"/>
          <p:nvPr/>
        </p:nvSpPr>
        <p:spPr>
          <a:xfrm>
            <a:off x="4555294" y="3284303"/>
            <a:ext cx="2296309" cy="369332"/>
          </a:xfrm>
          <a:prstGeom prst="rect">
            <a:avLst/>
          </a:prstGeom>
          <a:noFill/>
        </p:spPr>
        <p:txBody>
          <a:bodyPr wrap="none" rtlCol="0">
            <a:spAutoFit/>
          </a:bodyPr>
          <a:lstStyle/>
          <a:p>
            <a:r>
              <a:rPr lang="en-US" dirty="0" smtClean="0"/>
              <a:t>Value of Money (EV)</a:t>
            </a:r>
            <a:endParaRPr lang="en-US" dirty="0"/>
          </a:p>
        </p:txBody>
      </p:sp>
      <p:cxnSp>
        <p:nvCxnSpPr>
          <p:cNvPr id="16" name="Straight Connector 15"/>
          <p:cNvCxnSpPr/>
          <p:nvPr/>
        </p:nvCxnSpPr>
        <p:spPr>
          <a:xfrm>
            <a:off x="1388851" y="3819418"/>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9919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4074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959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95949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83092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61577" y="523577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60305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132180" y="4767855"/>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1523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276755" y="5402894"/>
            <a:ext cx="550301" cy="369332"/>
          </a:xfrm>
          <a:prstGeom prst="rect">
            <a:avLst/>
          </a:prstGeom>
          <a:noFill/>
        </p:spPr>
        <p:txBody>
          <a:bodyPr wrap="none" rtlCol="0">
            <a:spAutoFit/>
          </a:bodyPr>
          <a:lstStyle/>
          <a:p>
            <a:r>
              <a:rPr lang="en-US" dirty="0" smtClean="0"/>
              <a:t>AD</a:t>
            </a:r>
            <a:endParaRPr lang="en-US" dirty="0"/>
          </a:p>
        </p:txBody>
      </p:sp>
      <p:sp>
        <p:nvSpPr>
          <p:cNvPr id="41" name="TextBox 40"/>
          <p:cNvSpPr txBox="1"/>
          <p:nvPr/>
        </p:nvSpPr>
        <p:spPr>
          <a:xfrm>
            <a:off x="587752" y="4528829"/>
            <a:ext cx="536500" cy="430887"/>
          </a:xfrm>
          <a:prstGeom prst="rect">
            <a:avLst/>
          </a:prstGeom>
          <a:noFill/>
        </p:spPr>
        <p:txBody>
          <a:bodyPr wrap="none" rtlCol="0">
            <a:spAutoFit/>
          </a:bodyPr>
          <a:lstStyle/>
          <a:p>
            <a:r>
              <a:rPr lang="en-US" sz="2200" dirty="0" smtClean="0"/>
              <a:t>V</a:t>
            </a:r>
            <a:r>
              <a:rPr lang="en-US" sz="2200" baseline="-25000" dirty="0" smtClean="0"/>
              <a:t>G</a:t>
            </a:r>
            <a:endParaRPr lang="en-US" sz="2200" baseline="-25000" dirty="0"/>
          </a:p>
        </p:txBody>
      </p:sp>
      <p:sp>
        <p:nvSpPr>
          <p:cNvPr id="42" name="TextBox 41"/>
          <p:cNvSpPr txBox="1"/>
          <p:nvPr/>
        </p:nvSpPr>
        <p:spPr>
          <a:xfrm>
            <a:off x="5031092" y="4617452"/>
            <a:ext cx="569387" cy="430887"/>
          </a:xfrm>
          <a:prstGeom prst="rect">
            <a:avLst/>
          </a:prstGeom>
          <a:noFill/>
        </p:spPr>
        <p:txBody>
          <a:bodyPr wrap="none" rtlCol="0">
            <a:spAutoFit/>
          </a:bodyPr>
          <a:lstStyle/>
          <a:p>
            <a:r>
              <a:rPr lang="en-US" sz="2200" dirty="0" smtClean="0"/>
              <a:t>V</a:t>
            </a:r>
            <a:r>
              <a:rPr lang="en-US" sz="2200" baseline="-25000" dirty="0"/>
              <a:t>M</a:t>
            </a:r>
          </a:p>
        </p:txBody>
      </p:sp>
      <p:sp>
        <p:nvSpPr>
          <p:cNvPr id="43" name="TextBox 42"/>
          <p:cNvSpPr txBox="1"/>
          <p:nvPr/>
        </p:nvSpPr>
        <p:spPr>
          <a:xfrm>
            <a:off x="1140907" y="2896287"/>
            <a:ext cx="2622946" cy="369332"/>
          </a:xfrm>
          <a:prstGeom prst="rect">
            <a:avLst/>
          </a:prstGeom>
          <a:noFill/>
        </p:spPr>
        <p:txBody>
          <a:bodyPr wrap="none" rtlCol="0">
            <a:spAutoFit/>
          </a:bodyPr>
          <a:lstStyle/>
          <a:p>
            <a:r>
              <a:rPr lang="en-US" dirty="0" smtClean="0"/>
              <a:t>“LEFT SIDE: GOODS”</a:t>
            </a:r>
            <a:endParaRPr lang="en-US" dirty="0"/>
          </a:p>
        </p:txBody>
      </p:sp>
      <p:sp>
        <p:nvSpPr>
          <p:cNvPr id="44" name="TextBox 43"/>
          <p:cNvSpPr txBox="1"/>
          <p:nvPr/>
        </p:nvSpPr>
        <p:spPr>
          <a:xfrm>
            <a:off x="5587498" y="2896287"/>
            <a:ext cx="2849383" cy="369332"/>
          </a:xfrm>
          <a:prstGeom prst="rect">
            <a:avLst/>
          </a:prstGeom>
          <a:noFill/>
        </p:spPr>
        <p:txBody>
          <a:bodyPr wrap="none" rtlCol="0">
            <a:spAutoFit/>
          </a:bodyPr>
          <a:lstStyle/>
          <a:p>
            <a:r>
              <a:rPr lang="en-US" dirty="0" smtClean="0"/>
              <a:t>“RIGHT SIDE: MONEY”</a:t>
            </a:r>
            <a:endParaRPr lang="en-US" dirty="0"/>
          </a:p>
        </p:txBody>
      </p:sp>
      <p:cxnSp>
        <p:nvCxnSpPr>
          <p:cNvPr id="6" name="Straight Connector 5"/>
          <p:cNvCxnSpPr/>
          <p:nvPr/>
        </p:nvCxnSpPr>
        <p:spPr>
          <a:xfrm>
            <a:off x="2407126" y="4767855"/>
            <a:ext cx="0" cy="111967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244510" y="5870282"/>
            <a:ext cx="338554" cy="430887"/>
          </a:xfrm>
          <a:prstGeom prst="rect">
            <a:avLst/>
          </a:prstGeom>
          <a:noFill/>
        </p:spPr>
        <p:txBody>
          <a:bodyPr wrap="none" rtlCol="0">
            <a:spAutoFit/>
          </a:bodyPr>
          <a:lstStyle/>
          <a:p>
            <a:r>
              <a:rPr lang="en-US" sz="2200" dirty="0"/>
              <a:t>q</a:t>
            </a:r>
          </a:p>
        </p:txBody>
      </p:sp>
      <p:sp>
        <p:nvSpPr>
          <p:cNvPr id="4" name="TextBox 3"/>
          <p:cNvSpPr txBox="1"/>
          <p:nvPr/>
        </p:nvSpPr>
        <p:spPr>
          <a:xfrm>
            <a:off x="6734136" y="5889526"/>
            <a:ext cx="458116" cy="430887"/>
          </a:xfrm>
          <a:prstGeom prst="rect">
            <a:avLst/>
          </a:prstGeom>
          <a:noFill/>
        </p:spPr>
        <p:txBody>
          <a:bodyPr wrap="none" rtlCol="0">
            <a:spAutoFit/>
          </a:bodyPr>
          <a:lstStyle/>
          <a:p>
            <a:r>
              <a:rPr lang="en-US" sz="2200" dirty="0" smtClean="0"/>
              <a:t>M</a:t>
            </a:r>
            <a:endParaRPr lang="en-US" sz="2200" dirty="0"/>
          </a:p>
        </p:txBody>
      </p:sp>
      <p:sp>
        <p:nvSpPr>
          <p:cNvPr id="15" name="Footer Placeholder 14"/>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41</a:t>
            </a:fld>
            <a:endParaRPr lang="en-US" dirty="0"/>
          </a:p>
        </p:txBody>
      </p:sp>
      <p:graphicFrame>
        <p:nvGraphicFramePr>
          <p:cNvPr id="31" name="Object 30"/>
          <p:cNvGraphicFramePr>
            <a:graphicFrameLocks noChangeAspect="1"/>
          </p:cNvGraphicFramePr>
          <p:nvPr>
            <p:extLst>
              <p:ext uri="{D42A27DB-BD31-4B8C-83A1-F6EECF244321}">
                <p14:modId xmlns:p14="http://schemas.microsoft.com/office/powerpoint/2010/main" val="2394616445"/>
              </p:ext>
            </p:extLst>
          </p:nvPr>
        </p:nvGraphicFramePr>
        <p:xfrm>
          <a:off x="3701413" y="4252592"/>
          <a:ext cx="1185647" cy="1060153"/>
        </p:xfrm>
        <a:graphic>
          <a:graphicData uri="http://schemas.openxmlformats.org/presentationml/2006/ole">
            <mc:AlternateContent xmlns:mc="http://schemas.openxmlformats.org/markup-compatibility/2006">
              <mc:Choice xmlns:v="urn:schemas-microsoft-com:vml" Requires="v">
                <p:oleObj spid="_x0000_s1552964"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01413" y="4252592"/>
                        <a:ext cx="1185647" cy="1060153"/>
                      </a:xfrm>
                      <a:prstGeom prst="rect">
                        <a:avLst/>
                      </a:prstGeom>
                      <a:ln>
                        <a:solidFill>
                          <a:srgbClr val="FF0000"/>
                        </a:solidFill>
                      </a:ln>
                    </p:spPr>
                  </p:pic>
                </p:oleObj>
              </mc:Fallback>
            </mc:AlternateContent>
          </a:graphicData>
        </a:graphic>
      </p:graphicFrame>
    </p:spTree>
    <p:extLst>
      <p:ext uri="{BB962C8B-B14F-4D97-AF65-F5344CB8AC3E}">
        <p14:creationId xmlns:p14="http://schemas.microsoft.com/office/powerpoint/2010/main" val="163486768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Left Side of the Framework</a:t>
            </a:r>
            <a:endParaRPr lang="en-US" sz="4000" dirty="0"/>
          </a:p>
        </p:txBody>
      </p:sp>
      <p:sp>
        <p:nvSpPr>
          <p:cNvPr id="3" name="Content Placeholder 2"/>
          <p:cNvSpPr>
            <a:spLocks noGrp="1"/>
          </p:cNvSpPr>
          <p:nvPr>
            <p:ph idx="1"/>
          </p:nvPr>
        </p:nvSpPr>
        <p:spPr>
          <a:xfrm>
            <a:off x="4771522" y="1883429"/>
            <a:ext cx="3944376" cy="4275494"/>
          </a:xfrm>
        </p:spPr>
        <p:txBody>
          <a:bodyPr>
            <a:normAutofit fontScale="92500" lnSpcReduction="10000"/>
          </a:bodyPr>
          <a:lstStyle/>
          <a:p>
            <a:r>
              <a:rPr lang="en-US" dirty="0" smtClean="0"/>
              <a:t>The Left Side of the Framework is a short run model of </a:t>
            </a:r>
            <a:r>
              <a:rPr lang="en-US" dirty="0"/>
              <a:t>a</a:t>
            </a:r>
            <a:r>
              <a:rPr lang="en-US" dirty="0" smtClean="0"/>
              <a:t>ggregate demand and aggregate supply, where both functions are expressed in terms of the general value </a:t>
            </a:r>
            <a:r>
              <a:rPr lang="en-US" dirty="0"/>
              <a:t>level </a:t>
            </a:r>
            <a:r>
              <a:rPr lang="en-US" dirty="0" smtClean="0"/>
              <a:t>and real output. </a:t>
            </a:r>
          </a:p>
          <a:p>
            <a:r>
              <a:rPr lang="en-US" dirty="0" smtClean="0"/>
              <a:t>The intersection of aggregate demand and aggregate supply determines equilibrium levels of real output and the general value level.</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827745"/>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359898" y="5163125"/>
            <a:ext cx="1181371" cy="646331"/>
          </a:xfrm>
          <a:prstGeom prst="rect">
            <a:avLst/>
          </a:prstGeom>
          <a:noFill/>
        </p:spPr>
        <p:txBody>
          <a:bodyPr wrap="none" rtlCol="0">
            <a:spAutoFit/>
          </a:bodyPr>
          <a:lstStyle/>
          <a:p>
            <a:pPr algn="ctr"/>
            <a:r>
              <a:rPr lang="en-US" dirty="0" smtClean="0"/>
              <a:t>Aggregate</a:t>
            </a:r>
          </a:p>
          <a:p>
            <a:pPr algn="ctr"/>
            <a:r>
              <a:rPr lang="en-US" dirty="0" smtClean="0"/>
              <a:t>Demand</a:t>
            </a:r>
            <a:endParaRPr lang="en-US"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603259" y="4385142"/>
            <a:ext cx="569387" cy="461665"/>
          </a:xfrm>
          <a:prstGeom prst="rect">
            <a:avLst/>
          </a:prstGeom>
          <a:noFill/>
        </p:spPr>
        <p:txBody>
          <a:bodyPr wrap="none" rtlCol="0">
            <a:spAutoFit/>
          </a:bodyPr>
          <a:lstStyle/>
          <a:p>
            <a:r>
              <a:rPr lang="en-US" sz="2400" dirty="0" smtClean="0"/>
              <a:t>V</a:t>
            </a:r>
            <a:r>
              <a:rPr lang="en-US" sz="2400" baseline="-25000" dirty="0" smtClean="0"/>
              <a:t>G</a:t>
            </a:r>
            <a:endParaRPr lang="en-US" sz="2400" baseline="-25000" dirty="0"/>
          </a:p>
        </p:txBody>
      </p:sp>
      <p:sp>
        <p:nvSpPr>
          <p:cNvPr id="20" name="TextBox 19"/>
          <p:cNvSpPr txBox="1"/>
          <p:nvPr/>
        </p:nvSpPr>
        <p:spPr>
          <a:xfrm>
            <a:off x="2203705" y="5812722"/>
            <a:ext cx="351378" cy="461665"/>
          </a:xfrm>
          <a:prstGeom prst="rect">
            <a:avLst/>
          </a:prstGeom>
          <a:noFill/>
        </p:spPr>
        <p:txBody>
          <a:bodyPr wrap="none" rtlCol="0">
            <a:spAutoFit/>
          </a:bodyPr>
          <a:lstStyle/>
          <a:p>
            <a:r>
              <a:rPr lang="en-US" sz="2400" dirty="0"/>
              <a:t>q</a:t>
            </a:r>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6" name="Slide Number Placeholder 15"/>
          <p:cNvSpPr>
            <a:spLocks noGrp="1"/>
          </p:cNvSpPr>
          <p:nvPr>
            <p:ph type="sldNum" sz="quarter" idx="12"/>
          </p:nvPr>
        </p:nvSpPr>
        <p:spPr/>
        <p:txBody>
          <a:bodyPr/>
          <a:lstStyle/>
          <a:p>
            <a:fld id="{CFE4BAC9-6D41-4691-9299-18EF07EF0177}" type="slidenum">
              <a:rPr lang="en-US" smtClean="0"/>
              <a:t>42</a:t>
            </a:fld>
            <a:endParaRPr lang="en-US" dirty="0"/>
          </a:p>
        </p:txBody>
      </p:sp>
    </p:spTree>
    <p:extLst>
      <p:ext uri="{BB962C8B-B14F-4D97-AF65-F5344CB8AC3E}">
        <p14:creationId xmlns:p14="http://schemas.microsoft.com/office/powerpoint/2010/main" val="48459697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The Right Side of the Framework</a:t>
            </a:r>
            <a:endParaRPr lang="en-US" sz="4000" baseline="-25000" dirty="0"/>
          </a:p>
        </p:txBody>
      </p:sp>
      <p:sp>
        <p:nvSpPr>
          <p:cNvPr id="3" name="Content Placeholder 2"/>
          <p:cNvSpPr>
            <a:spLocks noGrp="1"/>
          </p:cNvSpPr>
          <p:nvPr>
            <p:ph idx="1"/>
          </p:nvPr>
        </p:nvSpPr>
        <p:spPr>
          <a:xfrm>
            <a:off x="486692" y="1883429"/>
            <a:ext cx="4054040" cy="4448518"/>
          </a:xfrm>
        </p:spPr>
        <p:txBody>
          <a:bodyPr>
            <a:normAutofit fontScale="92500" lnSpcReduction="10000"/>
          </a:bodyPr>
          <a:lstStyle/>
          <a:p>
            <a:r>
              <a:rPr lang="en-US" dirty="0"/>
              <a:t>The </a:t>
            </a:r>
            <a:r>
              <a:rPr lang="en-US" dirty="0" smtClean="0"/>
              <a:t>Right </a:t>
            </a:r>
            <a:r>
              <a:rPr lang="en-US" dirty="0"/>
              <a:t>Side of the Framework is </a:t>
            </a:r>
            <a:r>
              <a:rPr lang="en-US" dirty="0" smtClean="0"/>
              <a:t>the market for money. The supply of money (the monetary base) is fixed. Demand for money is plotted in terms of the absolute market value of money.  </a:t>
            </a:r>
            <a:endParaRPr lang="en-US" dirty="0"/>
          </a:p>
          <a:p>
            <a:r>
              <a:rPr lang="en-US" dirty="0"/>
              <a:t>The intersection of </a:t>
            </a:r>
            <a:r>
              <a:rPr lang="en-US" dirty="0" smtClean="0"/>
              <a:t>supply and demand for money determines, in the first instance, the </a:t>
            </a:r>
            <a:r>
              <a:rPr lang="en-US" dirty="0"/>
              <a:t>equilibrium </a:t>
            </a:r>
            <a:r>
              <a:rPr lang="en-US" dirty="0" smtClean="0"/>
              <a:t>absolute market value of money.</a:t>
            </a:r>
            <a:endParaRPr lang="en-US" dirty="0"/>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35886" y="2994400"/>
            <a:ext cx="1407469" cy="646331"/>
          </a:xfrm>
          <a:prstGeom prst="rect">
            <a:avLst/>
          </a:prstGeom>
          <a:noFill/>
        </p:spPr>
        <p:txBody>
          <a:bodyPr wrap="none" rtlCol="0">
            <a:spAutoFit/>
          </a:bodyPr>
          <a:lstStyle/>
          <a:p>
            <a:pPr algn="ctr"/>
            <a:r>
              <a:rPr lang="en-US" dirty="0" smtClean="0"/>
              <a:t>Value of</a:t>
            </a:r>
          </a:p>
          <a:p>
            <a:pPr algn="ctr"/>
            <a:r>
              <a:rPr lang="en-US" dirty="0" smtClean="0"/>
              <a:t>Money (EV)</a:t>
            </a:r>
            <a:endParaRPr lang="en-US" dirty="0"/>
          </a:p>
        </p:txBody>
      </p:sp>
      <p:sp>
        <p:nvSpPr>
          <p:cNvPr id="39" name="TextBox 38"/>
          <p:cNvSpPr txBox="1"/>
          <p:nvPr/>
        </p:nvSpPr>
        <p:spPr>
          <a:xfrm>
            <a:off x="7291687" y="5831794"/>
            <a:ext cx="1402948" cy="369332"/>
          </a:xfrm>
          <a:prstGeom prst="rect">
            <a:avLst/>
          </a:prstGeom>
          <a:noFill/>
        </p:spPr>
        <p:txBody>
          <a:bodyPr wrap="none" rtlCol="0">
            <a:spAutoFit/>
          </a:bodyPr>
          <a:lstStyle/>
          <a:p>
            <a:r>
              <a:rPr lang="en-US" dirty="0" smtClean="0"/>
              <a:t>Base Money</a:t>
            </a:r>
            <a:endParaRPr lang="en-US"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92678"/>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580806" y="3866948"/>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75554" y="4870142"/>
            <a:ext cx="1293931" cy="646331"/>
          </a:xfrm>
          <a:prstGeom prst="rect">
            <a:avLst/>
          </a:prstGeom>
          <a:noFill/>
        </p:spPr>
        <p:txBody>
          <a:bodyPr wrap="none" rtlCol="0">
            <a:spAutoFit/>
          </a:bodyPr>
          <a:lstStyle/>
          <a:p>
            <a:pPr algn="ctr"/>
            <a:r>
              <a:rPr lang="en-US" dirty="0" smtClean="0"/>
              <a:t>Demand</a:t>
            </a:r>
          </a:p>
          <a:p>
            <a:pPr algn="ctr"/>
            <a:r>
              <a:rPr lang="en-US" i="1" dirty="0" err="1"/>
              <a:t>fn</a:t>
            </a:r>
            <a:r>
              <a:rPr lang="en-US" dirty="0"/>
              <a:t>{</a:t>
            </a:r>
            <a:r>
              <a:rPr lang="en-US" i="1" dirty="0" smtClean="0"/>
              <a:t>V</a:t>
            </a:r>
            <a:r>
              <a:rPr lang="en-US" i="1" baseline="-25000" dirty="0" smtClean="0"/>
              <a:t>G </a:t>
            </a:r>
            <a:r>
              <a:rPr lang="en-US" i="1" dirty="0" smtClean="0"/>
              <a:t>,</a:t>
            </a:r>
            <a:r>
              <a:rPr lang="en-US" i="1" dirty="0"/>
              <a:t>q</a:t>
            </a:r>
            <a:r>
              <a:rPr lang="en-US" i="1" dirty="0" smtClean="0"/>
              <a:t>, v</a:t>
            </a:r>
            <a:r>
              <a:rPr lang="en-US" dirty="0" smtClean="0"/>
              <a:t>}</a:t>
            </a:r>
            <a:endParaRPr lang="en-US" dirty="0"/>
          </a:p>
        </p:txBody>
      </p:sp>
      <p:cxnSp>
        <p:nvCxnSpPr>
          <p:cNvPr id="44" name="Straight Connector 43"/>
          <p:cNvCxnSpPr/>
          <p:nvPr/>
        </p:nvCxnSpPr>
        <p:spPr>
          <a:xfrm flipH="1">
            <a:off x="5352937" y="478861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761732" y="4501988"/>
            <a:ext cx="607859" cy="461665"/>
          </a:xfrm>
          <a:prstGeom prst="rect">
            <a:avLst/>
          </a:prstGeom>
          <a:noFill/>
        </p:spPr>
        <p:txBody>
          <a:bodyPr wrap="none" rtlCol="0">
            <a:spAutoFit/>
          </a:bodyPr>
          <a:lstStyle/>
          <a:p>
            <a:r>
              <a:rPr lang="en-US" sz="2400" dirty="0" smtClean="0"/>
              <a:t>V</a:t>
            </a:r>
            <a:r>
              <a:rPr lang="en-US" sz="2400" baseline="-25000" dirty="0" smtClean="0"/>
              <a:t>M</a:t>
            </a:r>
            <a:endParaRPr lang="en-US" sz="2400" baseline="-25000" dirty="0"/>
          </a:p>
        </p:txBody>
      </p:sp>
      <p:sp>
        <p:nvSpPr>
          <p:cNvPr id="51" name="TextBox 50"/>
          <p:cNvSpPr txBox="1"/>
          <p:nvPr/>
        </p:nvSpPr>
        <p:spPr>
          <a:xfrm>
            <a:off x="6040628" y="2632323"/>
            <a:ext cx="1336799" cy="369332"/>
          </a:xfrm>
          <a:prstGeom prst="rect">
            <a:avLst/>
          </a:prstGeom>
          <a:noFill/>
        </p:spPr>
        <p:txBody>
          <a:bodyPr wrap="none" rtlCol="0">
            <a:spAutoFit/>
          </a:bodyPr>
          <a:lstStyle/>
          <a:p>
            <a:r>
              <a:rPr lang="en-US" dirty="0" smtClean="0"/>
              <a:t>“MONEY”</a:t>
            </a:r>
            <a:endParaRPr lang="en-US" dirty="0"/>
          </a:p>
        </p:txBody>
      </p:sp>
      <p:sp>
        <p:nvSpPr>
          <p:cNvPr id="52" name="TextBox 51"/>
          <p:cNvSpPr txBox="1"/>
          <p:nvPr/>
        </p:nvSpPr>
        <p:spPr>
          <a:xfrm>
            <a:off x="5454986" y="1941161"/>
            <a:ext cx="2508770" cy="646331"/>
          </a:xfrm>
          <a:prstGeom prst="rect">
            <a:avLst/>
          </a:prstGeom>
          <a:noFill/>
        </p:spPr>
        <p:txBody>
          <a:bodyPr wrap="none" rtlCol="0">
            <a:spAutoFit/>
          </a:bodyPr>
          <a:lstStyle/>
          <a:p>
            <a:pPr algn="ctr"/>
            <a:r>
              <a:rPr lang="en-US" dirty="0" smtClean="0"/>
              <a:t>THE RIGHT SIDE OF</a:t>
            </a:r>
          </a:p>
          <a:p>
            <a:pPr algn="ctr"/>
            <a:r>
              <a:rPr lang="en-US" dirty="0" smtClean="0"/>
              <a:t>THE FRAMEWORK</a:t>
            </a:r>
            <a:endParaRPr lang="en-US" dirty="0"/>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43</a:t>
            </a:fld>
            <a:endParaRPr lang="en-US" dirty="0"/>
          </a:p>
        </p:txBody>
      </p:sp>
    </p:spTree>
    <p:extLst>
      <p:ext uri="{BB962C8B-B14F-4D97-AF65-F5344CB8AC3E}">
        <p14:creationId xmlns:p14="http://schemas.microsoft.com/office/powerpoint/2010/main" val="297528282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Example One: Increase in</a:t>
            </a:r>
            <a:br>
              <a:rPr lang="en-US" sz="4000" dirty="0" smtClean="0"/>
            </a:br>
            <a:r>
              <a:rPr lang="en-US" sz="4000" dirty="0" smtClean="0"/>
              <a:t>Aggregate Demand</a:t>
            </a:r>
            <a:endParaRPr lang="en-US" sz="4000" dirty="0"/>
          </a:p>
        </p:txBody>
      </p:sp>
      <p:sp>
        <p:nvSpPr>
          <p:cNvPr id="3" name="Content Placeholder 2"/>
          <p:cNvSpPr>
            <a:spLocks noGrp="1"/>
          </p:cNvSpPr>
          <p:nvPr>
            <p:ph idx="1"/>
          </p:nvPr>
        </p:nvSpPr>
        <p:spPr>
          <a:xfrm>
            <a:off x="4637470" y="1864184"/>
            <a:ext cx="4097672" cy="3766360"/>
          </a:xfrm>
        </p:spPr>
        <p:txBody>
          <a:bodyPr>
            <a:normAutofit fontScale="92500"/>
          </a:bodyPr>
          <a:lstStyle/>
          <a:p>
            <a:r>
              <a:rPr lang="en-US" dirty="0" smtClean="0"/>
              <a:t>Let’s briefly consider two basic examples. In this example, the aggregate demand curve shifts to the right. Equilibrium levels of real output </a:t>
            </a:r>
            <a:r>
              <a:rPr lang="en-US" i="1" dirty="0" smtClean="0"/>
              <a:t>q</a:t>
            </a:r>
            <a:r>
              <a:rPr lang="en-US" dirty="0" smtClean="0"/>
              <a:t> and the general value level </a:t>
            </a:r>
            <a:r>
              <a:rPr lang="en-US" i="1" dirty="0" smtClean="0"/>
              <a:t>V</a:t>
            </a:r>
            <a:r>
              <a:rPr lang="en-US" i="1" baseline="-25000" dirty="0" smtClean="0"/>
              <a:t>G</a:t>
            </a:r>
            <a:r>
              <a:rPr lang="en-US" dirty="0" smtClean="0"/>
              <a:t> both rise. </a:t>
            </a:r>
          </a:p>
          <a:p>
            <a:pPr>
              <a:spcBef>
                <a:spcPts val="1400"/>
              </a:spcBef>
            </a:pPr>
            <a:r>
              <a:rPr lang="en-US" i="1" dirty="0" smtClean="0"/>
              <a:t>All else equal</a:t>
            </a:r>
            <a:r>
              <a:rPr lang="en-US" dirty="0" smtClean="0"/>
              <a:t>, the rise in </a:t>
            </a:r>
            <a:r>
              <a:rPr lang="en-US" i="1" dirty="0" smtClean="0"/>
              <a:t>V</a:t>
            </a:r>
            <a:r>
              <a:rPr lang="en-US" i="1" baseline="-25000" dirty="0" smtClean="0"/>
              <a:t>G</a:t>
            </a:r>
            <a:r>
              <a:rPr lang="en-US" dirty="0" smtClean="0"/>
              <a:t> will lead to a rise in the price level:</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750769"/>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501528" y="5432541"/>
            <a:ext cx="628748" cy="369332"/>
          </a:xfrm>
          <a:prstGeom prst="rect">
            <a:avLst/>
          </a:prstGeom>
          <a:noFill/>
        </p:spPr>
        <p:txBody>
          <a:bodyPr wrap="none" rtlCol="0">
            <a:spAutoFit/>
          </a:bodyPr>
          <a:lstStyle/>
          <a:p>
            <a:pPr algn="ctr"/>
            <a:r>
              <a:rPr lang="en-US" dirty="0" smtClean="0"/>
              <a:t>AD</a:t>
            </a:r>
            <a:r>
              <a:rPr lang="en-US" baseline="-25000" dirty="0" smtClean="0"/>
              <a:t>1</a:t>
            </a:r>
            <a:endParaRPr lang="en-US" baseline="-25000"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391619" y="4404386"/>
            <a:ext cx="720470" cy="461665"/>
          </a:xfrm>
          <a:prstGeom prst="rect">
            <a:avLst/>
          </a:prstGeom>
          <a:noFill/>
        </p:spPr>
        <p:txBody>
          <a:bodyPr wrap="none" rtlCol="0">
            <a:spAutoFit/>
          </a:bodyPr>
          <a:lstStyle/>
          <a:p>
            <a:r>
              <a:rPr lang="en-US" sz="2400" dirty="0" smtClean="0"/>
              <a:t>V</a:t>
            </a:r>
            <a:r>
              <a:rPr lang="en-US" sz="2400" baseline="-25000" dirty="0" smtClean="0"/>
              <a:t>G,1</a:t>
            </a:r>
            <a:endParaRPr lang="en-US" sz="2400" baseline="-25000" dirty="0"/>
          </a:p>
        </p:txBody>
      </p:sp>
      <p:sp>
        <p:nvSpPr>
          <p:cNvPr id="20" name="TextBox 19"/>
          <p:cNvSpPr txBox="1"/>
          <p:nvPr/>
        </p:nvSpPr>
        <p:spPr>
          <a:xfrm>
            <a:off x="2184465" y="5812722"/>
            <a:ext cx="449612" cy="461665"/>
          </a:xfrm>
          <a:prstGeom prst="rect">
            <a:avLst/>
          </a:prstGeom>
          <a:noFill/>
        </p:spPr>
        <p:txBody>
          <a:bodyPr wrap="none" rtlCol="0">
            <a:spAutoFit/>
          </a:bodyPr>
          <a:lstStyle/>
          <a:p>
            <a:r>
              <a:rPr lang="en-US" sz="2400" dirty="0"/>
              <a:t>q</a:t>
            </a:r>
            <a:r>
              <a:rPr lang="en-US" sz="2400" baseline="-25000" dirty="0" smtClean="0"/>
              <a:t>1</a:t>
            </a:r>
            <a:endParaRPr lang="en-US" sz="2400" baseline="-25000" dirty="0"/>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21" name="TextBox 20"/>
          <p:cNvSpPr txBox="1"/>
          <p:nvPr/>
        </p:nvSpPr>
        <p:spPr>
          <a:xfrm>
            <a:off x="3536625" y="4774549"/>
            <a:ext cx="628748" cy="369332"/>
          </a:xfrm>
          <a:prstGeom prst="rect">
            <a:avLst/>
          </a:prstGeom>
          <a:noFill/>
        </p:spPr>
        <p:txBody>
          <a:bodyPr wrap="none" rtlCol="0">
            <a:spAutoFit/>
          </a:bodyPr>
          <a:lstStyle/>
          <a:p>
            <a:pPr algn="ctr"/>
            <a:r>
              <a:rPr lang="en-US" dirty="0" smtClean="0"/>
              <a:t>AD</a:t>
            </a:r>
            <a:r>
              <a:rPr lang="en-US" baseline="-25000" dirty="0"/>
              <a:t>2</a:t>
            </a:r>
          </a:p>
        </p:txBody>
      </p:sp>
      <p:cxnSp>
        <p:nvCxnSpPr>
          <p:cNvPr id="6" name="Straight Connector 5"/>
          <p:cNvCxnSpPr/>
          <p:nvPr/>
        </p:nvCxnSpPr>
        <p:spPr>
          <a:xfrm>
            <a:off x="1847077" y="3368163"/>
            <a:ext cx="1712171" cy="1598826"/>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606225" y="5811170"/>
            <a:ext cx="449612" cy="461665"/>
          </a:xfrm>
          <a:prstGeom prst="rect">
            <a:avLst/>
          </a:prstGeom>
          <a:noFill/>
        </p:spPr>
        <p:txBody>
          <a:bodyPr wrap="none" rtlCol="0">
            <a:spAutoFit/>
          </a:bodyPr>
          <a:lstStyle/>
          <a:p>
            <a:r>
              <a:rPr lang="en-US" sz="2400" dirty="0"/>
              <a:t>q</a:t>
            </a:r>
            <a:r>
              <a:rPr lang="en-US" sz="2400" baseline="-25000" dirty="0" smtClean="0"/>
              <a:t>2</a:t>
            </a:r>
            <a:endParaRPr lang="en-US" sz="2400" baseline="-25000" dirty="0"/>
          </a:p>
        </p:txBody>
      </p:sp>
      <p:sp>
        <p:nvSpPr>
          <p:cNvPr id="23" name="TextBox 22"/>
          <p:cNvSpPr txBox="1"/>
          <p:nvPr/>
        </p:nvSpPr>
        <p:spPr>
          <a:xfrm>
            <a:off x="390099" y="3940978"/>
            <a:ext cx="720470" cy="461665"/>
          </a:xfrm>
          <a:prstGeom prst="rect">
            <a:avLst/>
          </a:prstGeom>
          <a:noFill/>
        </p:spPr>
        <p:txBody>
          <a:bodyPr wrap="none" rtlCol="0">
            <a:spAutoFit/>
          </a:bodyPr>
          <a:lstStyle/>
          <a:p>
            <a:r>
              <a:rPr lang="en-US" sz="2400" dirty="0" smtClean="0"/>
              <a:t>V</a:t>
            </a:r>
            <a:r>
              <a:rPr lang="en-US" sz="2400" baseline="-25000" dirty="0" smtClean="0"/>
              <a:t>G,2</a:t>
            </a:r>
            <a:endParaRPr lang="en-US" sz="2400" baseline="-25000" dirty="0"/>
          </a:p>
        </p:txBody>
      </p:sp>
      <p:cxnSp>
        <p:nvCxnSpPr>
          <p:cNvPr id="24" name="Straight Connector 23"/>
          <p:cNvCxnSpPr/>
          <p:nvPr/>
        </p:nvCxnSpPr>
        <p:spPr>
          <a:xfrm flipH="1">
            <a:off x="1153406" y="4269678"/>
            <a:ext cx="167493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809099" y="4288922"/>
            <a:ext cx="25156" cy="154149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2982262" y="4774549"/>
            <a:ext cx="358960" cy="3693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2759525727"/>
              </p:ext>
            </p:extLst>
          </p:nvPr>
        </p:nvGraphicFramePr>
        <p:xfrm>
          <a:off x="6110288" y="5155812"/>
          <a:ext cx="1244600" cy="1114425"/>
        </p:xfrm>
        <a:graphic>
          <a:graphicData uri="http://schemas.openxmlformats.org/presentationml/2006/ole">
            <mc:AlternateContent xmlns:mc="http://schemas.openxmlformats.org/markup-compatibility/2006">
              <mc:Choice xmlns:v="urn:schemas-microsoft-com:vml" Requires="v">
                <p:oleObj spid="_x0000_s1845642"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6110288" y="5155812"/>
                        <a:ext cx="1244600" cy="1114425"/>
                      </a:xfrm>
                      <a:prstGeom prst="rect">
                        <a:avLst/>
                      </a:prstGeom>
                    </p:spPr>
                  </p:pic>
                </p:oleObj>
              </mc:Fallback>
            </mc:AlternateContent>
          </a:graphicData>
        </a:graphic>
      </p:graphicFrame>
      <p:sp>
        <p:nvSpPr>
          <p:cNvPr id="16" name="Footer Placeholder 15"/>
          <p:cNvSpPr>
            <a:spLocks noGrp="1"/>
          </p:cNvSpPr>
          <p:nvPr>
            <p:ph type="ftr" sz="quarter" idx="11"/>
          </p:nvPr>
        </p:nvSpPr>
        <p:spPr/>
        <p:txBody>
          <a:bodyPr/>
          <a:lstStyle/>
          <a:p>
            <a:r>
              <a:rPr lang="en-US" smtClean="0"/>
              <a:t>Gervaise R. J. Heddle, 2014</a:t>
            </a:r>
            <a:endParaRPr lang="en-US" dirty="0"/>
          </a:p>
        </p:txBody>
      </p:sp>
      <p:sp>
        <p:nvSpPr>
          <p:cNvPr id="28" name="Slide Number Placeholder 27"/>
          <p:cNvSpPr>
            <a:spLocks noGrp="1"/>
          </p:cNvSpPr>
          <p:nvPr>
            <p:ph type="sldNum" sz="quarter" idx="12"/>
          </p:nvPr>
        </p:nvSpPr>
        <p:spPr/>
        <p:txBody>
          <a:bodyPr/>
          <a:lstStyle/>
          <a:p>
            <a:fld id="{CFE4BAC9-6D41-4691-9299-18EF07EF0177}" type="slidenum">
              <a:rPr lang="en-US" smtClean="0"/>
              <a:t>44</a:t>
            </a:fld>
            <a:endParaRPr lang="en-US" dirty="0"/>
          </a:p>
        </p:txBody>
      </p:sp>
    </p:spTree>
    <p:extLst>
      <p:ext uri="{BB962C8B-B14F-4D97-AF65-F5344CB8AC3E}">
        <p14:creationId xmlns:p14="http://schemas.microsoft.com/office/powerpoint/2010/main" val="427830748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Example Two: Increase in Demand For Money</a:t>
            </a:r>
            <a:endParaRPr lang="en-US" sz="4000" baseline="-25000" dirty="0"/>
          </a:p>
        </p:txBody>
      </p:sp>
      <p:sp>
        <p:nvSpPr>
          <p:cNvPr id="3" name="Content Placeholder 2"/>
          <p:cNvSpPr>
            <a:spLocks noGrp="1"/>
          </p:cNvSpPr>
          <p:nvPr>
            <p:ph idx="1"/>
          </p:nvPr>
        </p:nvSpPr>
        <p:spPr>
          <a:xfrm>
            <a:off x="404048" y="1864185"/>
            <a:ext cx="3982763" cy="3852145"/>
          </a:xfrm>
        </p:spPr>
        <p:txBody>
          <a:bodyPr>
            <a:normAutofit/>
          </a:bodyPr>
          <a:lstStyle/>
          <a:p>
            <a:r>
              <a:rPr lang="en-US" sz="2200" dirty="0" smtClean="0"/>
              <a:t>In this second example, there is an increase in the demand for money. The demand curve for money moves to the right. The equilibrium absolute market value of money </a:t>
            </a:r>
            <a:r>
              <a:rPr lang="en-US" sz="2200" i="1" dirty="0" smtClean="0"/>
              <a:t>V</a:t>
            </a:r>
            <a:r>
              <a:rPr lang="en-US" sz="2200" i="1" baseline="-25000" dirty="0" smtClean="0"/>
              <a:t>M</a:t>
            </a:r>
            <a:r>
              <a:rPr lang="en-US" sz="2200" dirty="0" smtClean="0"/>
              <a:t> rises.</a:t>
            </a:r>
          </a:p>
          <a:p>
            <a:pPr>
              <a:spcBef>
                <a:spcPts val="1400"/>
              </a:spcBef>
            </a:pPr>
            <a:r>
              <a:rPr lang="en-US" sz="2200" i="1" dirty="0" smtClean="0"/>
              <a:t>All else equal</a:t>
            </a:r>
            <a:r>
              <a:rPr lang="en-US" sz="2200" dirty="0" smtClean="0"/>
              <a:t>, the rise in </a:t>
            </a:r>
            <a:r>
              <a:rPr lang="en-US" sz="2200" i="1" dirty="0" smtClean="0"/>
              <a:t>V</a:t>
            </a:r>
            <a:r>
              <a:rPr lang="en-US" sz="2200" i="1" baseline="-25000" dirty="0" smtClean="0"/>
              <a:t>M</a:t>
            </a:r>
            <a:r>
              <a:rPr lang="en-US" sz="2200" dirty="0" smtClean="0"/>
              <a:t> will lead to a fall in the price level:</a:t>
            </a:r>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35884" y="3013644"/>
            <a:ext cx="1407469" cy="646331"/>
          </a:xfrm>
          <a:prstGeom prst="rect">
            <a:avLst/>
          </a:prstGeom>
          <a:noFill/>
        </p:spPr>
        <p:txBody>
          <a:bodyPr wrap="none" rtlCol="0">
            <a:spAutoFit/>
          </a:bodyPr>
          <a:lstStyle/>
          <a:p>
            <a:pPr algn="ctr"/>
            <a:r>
              <a:rPr lang="en-US" dirty="0" smtClean="0"/>
              <a:t>Value of</a:t>
            </a:r>
          </a:p>
          <a:p>
            <a:pPr algn="ctr"/>
            <a:r>
              <a:rPr lang="en-US" dirty="0" smtClean="0"/>
              <a:t>Money (EV)</a:t>
            </a:r>
            <a:endParaRPr lang="en-US" dirty="0"/>
          </a:p>
        </p:txBody>
      </p:sp>
      <p:sp>
        <p:nvSpPr>
          <p:cNvPr id="39" name="TextBox 38"/>
          <p:cNvSpPr txBox="1"/>
          <p:nvPr/>
        </p:nvSpPr>
        <p:spPr>
          <a:xfrm>
            <a:off x="7248447" y="5831794"/>
            <a:ext cx="1402948" cy="369332"/>
          </a:xfrm>
          <a:prstGeom prst="rect">
            <a:avLst/>
          </a:prstGeom>
          <a:noFill/>
        </p:spPr>
        <p:txBody>
          <a:bodyPr wrap="none" rtlCol="0">
            <a:spAutoFit/>
          </a:bodyPr>
          <a:lstStyle/>
          <a:p>
            <a:pPr algn="ctr"/>
            <a:r>
              <a:rPr lang="en-US" dirty="0" smtClean="0"/>
              <a:t>Base Money</a:t>
            </a:r>
            <a:endParaRPr lang="en-US"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92678"/>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651000" y="4156655"/>
            <a:ext cx="1727300" cy="1417403"/>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356617" y="5362712"/>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cxnSp>
        <p:nvCxnSpPr>
          <p:cNvPr id="44" name="Straight Connector 43"/>
          <p:cNvCxnSpPr/>
          <p:nvPr/>
        </p:nvCxnSpPr>
        <p:spPr>
          <a:xfrm flipH="1">
            <a:off x="5352937" y="5000300"/>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587788" y="4694428"/>
            <a:ext cx="760645" cy="461665"/>
          </a:xfrm>
          <a:prstGeom prst="rect">
            <a:avLst/>
          </a:prstGeom>
          <a:noFill/>
        </p:spPr>
        <p:txBody>
          <a:bodyPr wrap="none" rtlCol="0">
            <a:spAutoFit/>
          </a:bodyPr>
          <a:lstStyle/>
          <a:p>
            <a:r>
              <a:rPr lang="en-US" sz="2400" dirty="0" smtClean="0"/>
              <a:t>V</a:t>
            </a:r>
            <a:r>
              <a:rPr lang="en-US" sz="2400" baseline="-25000" dirty="0" smtClean="0"/>
              <a:t>M,1</a:t>
            </a:r>
            <a:endParaRPr lang="en-US" sz="2400" baseline="-25000" dirty="0"/>
          </a:p>
        </p:txBody>
      </p:sp>
      <p:sp>
        <p:nvSpPr>
          <p:cNvPr id="51" name="TextBox 50"/>
          <p:cNvSpPr txBox="1"/>
          <p:nvPr/>
        </p:nvSpPr>
        <p:spPr>
          <a:xfrm>
            <a:off x="6040628" y="2632323"/>
            <a:ext cx="1336799" cy="369332"/>
          </a:xfrm>
          <a:prstGeom prst="rect">
            <a:avLst/>
          </a:prstGeom>
          <a:noFill/>
        </p:spPr>
        <p:txBody>
          <a:bodyPr wrap="none" rtlCol="0">
            <a:spAutoFit/>
          </a:bodyPr>
          <a:lstStyle/>
          <a:p>
            <a:r>
              <a:rPr lang="en-US" dirty="0" smtClean="0"/>
              <a:t>“MONEY”</a:t>
            </a:r>
            <a:endParaRPr lang="en-US" dirty="0"/>
          </a:p>
        </p:txBody>
      </p:sp>
      <p:sp>
        <p:nvSpPr>
          <p:cNvPr id="52" name="TextBox 51"/>
          <p:cNvSpPr txBox="1"/>
          <p:nvPr/>
        </p:nvSpPr>
        <p:spPr>
          <a:xfrm>
            <a:off x="5454986" y="1941161"/>
            <a:ext cx="2508770" cy="646331"/>
          </a:xfrm>
          <a:prstGeom prst="rect">
            <a:avLst/>
          </a:prstGeom>
          <a:noFill/>
        </p:spPr>
        <p:txBody>
          <a:bodyPr wrap="none" rtlCol="0">
            <a:spAutoFit/>
          </a:bodyPr>
          <a:lstStyle/>
          <a:p>
            <a:pPr algn="ctr"/>
            <a:r>
              <a:rPr lang="en-US" dirty="0" smtClean="0"/>
              <a:t>THE RIGHT SIDE OF</a:t>
            </a:r>
          </a:p>
          <a:p>
            <a:pPr algn="ctr"/>
            <a:r>
              <a:rPr lang="en-US" dirty="0" smtClean="0"/>
              <a:t>THE FRAMEWORK</a:t>
            </a:r>
            <a:endParaRPr lang="en-US" dirty="0"/>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cxnSp>
        <p:nvCxnSpPr>
          <p:cNvPr id="6" name="Straight Connector 5"/>
          <p:cNvCxnSpPr/>
          <p:nvPr/>
        </p:nvCxnSpPr>
        <p:spPr>
          <a:xfrm>
            <a:off x="6040628" y="3717707"/>
            <a:ext cx="1768532" cy="1516601"/>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809836" y="5022624"/>
            <a:ext cx="450777" cy="369332"/>
          </a:xfrm>
          <a:prstGeom prst="rect">
            <a:avLst/>
          </a:prstGeom>
          <a:noFill/>
        </p:spPr>
        <p:txBody>
          <a:bodyPr wrap="none" rtlCol="0">
            <a:spAutoFit/>
          </a:bodyPr>
          <a:lstStyle/>
          <a:p>
            <a:r>
              <a:rPr lang="en-US" dirty="0" smtClean="0"/>
              <a:t>D</a:t>
            </a:r>
            <a:r>
              <a:rPr lang="en-US" baseline="-25000" dirty="0" smtClean="0"/>
              <a:t>2</a:t>
            </a:r>
            <a:endParaRPr lang="en-US" baseline="-25000" dirty="0"/>
          </a:p>
        </p:txBody>
      </p:sp>
      <p:cxnSp>
        <p:nvCxnSpPr>
          <p:cNvPr id="13" name="Straight Connector 12"/>
          <p:cNvCxnSpPr/>
          <p:nvPr/>
        </p:nvCxnSpPr>
        <p:spPr>
          <a:xfrm flipH="1">
            <a:off x="5352937" y="4291363"/>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586268" y="3961604"/>
            <a:ext cx="760645" cy="461665"/>
          </a:xfrm>
          <a:prstGeom prst="rect">
            <a:avLst/>
          </a:prstGeom>
          <a:noFill/>
        </p:spPr>
        <p:txBody>
          <a:bodyPr wrap="none" rtlCol="0">
            <a:spAutoFit/>
          </a:bodyPr>
          <a:lstStyle/>
          <a:p>
            <a:r>
              <a:rPr lang="en-US" sz="2400" dirty="0" smtClean="0"/>
              <a:t>V</a:t>
            </a:r>
            <a:r>
              <a:rPr lang="en-US" sz="2400" baseline="-25000" dirty="0" smtClean="0"/>
              <a:t>M,2</a:t>
            </a:r>
            <a:endParaRPr lang="en-US" sz="2400" baseline="-25000" dirty="0"/>
          </a:p>
        </p:txBody>
      </p:sp>
      <p:graphicFrame>
        <p:nvGraphicFramePr>
          <p:cNvPr id="22" name="Object 21"/>
          <p:cNvGraphicFramePr>
            <a:graphicFrameLocks noChangeAspect="1"/>
          </p:cNvGraphicFramePr>
          <p:nvPr>
            <p:extLst>
              <p:ext uri="{D42A27DB-BD31-4B8C-83A1-F6EECF244321}">
                <p14:modId xmlns:p14="http://schemas.microsoft.com/office/powerpoint/2010/main" val="3291934865"/>
              </p:ext>
            </p:extLst>
          </p:nvPr>
        </p:nvGraphicFramePr>
        <p:xfrm>
          <a:off x="1819275" y="5158793"/>
          <a:ext cx="1244600" cy="1114425"/>
        </p:xfrm>
        <a:graphic>
          <a:graphicData uri="http://schemas.openxmlformats.org/presentationml/2006/ole">
            <mc:AlternateContent xmlns:mc="http://schemas.openxmlformats.org/markup-compatibility/2006">
              <mc:Choice xmlns:v="urn:schemas-microsoft-com:vml" Requires="v">
                <p:oleObj spid="_x0000_s1354474"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1819275" y="5158793"/>
                        <a:ext cx="1244600" cy="1114425"/>
                      </a:xfrm>
                      <a:prstGeom prst="rect">
                        <a:avLst/>
                      </a:prstGeom>
                    </p:spPr>
                  </p:pic>
                </p:oleObj>
              </mc:Fallback>
            </mc:AlternateContent>
          </a:graphicData>
        </a:graphic>
      </p:graphicFrame>
      <p:cxnSp>
        <p:nvCxnSpPr>
          <p:cNvPr id="7" name="Straight Arrow Connector 6"/>
          <p:cNvCxnSpPr/>
          <p:nvPr/>
        </p:nvCxnSpPr>
        <p:spPr>
          <a:xfrm flipV="1">
            <a:off x="7080469" y="4907160"/>
            <a:ext cx="346327" cy="3693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45</a:t>
            </a:fld>
            <a:endParaRPr lang="en-US" dirty="0"/>
          </a:p>
        </p:txBody>
      </p:sp>
    </p:spTree>
    <p:extLst>
      <p:ext uri="{BB962C8B-B14F-4D97-AF65-F5344CB8AC3E}">
        <p14:creationId xmlns:p14="http://schemas.microsoft.com/office/powerpoint/2010/main" val="349213980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Interpreting the Goods-Money Framework</a:t>
            </a:r>
            <a:endParaRPr lang="en-US" sz="4000" dirty="0"/>
          </a:p>
        </p:txBody>
      </p:sp>
      <p:sp>
        <p:nvSpPr>
          <p:cNvPr id="3" name="Content Placeholder 2"/>
          <p:cNvSpPr>
            <a:spLocks noGrp="1"/>
          </p:cNvSpPr>
          <p:nvPr>
            <p:ph idx="1"/>
          </p:nvPr>
        </p:nvSpPr>
        <p:spPr>
          <a:xfrm>
            <a:off x="481010" y="1806453"/>
            <a:ext cx="8292612" cy="4563236"/>
          </a:xfrm>
        </p:spPr>
        <p:txBody>
          <a:bodyPr>
            <a:normAutofit fontScale="92500"/>
          </a:bodyPr>
          <a:lstStyle/>
          <a:p>
            <a:r>
              <a:rPr lang="en-US" dirty="0" smtClean="0"/>
              <a:t>Superficially, the implications of the Goods-Money Framework may seem obvious. A basic reading would suggest that </a:t>
            </a:r>
            <a:r>
              <a:rPr lang="en-US" dirty="0"/>
              <a:t>e</a:t>
            </a:r>
            <a:r>
              <a:rPr lang="en-US" dirty="0" smtClean="0"/>
              <a:t>xcess aggregate demand always leads to a rise in the value of goods </a:t>
            </a:r>
            <a:r>
              <a:rPr lang="en-US" i="1" dirty="0" smtClean="0"/>
              <a:t>V</a:t>
            </a:r>
            <a:r>
              <a:rPr lang="en-US" i="1" baseline="-25000" dirty="0" smtClean="0"/>
              <a:t>G</a:t>
            </a:r>
            <a:r>
              <a:rPr lang="en-US" dirty="0" smtClean="0"/>
              <a:t> and the price level, or that an increase in base money always leads to a fall in the value of money </a:t>
            </a:r>
            <a:r>
              <a:rPr lang="en-US" i="1" dirty="0" smtClean="0"/>
              <a:t>V</a:t>
            </a:r>
            <a:r>
              <a:rPr lang="en-US" i="1" baseline="-25000" dirty="0" smtClean="0"/>
              <a:t>M</a:t>
            </a:r>
            <a:r>
              <a:rPr lang="en-US" dirty="0" smtClean="0"/>
              <a:t> and a rise in the price level. Unfortunately, it is just not that simple.</a:t>
            </a:r>
          </a:p>
          <a:p>
            <a:r>
              <a:rPr lang="en-US" dirty="0" smtClean="0"/>
              <a:t>The main problem with this simple analysis is twofold. Firstly, a change in the left side of the framework may (or may not) impact the value of money </a:t>
            </a:r>
            <a:r>
              <a:rPr lang="en-US" i="1" dirty="0" smtClean="0"/>
              <a:t>V</a:t>
            </a:r>
            <a:r>
              <a:rPr lang="en-US" i="1" baseline="-25000" dirty="0" smtClean="0"/>
              <a:t>M </a:t>
            </a:r>
            <a:r>
              <a:rPr lang="en-US" dirty="0" smtClean="0"/>
              <a:t>. If </a:t>
            </a:r>
            <a:r>
              <a:rPr lang="en-US" i="1" dirty="0" smtClean="0"/>
              <a:t>V</a:t>
            </a:r>
            <a:r>
              <a:rPr lang="en-US" i="1" baseline="-25000" dirty="0" smtClean="0"/>
              <a:t>G</a:t>
            </a:r>
            <a:r>
              <a:rPr lang="en-US" dirty="0" smtClean="0"/>
              <a:t> and </a:t>
            </a:r>
            <a:r>
              <a:rPr lang="en-US" i="1" dirty="0" smtClean="0"/>
              <a:t>q</a:t>
            </a:r>
            <a:r>
              <a:rPr lang="en-US" dirty="0" smtClean="0"/>
              <a:t> both rise, then this </a:t>
            </a:r>
            <a:r>
              <a:rPr lang="en-US" i="1" dirty="0" smtClean="0"/>
              <a:t>may or may not</a:t>
            </a:r>
            <a:r>
              <a:rPr lang="en-US" dirty="0" smtClean="0"/>
              <a:t> lead to an increase in the value of money depending upon whether the shift in the value of goods and real output is perceived to be temporary or permanent.</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46</a:t>
            </a:fld>
            <a:endParaRPr lang="en-US" dirty="0"/>
          </a:p>
        </p:txBody>
      </p:sp>
    </p:spTree>
    <p:extLst>
      <p:ext uri="{BB962C8B-B14F-4D97-AF65-F5344CB8AC3E}">
        <p14:creationId xmlns:p14="http://schemas.microsoft.com/office/powerpoint/2010/main" val="85088360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Reaction to a Perceived “Temporary” Increase in Aggregate Demand</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84716" y="3249744"/>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59094" y="3284303"/>
            <a:ext cx="1774845" cy="369332"/>
          </a:xfrm>
          <a:prstGeom prst="rect">
            <a:avLst/>
          </a:prstGeom>
          <a:noFill/>
        </p:spPr>
        <p:txBody>
          <a:bodyPr wrap="none" rtlCol="0">
            <a:spAutoFit/>
          </a:bodyPr>
          <a:lstStyle/>
          <a:p>
            <a:r>
              <a:rPr lang="en-US" dirty="0" smtClean="0"/>
              <a:t>Value of Money</a:t>
            </a:r>
            <a:endParaRPr lang="en-US" dirty="0"/>
          </a:p>
        </p:txBody>
      </p:sp>
      <p:cxnSp>
        <p:nvCxnSpPr>
          <p:cNvPr id="16" name="Straight Connector 15"/>
          <p:cNvCxnSpPr/>
          <p:nvPr/>
        </p:nvCxnSpPr>
        <p:spPr>
          <a:xfrm>
            <a:off x="2289610" y="3781338"/>
            <a:ext cx="1750948" cy="16244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869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49214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30606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70937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0937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58080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588417" y="5255022"/>
            <a:ext cx="988522" cy="369332"/>
          </a:xfrm>
          <a:prstGeom prst="rect">
            <a:avLst/>
          </a:prstGeom>
          <a:noFill/>
        </p:spPr>
        <p:txBody>
          <a:bodyPr wrap="none" rtlCol="0">
            <a:spAutoFit/>
          </a:bodyPr>
          <a:lstStyle/>
          <a:p>
            <a:r>
              <a:rPr lang="en-US" dirty="0" smtClean="0"/>
              <a:t>D</a:t>
            </a:r>
            <a:r>
              <a:rPr lang="en-US" baseline="-25000" dirty="0" smtClean="0"/>
              <a:t>0</a:t>
            </a:r>
            <a:r>
              <a:rPr lang="en-US" dirty="0" smtClean="0"/>
              <a:t> = D</a:t>
            </a:r>
            <a:r>
              <a:rPr lang="en-US" baseline="-25000" dirty="0" smtClean="0"/>
              <a:t>1</a:t>
            </a:r>
            <a:endParaRPr lang="en-US" dirty="0"/>
          </a:p>
        </p:txBody>
      </p:sp>
      <p:cxnSp>
        <p:nvCxnSpPr>
          <p:cNvPr id="28" name="Straight Connector 27"/>
          <p:cNvCxnSpPr/>
          <p:nvPr/>
        </p:nvCxnSpPr>
        <p:spPr>
          <a:xfrm flipH="1">
            <a:off x="535293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670900" y="4575415"/>
            <a:ext cx="1380340"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3471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988635" y="5191210"/>
            <a:ext cx="628748" cy="369332"/>
          </a:xfrm>
          <a:prstGeom prst="rect">
            <a:avLst/>
          </a:prstGeom>
          <a:noFill/>
        </p:spPr>
        <p:txBody>
          <a:bodyPr wrap="none" rtlCol="0">
            <a:spAutoFit/>
          </a:bodyPr>
          <a:lstStyle/>
          <a:p>
            <a:r>
              <a:rPr lang="en-US" dirty="0" smtClean="0"/>
              <a:t>AD</a:t>
            </a:r>
            <a:r>
              <a:rPr lang="en-US" baseline="-25000" dirty="0"/>
              <a:t>1</a:t>
            </a:r>
            <a:endParaRPr lang="en-US" dirty="0"/>
          </a:p>
        </p:txBody>
      </p:sp>
      <p:sp>
        <p:nvSpPr>
          <p:cNvPr id="41" name="TextBox 40"/>
          <p:cNvSpPr txBox="1"/>
          <p:nvPr/>
        </p:nvSpPr>
        <p:spPr>
          <a:xfrm>
            <a:off x="1030272" y="4297901"/>
            <a:ext cx="631169" cy="400110"/>
          </a:xfrm>
          <a:prstGeom prst="rect">
            <a:avLst/>
          </a:prstGeom>
          <a:noFill/>
        </p:spPr>
        <p:txBody>
          <a:bodyPr wrap="none" rtlCol="0">
            <a:spAutoFit/>
          </a:bodyPr>
          <a:lstStyle/>
          <a:p>
            <a:r>
              <a:rPr lang="en-US" sz="2000" dirty="0" smtClean="0"/>
              <a:t>V</a:t>
            </a:r>
            <a:r>
              <a:rPr lang="en-US" sz="2000" baseline="-25000" dirty="0" smtClean="0"/>
              <a:t>G,1</a:t>
            </a:r>
            <a:endParaRPr lang="en-US" sz="2000" dirty="0"/>
          </a:p>
        </p:txBody>
      </p:sp>
      <p:sp>
        <p:nvSpPr>
          <p:cNvPr id="42" name="TextBox 41"/>
          <p:cNvSpPr txBox="1"/>
          <p:nvPr/>
        </p:nvSpPr>
        <p:spPr>
          <a:xfrm>
            <a:off x="4819452" y="4655940"/>
            <a:ext cx="529478" cy="400110"/>
          </a:xfrm>
          <a:prstGeom prst="rect">
            <a:avLst/>
          </a:prstGeom>
          <a:noFill/>
        </p:spPr>
        <p:txBody>
          <a:bodyPr wrap="none" rtlCol="0">
            <a:spAutoFit/>
          </a:bodyPr>
          <a:lstStyle/>
          <a:p>
            <a:r>
              <a:rPr lang="en-US" sz="2000" dirty="0" smtClean="0"/>
              <a:t>V</a:t>
            </a:r>
            <a:r>
              <a:rPr lang="en-US" sz="2000" baseline="-25000" dirty="0"/>
              <a:t>M</a:t>
            </a:r>
          </a:p>
        </p:txBody>
      </p:sp>
      <p:cxnSp>
        <p:nvCxnSpPr>
          <p:cNvPr id="6" name="Straight Connector 5"/>
          <p:cNvCxnSpPr/>
          <p:nvPr/>
        </p:nvCxnSpPr>
        <p:spPr>
          <a:xfrm>
            <a:off x="3119006" y="4575415"/>
            <a:ext cx="0" cy="131211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917910" y="5831794"/>
            <a:ext cx="405454" cy="400110"/>
          </a:xfrm>
          <a:prstGeom prst="rect">
            <a:avLst/>
          </a:prstGeom>
          <a:noFill/>
        </p:spPr>
        <p:txBody>
          <a:bodyPr wrap="none" rtlCol="0">
            <a:spAutoFit/>
          </a:bodyPr>
          <a:lstStyle/>
          <a:p>
            <a:r>
              <a:rPr lang="en-US" sz="2000" dirty="0" smtClean="0"/>
              <a:t>q</a:t>
            </a:r>
            <a:r>
              <a:rPr lang="en-US" sz="2000" baseline="-25000" dirty="0"/>
              <a:t>1</a:t>
            </a:r>
            <a:endParaRPr lang="en-US" sz="2000" dirty="0"/>
          </a:p>
        </p:txBody>
      </p:sp>
      <p:sp>
        <p:nvSpPr>
          <p:cNvPr id="4" name="TextBox 3"/>
          <p:cNvSpPr txBox="1"/>
          <p:nvPr/>
        </p:nvSpPr>
        <p:spPr>
          <a:xfrm>
            <a:off x="6484016" y="5889526"/>
            <a:ext cx="433257" cy="400110"/>
          </a:xfrm>
          <a:prstGeom prst="rect">
            <a:avLst/>
          </a:prstGeom>
          <a:noFill/>
        </p:spPr>
        <p:txBody>
          <a:bodyPr wrap="none" rtlCol="0">
            <a:spAutoFit/>
          </a:bodyPr>
          <a:lstStyle/>
          <a:p>
            <a:r>
              <a:rPr lang="en-US" sz="2000" dirty="0" smtClean="0"/>
              <a:t>M</a:t>
            </a:r>
            <a:endParaRPr lang="en-US" sz="2000" dirty="0"/>
          </a:p>
        </p:txBody>
      </p:sp>
      <p:sp>
        <p:nvSpPr>
          <p:cNvPr id="15" name="Content Placeholder 14"/>
          <p:cNvSpPr>
            <a:spLocks noGrp="1"/>
          </p:cNvSpPr>
          <p:nvPr>
            <p:ph idx="1"/>
          </p:nvPr>
        </p:nvSpPr>
        <p:spPr>
          <a:xfrm>
            <a:off x="404048" y="1767967"/>
            <a:ext cx="8369574" cy="1481778"/>
          </a:xfrm>
        </p:spPr>
        <p:txBody>
          <a:bodyPr>
            <a:normAutofit/>
          </a:bodyPr>
          <a:lstStyle/>
          <a:p>
            <a:pPr marL="0" indent="0" algn="ctr">
              <a:buNone/>
            </a:pPr>
            <a:r>
              <a:rPr lang="en-US" sz="2200" dirty="0"/>
              <a:t>Aggregate demand </a:t>
            </a:r>
            <a:r>
              <a:rPr lang="en-US" sz="2200" dirty="0" smtClean="0"/>
              <a:t>rises, </a:t>
            </a:r>
            <a:r>
              <a:rPr lang="en-US" sz="2200" dirty="0"/>
              <a:t>but the </a:t>
            </a:r>
            <a:r>
              <a:rPr lang="en-US" sz="2200" dirty="0" smtClean="0"/>
              <a:t>rise </a:t>
            </a:r>
            <a:r>
              <a:rPr lang="en-US" sz="2200" dirty="0"/>
              <a:t>is perceived to be temporary. </a:t>
            </a:r>
            <a:r>
              <a:rPr lang="en-US" sz="2200" dirty="0" smtClean="0"/>
              <a:t>Output and general value level rise. Money </a:t>
            </a:r>
            <a:r>
              <a:rPr lang="en-US" sz="2200" dirty="0"/>
              <a:t>is a </a:t>
            </a:r>
            <a:r>
              <a:rPr lang="en-US" sz="2200" dirty="0" smtClean="0"/>
              <a:t>long-duration </a:t>
            </a:r>
            <a:r>
              <a:rPr lang="en-US" sz="2200" dirty="0"/>
              <a:t>asset: there is no change in </a:t>
            </a:r>
            <a:r>
              <a:rPr lang="en-US" sz="2200" dirty="0" smtClean="0"/>
              <a:t>long-term </a:t>
            </a:r>
            <a:r>
              <a:rPr lang="en-US" sz="2200" dirty="0"/>
              <a:t>expectations and hence negligible change in </a:t>
            </a:r>
            <a:r>
              <a:rPr lang="en-US" sz="2200" i="1" dirty="0" smtClean="0"/>
              <a:t>V</a:t>
            </a:r>
            <a:r>
              <a:rPr lang="en-US" sz="2200" i="1" baseline="-25000" dirty="0" smtClean="0"/>
              <a:t>M </a:t>
            </a:r>
            <a:r>
              <a:rPr lang="en-US" sz="2200" dirty="0" smtClean="0"/>
              <a:t>. The end result is the </a:t>
            </a:r>
            <a:r>
              <a:rPr lang="en-US" sz="2200" dirty="0"/>
              <a:t>price level </a:t>
            </a:r>
            <a:r>
              <a:rPr lang="en-US" sz="2200" dirty="0" smtClean="0"/>
              <a:t>rises </a:t>
            </a:r>
            <a:r>
              <a:rPr lang="en-US" sz="2200" dirty="0"/>
              <a:t>(</a:t>
            </a:r>
            <a:r>
              <a:rPr lang="en-US" sz="2200" i="1" dirty="0"/>
              <a:t>p</a:t>
            </a:r>
            <a:r>
              <a:rPr lang="en-US" sz="2200" dirty="0"/>
              <a:t> = </a:t>
            </a:r>
            <a:r>
              <a:rPr lang="en-US" sz="2200" i="1" dirty="0" smtClean="0"/>
              <a:t>V</a:t>
            </a:r>
            <a:r>
              <a:rPr lang="en-US" sz="2200" i="1" baseline="-25000" dirty="0" smtClean="0"/>
              <a:t>G </a:t>
            </a:r>
            <a:r>
              <a:rPr lang="en-US" sz="2200" dirty="0" smtClean="0"/>
              <a:t>/</a:t>
            </a:r>
            <a:r>
              <a:rPr lang="en-US" sz="2200" i="1" dirty="0" smtClean="0"/>
              <a:t>V</a:t>
            </a:r>
            <a:r>
              <a:rPr lang="en-US" sz="2200" i="1" baseline="-25000" dirty="0" smtClean="0"/>
              <a:t>M </a:t>
            </a:r>
            <a:r>
              <a:rPr lang="en-US" sz="2200" dirty="0" smtClean="0"/>
              <a:t>).</a:t>
            </a:r>
            <a:endParaRPr lang="en-US" sz="2200" dirty="0"/>
          </a:p>
          <a:p>
            <a:pPr marL="0" indent="0">
              <a:buNone/>
            </a:pPr>
            <a:endParaRPr lang="en-US" dirty="0"/>
          </a:p>
        </p:txBody>
      </p:sp>
      <p:cxnSp>
        <p:nvCxnSpPr>
          <p:cNvPr id="33" name="Straight Connector 32"/>
          <p:cNvCxnSpPr/>
          <p:nvPr/>
        </p:nvCxnSpPr>
        <p:spPr>
          <a:xfrm>
            <a:off x="1842627" y="4053002"/>
            <a:ext cx="1750948" cy="1624477"/>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535855" y="5425834"/>
            <a:ext cx="628748" cy="369332"/>
          </a:xfrm>
          <a:prstGeom prst="rect">
            <a:avLst/>
          </a:prstGeom>
          <a:noFill/>
        </p:spPr>
        <p:txBody>
          <a:bodyPr wrap="none" rtlCol="0">
            <a:spAutoFit/>
          </a:bodyPr>
          <a:lstStyle/>
          <a:p>
            <a:r>
              <a:rPr lang="en-US" dirty="0" smtClean="0"/>
              <a:t>AD</a:t>
            </a:r>
            <a:r>
              <a:rPr lang="en-US" baseline="-25000" dirty="0"/>
              <a:t>0</a:t>
            </a:r>
            <a:endParaRPr lang="en-US" dirty="0"/>
          </a:p>
        </p:txBody>
      </p:sp>
      <p:sp>
        <p:nvSpPr>
          <p:cNvPr id="35" name="TextBox 34"/>
          <p:cNvSpPr txBox="1"/>
          <p:nvPr/>
        </p:nvSpPr>
        <p:spPr>
          <a:xfrm>
            <a:off x="1028752" y="4681229"/>
            <a:ext cx="631169" cy="400110"/>
          </a:xfrm>
          <a:prstGeom prst="rect">
            <a:avLst/>
          </a:prstGeom>
          <a:noFill/>
        </p:spPr>
        <p:txBody>
          <a:bodyPr wrap="none" rtlCol="0">
            <a:spAutoFit/>
          </a:bodyPr>
          <a:lstStyle/>
          <a:p>
            <a:r>
              <a:rPr lang="en-US" sz="2000" dirty="0" smtClean="0"/>
              <a:t>V</a:t>
            </a:r>
            <a:r>
              <a:rPr lang="en-US" sz="2000" baseline="-25000" dirty="0" smtClean="0"/>
              <a:t>G,0</a:t>
            </a:r>
            <a:endParaRPr lang="en-US" sz="2000" dirty="0"/>
          </a:p>
        </p:txBody>
      </p:sp>
      <p:cxnSp>
        <p:nvCxnSpPr>
          <p:cNvPr id="30" name="Straight Connector 29"/>
          <p:cNvCxnSpPr/>
          <p:nvPr/>
        </p:nvCxnSpPr>
        <p:spPr>
          <a:xfrm flipH="1" flipV="1">
            <a:off x="1679791" y="4900528"/>
            <a:ext cx="1077315" cy="35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757106" y="4904080"/>
            <a:ext cx="0" cy="985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564706" y="5831794"/>
            <a:ext cx="396738" cy="400110"/>
          </a:xfrm>
          <a:prstGeom prst="rect">
            <a:avLst/>
          </a:prstGeom>
          <a:noFill/>
        </p:spPr>
        <p:txBody>
          <a:bodyPr wrap="none" rtlCol="0">
            <a:spAutoFit/>
          </a:bodyPr>
          <a:lstStyle/>
          <a:p>
            <a:r>
              <a:rPr lang="en-US" sz="2000" dirty="0" smtClean="0"/>
              <a:t>q</a:t>
            </a:r>
            <a:r>
              <a:rPr lang="en-US" baseline="-25000" dirty="0"/>
              <a:t>0</a:t>
            </a:r>
            <a:endParaRPr lang="en-US" dirty="0"/>
          </a:p>
        </p:txBody>
      </p:sp>
      <p:sp>
        <p:nvSpPr>
          <p:cNvPr id="3" name="TextBox 2"/>
          <p:cNvSpPr txBox="1"/>
          <p:nvPr/>
        </p:nvSpPr>
        <p:spPr>
          <a:xfrm>
            <a:off x="7171382" y="4694428"/>
            <a:ext cx="1536636" cy="369332"/>
          </a:xfrm>
          <a:prstGeom prst="rect">
            <a:avLst/>
          </a:prstGeom>
          <a:noFill/>
        </p:spPr>
        <p:txBody>
          <a:bodyPr wrap="none" rtlCol="0">
            <a:spAutoFit/>
          </a:bodyPr>
          <a:lstStyle/>
          <a:p>
            <a:r>
              <a:rPr lang="en-US" dirty="0" smtClean="0"/>
              <a:t>“No Change”</a:t>
            </a:r>
            <a:endParaRPr lang="en-US"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47</a:t>
            </a:fld>
            <a:endParaRPr lang="en-US" dirty="0"/>
          </a:p>
        </p:txBody>
      </p:sp>
    </p:spTree>
    <p:extLst>
      <p:ext uri="{BB962C8B-B14F-4D97-AF65-F5344CB8AC3E}">
        <p14:creationId xmlns:p14="http://schemas.microsoft.com/office/powerpoint/2010/main" val="182740426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Happens to the Value of the Financial Instrument?</a:t>
            </a:r>
            <a:endParaRPr lang="en-US" sz="4000" dirty="0"/>
          </a:p>
        </p:txBody>
      </p:sp>
      <p:sp>
        <p:nvSpPr>
          <p:cNvPr id="3" name="Content Placeholder 2"/>
          <p:cNvSpPr>
            <a:spLocks noGrp="1"/>
          </p:cNvSpPr>
          <p:nvPr>
            <p:ph idx="1"/>
          </p:nvPr>
        </p:nvSpPr>
        <p:spPr>
          <a:xfrm>
            <a:off x="481009" y="1806453"/>
            <a:ext cx="8177169" cy="4620968"/>
          </a:xfrm>
        </p:spPr>
        <p:txBody>
          <a:bodyPr>
            <a:normAutofit fontScale="92500"/>
          </a:bodyPr>
          <a:lstStyle/>
          <a:p>
            <a:r>
              <a:rPr lang="en-US" dirty="0" smtClean="0"/>
              <a:t>In the scenario on the previous page, an increase in aggregate demand that is perceived to be temporary has no impact on the value of money. Why? Because money is a long-duration financial instrument. The value of long-duration equity instrument is determined primarily by expectations regarding the distant future. If those expectations are largely constant, then the value of money doesn’t change. </a:t>
            </a:r>
          </a:p>
          <a:p>
            <a:r>
              <a:rPr lang="en-US" dirty="0" smtClean="0"/>
              <a:t>The net result in this scenario is that the price level rises and the velocity of money rises. However, if the increase in both the general value level and real output was perceived to be more permanent in nature, then this should lead to a rise in the value of money, which could offset the rise in the value of goods.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48</a:t>
            </a:fld>
            <a:endParaRPr lang="en-US" dirty="0"/>
          </a:p>
        </p:txBody>
      </p:sp>
    </p:spTree>
    <p:extLst>
      <p:ext uri="{BB962C8B-B14F-4D97-AF65-F5344CB8AC3E}">
        <p14:creationId xmlns:p14="http://schemas.microsoft.com/office/powerpoint/2010/main" val="416323768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Reaction to a Perceived “Permanent” Increase in Aggregate Demand</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84716" y="3249744"/>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59094" y="3284303"/>
            <a:ext cx="1774845" cy="369332"/>
          </a:xfrm>
          <a:prstGeom prst="rect">
            <a:avLst/>
          </a:prstGeom>
          <a:noFill/>
        </p:spPr>
        <p:txBody>
          <a:bodyPr wrap="none" rtlCol="0">
            <a:spAutoFit/>
          </a:bodyPr>
          <a:lstStyle/>
          <a:p>
            <a:r>
              <a:rPr lang="en-US" dirty="0" smtClean="0"/>
              <a:t>Value of Money</a:t>
            </a:r>
            <a:endParaRPr lang="en-US" dirty="0"/>
          </a:p>
        </p:txBody>
      </p:sp>
      <p:cxnSp>
        <p:nvCxnSpPr>
          <p:cNvPr id="16" name="Straight Connector 15"/>
          <p:cNvCxnSpPr/>
          <p:nvPr/>
        </p:nvCxnSpPr>
        <p:spPr>
          <a:xfrm>
            <a:off x="2289610" y="3781338"/>
            <a:ext cx="1750948" cy="16244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869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49214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30606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70937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09371" y="3627386"/>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58080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646137" y="5447462"/>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cxnSp>
        <p:nvCxnSpPr>
          <p:cNvPr id="28" name="Straight Connector 27"/>
          <p:cNvCxnSpPr/>
          <p:nvPr/>
        </p:nvCxnSpPr>
        <p:spPr>
          <a:xfrm flipH="1">
            <a:off x="535293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670900" y="4556171"/>
            <a:ext cx="1380340"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3471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988635" y="5191210"/>
            <a:ext cx="628748" cy="369332"/>
          </a:xfrm>
          <a:prstGeom prst="rect">
            <a:avLst/>
          </a:prstGeom>
          <a:noFill/>
        </p:spPr>
        <p:txBody>
          <a:bodyPr wrap="none" rtlCol="0">
            <a:spAutoFit/>
          </a:bodyPr>
          <a:lstStyle/>
          <a:p>
            <a:r>
              <a:rPr lang="en-US" dirty="0" smtClean="0"/>
              <a:t>AD</a:t>
            </a:r>
            <a:r>
              <a:rPr lang="en-US" baseline="-25000" dirty="0"/>
              <a:t>1</a:t>
            </a:r>
            <a:endParaRPr lang="en-US" dirty="0"/>
          </a:p>
        </p:txBody>
      </p:sp>
      <p:sp>
        <p:nvSpPr>
          <p:cNvPr id="41" name="TextBox 40"/>
          <p:cNvSpPr txBox="1"/>
          <p:nvPr/>
        </p:nvSpPr>
        <p:spPr>
          <a:xfrm>
            <a:off x="1030272" y="4278657"/>
            <a:ext cx="631169" cy="400110"/>
          </a:xfrm>
          <a:prstGeom prst="rect">
            <a:avLst/>
          </a:prstGeom>
          <a:noFill/>
        </p:spPr>
        <p:txBody>
          <a:bodyPr wrap="none" rtlCol="0">
            <a:spAutoFit/>
          </a:bodyPr>
          <a:lstStyle/>
          <a:p>
            <a:r>
              <a:rPr lang="en-US" sz="2000" dirty="0" smtClean="0"/>
              <a:t>V</a:t>
            </a:r>
            <a:r>
              <a:rPr lang="en-US" sz="2000" baseline="-25000" dirty="0" smtClean="0"/>
              <a:t>G,1</a:t>
            </a:r>
            <a:endParaRPr lang="en-US" sz="2000" dirty="0"/>
          </a:p>
        </p:txBody>
      </p:sp>
      <p:sp>
        <p:nvSpPr>
          <p:cNvPr id="42" name="TextBox 41"/>
          <p:cNvSpPr txBox="1"/>
          <p:nvPr/>
        </p:nvSpPr>
        <p:spPr>
          <a:xfrm>
            <a:off x="4684772" y="4655940"/>
            <a:ext cx="664648" cy="400110"/>
          </a:xfrm>
          <a:prstGeom prst="rect">
            <a:avLst/>
          </a:prstGeom>
          <a:noFill/>
        </p:spPr>
        <p:txBody>
          <a:bodyPr wrap="none" rtlCol="0">
            <a:spAutoFit/>
          </a:bodyPr>
          <a:lstStyle/>
          <a:p>
            <a:r>
              <a:rPr lang="en-US" sz="2000" dirty="0" smtClean="0"/>
              <a:t>V</a:t>
            </a:r>
            <a:r>
              <a:rPr lang="en-US" sz="2000" baseline="-25000" dirty="0" smtClean="0"/>
              <a:t>M,0</a:t>
            </a:r>
            <a:endParaRPr lang="en-US" sz="2000" baseline="-25000" dirty="0"/>
          </a:p>
        </p:txBody>
      </p:sp>
      <p:cxnSp>
        <p:nvCxnSpPr>
          <p:cNvPr id="6" name="Straight Connector 5"/>
          <p:cNvCxnSpPr/>
          <p:nvPr/>
        </p:nvCxnSpPr>
        <p:spPr>
          <a:xfrm>
            <a:off x="3119006" y="4575415"/>
            <a:ext cx="0" cy="131211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917910" y="5831794"/>
            <a:ext cx="405454" cy="400110"/>
          </a:xfrm>
          <a:prstGeom prst="rect">
            <a:avLst/>
          </a:prstGeom>
          <a:noFill/>
        </p:spPr>
        <p:txBody>
          <a:bodyPr wrap="none" rtlCol="0">
            <a:spAutoFit/>
          </a:bodyPr>
          <a:lstStyle/>
          <a:p>
            <a:r>
              <a:rPr lang="en-US" sz="2000" dirty="0" smtClean="0"/>
              <a:t>q</a:t>
            </a:r>
            <a:r>
              <a:rPr lang="en-US" sz="2000" baseline="-25000" dirty="0"/>
              <a:t>1</a:t>
            </a:r>
            <a:endParaRPr lang="en-US" sz="2000" dirty="0"/>
          </a:p>
        </p:txBody>
      </p:sp>
      <p:sp>
        <p:nvSpPr>
          <p:cNvPr id="4" name="TextBox 3"/>
          <p:cNvSpPr txBox="1"/>
          <p:nvPr/>
        </p:nvSpPr>
        <p:spPr>
          <a:xfrm>
            <a:off x="6484016" y="5889526"/>
            <a:ext cx="433257" cy="400110"/>
          </a:xfrm>
          <a:prstGeom prst="rect">
            <a:avLst/>
          </a:prstGeom>
          <a:noFill/>
        </p:spPr>
        <p:txBody>
          <a:bodyPr wrap="none" rtlCol="0">
            <a:spAutoFit/>
          </a:bodyPr>
          <a:lstStyle/>
          <a:p>
            <a:r>
              <a:rPr lang="en-US" sz="2000" dirty="0" smtClean="0"/>
              <a:t>M</a:t>
            </a:r>
            <a:endParaRPr lang="en-US" sz="2000" dirty="0"/>
          </a:p>
        </p:txBody>
      </p:sp>
      <p:sp>
        <p:nvSpPr>
          <p:cNvPr id="15" name="Content Placeholder 14"/>
          <p:cNvSpPr>
            <a:spLocks noGrp="1"/>
          </p:cNvSpPr>
          <p:nvPr>
            <p:ph idx="1"/>
          </p:nvPr>
        </p:nvSpPr>
        <p:spPr>
          <a:xfrm>
            <a:off x="404048" y="1806455"/>
            <a:ext cx="8369574" cy="1481778"/>
          </a:xfrm>
        </p:spPr>
        <p:txBody>
          <a:bodyPr>
            <a:normAutofit fontScale="92500"/>
          </a:bodyPr>
          <a:lstStyle/>
          <a:p>
            <a:pPr marL="0" indent="0" algn="ctr">
              <a:buNone/>
            </a:pPr>
            <a:r>
              <a:rPr lang="en-US" sz="2200" dirty="0"/>
              <a:t>Aggregate demand </a:t>
            </a:r>
            <a:r>
              <a:rPr lang="en-US" sz="2200" dirty="0" smtClean="0"/>
              <a:t>rises and </a:t>
            </a:r>
            <a:r>
              <a:rPr lang="en-US" sz="2200" dirty="0"/>
              <a:t>the </a:t>
            </a:r>
            <a:r>
              <a:rPr lang="en-US" sz="2200" dirty="0" smtClean="0"/>
              <a:t>rise </a:t>
            </a:r>
            <a:r>
              <a:rPr lang="en-US" sz="2200" dirty="0"/>
              <a:t>is perceived to </a:t>
            </a:r>
            <a:r>
              <a:rPr lang="en-US" sz="2200" dirty="0" smtClean="0"/>
              <a:t>be more “permanent” in nature. The value of money rises as it discounts the higher future levels of output (</a:t>
            </a:r>
            <a:r>
              <a:rPr lang="en-US" sz="2200" i="1" dirty="0" smtClean="0"/>
              <a:t>V</a:t>
            </a:r>
            <a:r>
              <a:rPr lang="en-US" sz="2200" i="1" baseline="-25000" dirty="0" smtClean="0"/>
              <a:t>G </a:t>
            </a:r>
            <a:r>
              <a:rPr lang="en-US" sz="2200" i="1" dirty="0" smtClean="0"/>
              <a:t>q</a:t>
            </a:r>
            <a:r>
              <a:rPr lang="en-US" sz="2200" dirty="0" smtClean="0"/>
              <a:t>) that will be claimed by each unit of money. The end result is little change in the </a:t>
            </a:r>
            <a:r>
              <a:rPr lang="en-US" sz="2200" dirty="0"/>
              <a:t>price </a:t>
            </a:r>
            <a:r>
              <a:rPr lang="en-US" sz="2200" dirty="0" smtClean="0"/>
              <a:t>level: the rise in </a:t>
            </a:r>
            <a:r>
              <a:rPr lang="en-US" sz="2200" i="1" dirty="0" smtClean="0"/>
              <a:t>V</a:t>
            </a:r>
            <a:r>
              <a:rPr lang="en-US" sz="2200" i="1" baseline="-25000" dirty="0" smtClean="0"/>
              <a:t>G</a:t>
            </a:r>
            <a:r>
              <a:rPr lang="en-US" sz="2200" dirty="0" smtClean="0"/>
              <a:t> is offset by the rise in </a:t>
            </a:r>
            <a:r>
              <a:rPr lang="en-US" sz="2200" i="1" dirty="0" smtClean="0"/>
              <a:t>V</a:t>
            </a:r>
            <a:r>
              <a:rPr lang="en-US" sz="2200" i="1" baseline="-25000" dirty="0" smtClean="0"/>
              <a:t>M</a:t>
            </a:r>
            <a:r>
              <a:rPr lang="en-US" sz="2200" dirty="0" smtClean="0"/>
              <a:t>.</a:t>
            </a:r>
            <a:endParaRPr lang="en-US" sz="2200" dirty="0"/>
          </a:p>
          <a:p>
            <a:pPr marL="0" indent="0">
              <a:buNone/>
            </a:pPr>
            <a:endParaRPr lang="en-US" dirty="0"/>
          </a:p>
        </p:txBody>
      </p:sp>
      <p:cxnSp>
        <p:nvCxnSpPr>
          <p:cNvPr id="33" name="Straight Connector 32"/>
          <p:cNvCxnSpPr/>
          <p:nvPr/>
        </p:nvCxnSpPr>
        <p:spPr>
          <a:xfrm>
            <a:off x="1842627" y="4053002"/>
            <a:ext cx="1750948" cy="1624477"/>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535855" y="5425834"/>
            <a:ext cx="628748" cy="369332"/>
          </a:xfrm>
          <a:prstGeom prst="rect">
            <a:avLst/>
          </a:prstGeom>
          <a:noFill/>
        </p:spPr>
        <p:txBody>
          <a:bodyPr wrap="none" rtlCol="0">
            <a:spAutoFit/>
          </a:bodyPr>
          <a:lstStyle/>
          <a:p>
            <a:r>
              <a:rPr lang="en-US" dirty="0" smtClean="0"/>
              <a:t>AD</a:t>
            </a:r>
            <a:r>
              <a:rPr lang="en-US" baseline="-25000" dirty="0"/>
              <a:t>0</a:t>
            </a:r>
            <a:endParaRPr lang="en-US" dirty="0"/>
          </a:p>
        </p:txBody>
      </p:sp>
      <p:sp>
        <p:nvSpPr>
          <p:cNvPr id="35" name="TextBox 34"/>
          <p:cNvSpPr txBox="1"/>
          <p:nvPr/>
        </p:nvSpPr>
        <p:spPr>
          <a:xfrm>
            <a:off x="1028752" y="4681229"/>
            <a:ext cx="631169" cy="400110"/>
          </a:xfrm>
          <a:prstGeom prst="rect">
            <a:avLst/>
          </a:prstGeom>
          <a:noFill/>
        </p:spPr>
        <p:txBody>
          <a:bodyPr wrap="none" rtlCol="0">
            <a:spAutoFit/>
          </a:bodyPr>
          <a:lstStyle/>
          <a:p>
            <a:r>
              <a:rPr lang="en-US" sz="2000" dirty="0" smtClean="0"/>
              <a:t>V</a:t>
            </a:r>
            <a:r>
              <a:rPr lang="en-US" sz="2000" baseline="-25000" dirty="0" smtClean="0"/>
              <a:t>G,0</a:t>
            </a:r>
            <a:endParaRPr lang="en-US" sz="2000" dirty="0"/>
          </a:p>
        </p:txBody>
      </p:sp>
      <p:cxnSp>
        <p:nvCxnSpPr>
          <p:cNvPr id="30" name="Straight Connector 29"/>
          <p:cNvCxnSpPr/>
          <p:nvPr/>
        </p:nvCxnSpPr>
        <p:spPr>
          <a:xfrm flipH="1" flipV="1">
            <a:off x="1679791" y="4900528"/>
            <a:ext cx="1077315" cy="35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757106" y="4904080"/>
            <a:ext cx="0" cy="985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564706" y="5831794"/>
            <a:ext cx="396738" cy="400110"/>
          </a:xfrm>
          <a:prstGeom prst="rect">
            <a:avLst/>
          </a:prstGeom>
          <a:noFill/>
        </p:spPr>
        <p:txBody>
          <a:bodyPr wrap="none" rtlCol="0">
            <a:spAutoFit/>
          </a:bodyPr>
          <a:lstStyle/>
          <a:p>
            <a:r>
              <a:rPr lang="en-US" sz="2000" dirty="0" smtClean="0"/>
              <a:t>q</a:t>
            </a:r>
            <a:r>
              <a:rPr lang="en-US" baseline="-25000" dirty="0"/>
              <a:t>0</a:t>
            </a:r>
            <a:endParaRPr lang="en-US"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49</a:t>
            </a:fld>
            <a:endParaRPr lang="en-US" dirty="0"/>
          </a:p>
        </p:txBody>
      </p:sp>
      <p:cxnSp>
        <p:nvCxnSpPr>
          <p:cNvPr id="36" name="Straight Connector 35"/>
          <p:cNvCxnSpPr/>
          <p:nvPr/>
        </p:nvCxnSpPr>
        <p:spPr>
          <a:xfrm>
            <a:off x="5867886" y="3769176"/>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934740" y="5191210"/>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cxnSp>
        <p:nvCxnSpPr>
          <p:cNvPr id="27" name="Straight Connector 26"/>
          <p:cNvCxnSpPr/>
          <p:nvPr/>
        </p:nvCxnSpPr>
        <p:spPr>
          <a:xfrm flipH="1">
            <a:off x="5352937" y="4451853"/>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688289" y="4153004"/>
            <a:ext cx="664648" cy="400110"/>
          </a:xfrm>
          <a:prstGeom prst="rect">
            <a:avLst/>
          </a:prstGeom>
          <a:noFill/>
        </p:spPr>
        <p:txBody>
          <a:bodyPr wrap="none" rtlCol="0">
            <a:spAutoFit/>
          </a:bodyPr>
          <a:lstStyle/>
          <a:p>
            <a:r>
              <a:rPr lang="en-US" sz="2000" dirty="0" smtClean="0"/>
              <a:t>V</a:t>
            </a:r>
            <a:r>
              <a:rPr lang="en-US" sz="2000" baseline="-25000" dirty="0" smtClean="0"/>
              <a:t>M,1</a:t>
            </a:r>
            <a:endParaRPr lang="en-US" sz="2000" baseline="-25000" dirty="0"/>
          </a:p>
        </p:txBody>
      </p:sp>
      <p:cxnSp>
        <p:nvCxnSpPr>
          <p:cNvPr id="31" name="Straight Arrow Connector 30"/>
          <p:cNvCxnSpPr/>
          <p:nvPr/>
        </p:nvCxnSpPr>
        <p:spPr>
          <a:xfrm flipV="1">
            <a:off x="2020242" y="4575415"/>
            <a:ext cx="0" cy="3094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5867886" y="4471099"/>
            <a:ext cx="0" cy="3944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971988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9" y="244158"/>
            <a:ext cx="8215651" cy="1339850"/>
          </a:xfrm>
        </p:spPr>
        <p:txBody>
          <a:bodyPr>
            <a:normAutofit/>
          </a:bodyPr>
          <a:lstStyle/>
          <a:p>
            <a:r>
              <a:rPr lang="en-US" sz="4000" dirty="0" smtClean="0"/>
              <a:t>The Market for Money: Supply and Demand </a:t>
            </a:r>
            <a:r>
              <a:rPr lang="en-US" sz="4000" dirty="0"/>
              <a:t>a</a:t>
            </a:r>
            <a:r>
              <a:rPr lang="en-US" sz="4000" dirty="0" smtClean="0"/>
              <a:t> “Second Best” Tool</a:t>
            </a:r>
            <a:endParaRPr lang="en-US" sz="4000" dirty="0"/>
          </a:p>
        </p:txBody>
      </p:sp>
      <p:sp>
        <p:nvSpPr>
          <p:cNvPr id="3" name="Content Placeholder 2"/>
          <p:cNvSpPr>
            <a:spLocks noGrp="1"/>
          </p:cNvSpPr>
          <p:nvPr>
            <p:ph idx="1"/>
          </p:nvPr>
        </p:nvSpPr>
        <p:spPr>
          <a:xfrm>
            <a:off x="481010" y="1806453"/>
            <a:ext cx="8215651" cy="4543992"/>
          </a:xfrm>
        </p:spPr>
        <p:txBody>
          <a:bodyPr>
            <a:normAutofit fontScale="92500"/>
          </a:bodyPr>
          <a:lstStyle/>
          <a:p>
            <a:r>
              <a:rPr lang="en-US" dirty="0" smtClean="0"/>
              <a:t>The second major problem with a superficial interpretation of the Goods-Money Framework is that it suggests that the value of money will fall if the money supply curve shifts to the right (the monetary base increases). Again, it isn’t that simple. Supply and demand </a:t>
            </a:r>
            <a:r>
              <a:rPr lang="en-US" dirty="0"/>
              <a:t>analysis is </a:t>
            </a:r>
            <a:r>
              <a:rPr lang="en-US" dirty="0" smtClean="0"/>
              <a:t>a </a:t>
            </a:r>
            <a:r>
              <a:rPr lang="en-US" dirty="0"/>
              <a:t>“second best” </a:t>
            </a:r>
            <a:r>
              <a:rPr lang="en-US" dirty="0" smtClean="0"/>
              <a:t>solution </a:t>
            </a:r>
            <a:r>
              <a:rPr lang="en-US" dirty="0"/>
              <a:t>for analyzing the market for </a:t>
            </a:r>
            <a:r>
              <a:rPr lang="en-US" dirty="0" smtClean="0"/>
              <a:t>money. </a:t>
            </a:r>
            <a:r>
              <a:rPr lang="en-US" dirty="0"/>
              <a:t>The better model for analyzing the </a:t>
            </a:r>
            <a:r>
              <a:rPr lang="en-US" dirty="0" smtClean="0"/>
              <a:t>market value </a:t>
            </a:r>
            <a:r>
              <a:rPr lang="en-US" dirty="0"/>
              <a:t>of </a:t>
            </a:r>
            <a:r>
              <a:rPr lang="en-US" dirty="0" smtClean="0"/>
              <a:t>money is </a:t>
            </a:r>
            <a:r>
              <a:rPr lang="en-US" dirty="0"/>
              <a:t>the discounted future benefits model developed in The Velocity </a:t>
            </a:r>
            <a:r>
              <a:rPr lang="en-US" dirty="0" smtClean="0"/>
              <a:t>Enigma.</a:t>
            </a:r>
          </a:p>
          <a:p>
            <a:r>
              <a:rPr lang="en-US" dirty="0" smtClean="0"/>
              <a:t>Money is a long-duration financial instrument. An increase in the monetary base may have little or no impact on the value of money if that increase is perceived to be temporary. What matters are long-term expectations of the output/money ratio.</a:t>
            </a:r>
            <a:endParaRPr lang="en-US" dirty="0"/>
          </a:p>
          <a:p>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50</a:t>
            </a:fld>
            <a:endParaRPr lang="en-US" dirty="0"/>
          </a:p>
        </p:txBody>
      </p:sp>
    </p:spTree>
    <p:extLst>
      <p:ext uri="{BB962C8B-B14F-4D97-AF65-F5344CB8AC3E}">
        <p14:creationId xmlns:p14="http://schemas.microsoft.com/office/powerpoint/2010/main" val="31383448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54" y="244158"/>
            <a:ext cx="7734641" cy="1339850"/>
          </a:xfrm>
        </p:spPr>
        <p:txBody>
          <a:bodyPr>
            <a:normAutofit/>
          </a:bodyPr>
          <a:lstStyle/>
          <a:p>
            <a:r>
              <a:rPr lang="en-US" sz="4000" dirty="0" smtClean="0"/>
              <a:t>The Right Side of the Framework</a:t>
            </a:r>
            <a:endParaRPr lang="en-US" sz="4000" dirty="0"/>
          </a:p>
        </p:txBody>
      </p:sp>
      <p:sp>
        <p:nvSpPr>
          <p:cNvPr id="3" name="Content Placeholder 2"/>
          <p:cNvSpPr>
            <a:spLocks noGrp="1"/>
          </p:cNvSpPr>
          <p:nvPr>
            <p:ph idx="1"/>
          </p:nvPr>
        </p:nvSpPr>
        <p:spPr>
          <a:xfrm>
            <a:off x="481010" y="1806453"/>
            <a:ext cx="8254132" cy="4505506"/>
          </a:xfrm>
        </p:spPr>
        <p:txBody>
          <a:bodyPr>
            <a:normAutofit fontScale="92500"/>
          </a:bodyPr>
          <a:lstStyle/>
          <a:p>
            <a:r>
              <a:rPr lang="en-US" dirty="0" smtClean="0"/>
              <a:t>An entire section of this paper is devoted to discussing the Right Side of the Goods-Money Framework (the market for money). In particular, we begin to discuss the practical implications of the notion that money is a long-duration financial instrument. Namely, that in the short term, the market value of money is highly sensitive to changing expectations regarding the long-term path of important economic variables (most notably, real output and money).</a:t>
            </a:r>
          </a:p>
          <a:p>
            <a:r>
              <a:rPr lang="en-US" dirty="0" smtClean="0"/>
              <a:t>Unfortunately, we can only scratch the surface of these issues in this paper. In order to fully understand the determination of the market value of money, we need the “Discounted </a:t>
            </a:r>
            <a:r>
              <a:rPr lang="en-US" dirty="0"/>
              <a:t>F</a:t>
            </a:r>
            <a:r>
              <a:rPr lang="en-US" dirty="0" smtClean="0"/>
              <a:t>uture </a:t>
            </a:r>
            <a:r>
              <a:rPr lang="en-US" dirty="0"/>
              <a:t>B</a:t>
            </a:r>
            <a:r>
              <a:rPr lang="en-US" dirty="0" smtClean="0"/>
              <a:t>enefits Model” that is developed in The Velocity Enigma.</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51</a:t>
            </a:fld>
            <a:endParaRPr lang="en-US" dirty="0"/>
          </a:p>
        </p:txBody>
      </p:sp>
    </p:spTree>
    <p:extLst>
      <p:ext uri="{BB962C8B-B14F-4D97-AF65-F5344CB8AC3E}">
        <p14:creationId xmlns:p14="http://schemas.microsoft.com/office/powerpoint/2010/main" val="302296731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“Sticky Wages” Explained by Rational Expectations</a:t>
            </a:r>
            <a:endParaRPr lang="en-US" sz="4000" dirty="0"/>
          </a:p>
        </p:txBody>
      </p:sp>
      <p:sp>
        <p:nvSpPr>
          <p:cNvPr id="3" name="Content Placeholder 2"/>
          <p:cNvSpPr>
            <a:spLocks noGrp="1"/>
          </p:cNvSpPr>
          <p:nvPr>
            <p:ph idx="1"/>
          </p:nvPr>
        </p:nvSpPr>
        <p:spPr>
          <a:xfrm>
            <a:off x="481010" y="1806453"/>
            <a:ext cx="8215651" cy="4505504"/>
          </a:xfrm>
        </p:spPr>
        <p:txBody>
          <a:bodyPr>
            <a:normAutofit fontScale="92500"/>
          </a:bodyPr>
          <a:lstStyle/>
          <a:p>
            <a:r>
              <a:rPr lang="en-US" dirty="0" smtClean="0"/>
              <a:t>The last section of the paper discusses the derivation of the Left Side of the Goods-Money Framework. In particular, it focuses on the derivation of the aggregate demand and aggregate supply functions as expressed in terms of the general value level and contrasts this model with the traditional AD/AS model.</a:t>
            </a:r>
          </a:p>
          <a:p>
            <a:r>
              <a:rPr lang="en-US" dirty="0" smtClean="0"/>
              <a:t>It is argued that the slope of both functions is largely due to expectations of cyclicality and mean reversion in the general value level (a property that is not present in the price level). It will be argued that these expectations of mean reversion in the general value level can also be used to explain why wages are (or at least appear to be) “sticky” in an efficient market with no nominal rigidities.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52</a:t>
            </a:fld>
            <a:endParaRPr lang="en-US" dirty="0"/>
          </a:p>
        </p:txBody>
      </p:sp>
    </p:spTree>
    <p:extLst>
      <p:ext uri="{BB962C8B-B14F-4D97-AF65-F5344CB8AC3E}">
        <p14:creationId xmlns:p14="http://schemas.microsoft.com/office/powerpoint/2010/main" val="77280067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Preview of</a:t>
            </a:r>
            <a:br>
              <a:rPr lang="en-US" sz="4000" dirty="0" smtClean="0"/>
            </a:br>
            <a:r>
              <a:rPr lang="en-US" sz="4000" dirty="0" smtClean="0"/>
              <a:t>The Velocity Enigma</a:t>
            </a:r>
            <a:endParaRPr lang="en-US" sz="4000" dirty="0"/>
          </a:p>
        </p:txBody>
      </p:sp>
      <p:sp>
        <p:nvSpPr>
          <p:cNvPr id="3" name="Content Placeholder 2"/>
          <p:cNvSpPr>
            <a:spLocks noGrp="1"/>
          </p:cNvSpPr>
          <p:nvPr>
            <p:ph idx="1"/>
          </p:nvPr>
        </p:nvSpPr>
        <p:spPr>
          <a:xfrm>
            <a:off x="481010" y="1806453"/>
            <a:ext cx="8234891" cy="4524748"/>
          </a:xfrm>
        </p:spPr>
        <p:txBody>
          <a:bodyPr>
            <a:normAutofit fontScale="92500"/>
          </a:bodyPr>
          <a:lstStyle/>
          <a:p>
            <a:r>
              <a:rPr lang="en-US" dirty="0" smtClean="0"/>
              <a:t>The Inflation Enigma should be considered as an introduction to the issues involved in the determination of the price level. We will use the tools developed in this paper (Ratio Theory, the Simple Model and the Goods-Money Framework) in the final paper in the series, The Velocity Enigma.</a:t>
            </a:r>
          </a:p>
          <a:p>
            <a:r>
              <a:rPr lang="en-US" dirty="0" smtClean="0"/>
              <a:t>The Velocity Enigma combines the issues discussed in The Money Enigma (the nature of money) with the issues discussed in The Inflation Enigma (the basic nature of price level determination) to develop a much more comprehensive, expectations-based model of the price level. The Velocity Enigma concludes by comparing this model with the views of the major schools of economic thought.</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53</a:t>
            </a:fld>
            <a:endParaRPr lang="en-US" dirty="0"/>
          </a:p>
        </p:txBody>
      </p:sp>
    </p:spTree>
    <p:extLst>
      <p:ext uri="{BB962C8B-B14F-4D97-AF65-F5344CB8AC3E}">
        <p14:creationId xmlns:p14="http://schemas.microsoft.com/office/powerpoint/2010/main" val="359901027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1371601"/>
            <a:ext cx="7345362" cy="2780488"/>
          </a:xfrm>
        </p:spPr>
        <p:txBody>
          <a:bodyPr/>
          <a:lstStyle/>
          <a:p>
            <a:r>
              <a:rPr lang="en-US" sz="4800" dirty="0" smtClean="0"/>
              <a:t>Part A:</a:t>
            </a:r>
            <a:br>
              <a:rPr lang="en-US" sz="4800" dirty="0" smtClean="0"/>
            </a:br>
            <a:r>
              <a:rPr lang="en-US" sz="4800" dirty="0" smtClean="0"/>
              <a:t>Microeconomic</a:t>
            </a:r>
            <a:br>
              <a:rPr lang="en-US" sz="4800" dirty="0" smtClean="0"/>
            </a:br>
            <a:r>
              <a:rPr lang="en-US" sz="4800" dirty="0" smtClean="0"/>
              <a:t>Price Determination</a:t>
            </a:r>
            <a:endParaRPr lang="en-US" sz="4800"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54</a:t>
            </a:fld>
            <a:endParaRPr lang="en-US" dirty="0"/>
          </a:p>
        </p:txBody>
      </p:sp>
    </p:spTree>
    <p:extLst>
      <p:ext uri="{BB962C8B-B14F-4D97-AF65-F5344CB8AC3E}">
        <p14:creationId xmlns:p14="http://schemas.microsoft.com/office/powerpoint/2010/main" val="357871003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1371599"/>
            <a:ext cx="7345362" cy="2150011"/>
          </a:xfrm>
        </p:spPr>
        <p:txBody>
          <a:bodyPr/>
          <a:lstStyle/>
          <a:p>
            <a:r>
              <a:rPr lang="en-US" sz="4000" dirty="0"/>
              <a:t>Price </a:t>
            </a:r>
            <a:r>
              <a:rPr lang="en-US" sz="4000" dirty="0" smtClean="0"/>
              <a:t>Determination:</a:t>
            </a:r>
            <a:br>
              <a:rPr lang="en-US" sz="4000" dirty="0" smtClean="0"/>
            </a:br>
            <a:r>
              <a:rPr lang="en-US" sz="4000" dirty="0" smtClean="0"/>
              <a:t>An Introduction</a:t>
            </a:r>
            <a:endParaRPr lang="en-US" sz="4000" dirty="0"/>
          </a:p>
        </p:txBody>
      </p:sp>
      <p:sp>
        <p:nvSpPr>
          <p:cNvPr id="3" name="Text Placeholder 2"/>
          <p:cNvSpPr>
            <a:spLocks noGrp="1"/>
          </p:cNvSpPr>
          <p:nvPr>
            <p:ph type="body" idx="1"/>
          </p:nvPr>
        </p:nvSpPr>
        <p:spPr>
          <a:xfrm>
            <a:off x="900113" y="3634903"/>
            <a:ext cx="7345362" cy="1500187"/>
          </a:xfrm>
        </p:spPr>
        <p:txBody>
          <a:bodyPr/>
          <a:lstStyle/>
          <a:p>
            <a:r>
              <a:rPr lang="en-US" dirty="0" smtClean="0"/>
              <a:t>Price </a:t>
            </a:r>
            <a:r>
              <a:rPr lang="en-US" dirty="0"/>
              <a:t>as a Ratio of the </a:t>
            </a:r>
            <a:r>
              <a:rPr lang="en-US" dirty="0" smtClean="0"/>
              <a:t>Market </a:t>
            </a:r>
            <a:r>
              <a:rPr lang="en-US" dirty="0"/>
              <a:t>Value of Two Goods</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55</a:t>
            </a:fld>
            <a:endParaRPr lang="en-US" dirty="0"/>
          </a:p>
        </p:txBody>
      </p:sp>
    </p:spTree>
    <p:extLst>
      <p:ext uri="{BB962C8B-B14F-4D97-AF65-F5344CB8AC3E}">
        <p14:creationId xmlns:p14="http://schemas.microsoft.com/office/powerpoint/2010/main" val="246856557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69574" cy="1339850"/>
          </a:xfrm>
        </p:spPr>
        <p:txBody>
          <a:bodyPr>
            <a:normAutofit/>
          </a:bodyPr>
          <a:lstStyle/>
          <a:p>
            <a:r>
              <a:rPr lang="en-US" sz="4000" dirty="0" smtClean="0"/>
              <a:t>Microeconomic Price Determination:</a:t>
            </a:r>
            <a:br>
              <a:rPr lang="en-US" sz="4000" dirty="0" smtClean="0"/>
            </a:br>
            <a:r>
              <a:rPr lang="en-US" sz="4000" dirty="0" smtClean="0"/>
              <a:t>An Introduction</a:t>
            </a:r>
            <a:endParaRPr lang="en-US" sz="4000" dirty="0"/>
          </a:p>
        </p:txBody>
      </p:sp>
      <p:sp>
        <p:nvSpPr>
          <p:cNvPr id="3" name="Content Placeholder 2"/>
          <p:cNvSpPr>
            <a:spLocks noGrp="1"/>
          </p:cNvSpPr>
          <p:nvPr>
            <p:ph idx="1"/>
          </p:nvPr>
        </p:nvSpPr>
        <p:spPr>
          <a:xfrm>
            <a:off x="483306" y="1793198"/>
            <a:ext cx="8213356" cy="4557246"/>
          </a:xfrm>
        </p:spPr>
        <p:txBody>
          <a:bodyPr>
            <a:normAutofit fontScale="92500"/>
          </a:bodyPr>
          <a:lstStyle/>
          <a:p>
            <a:r>
              <a:rPr lang="en-US" dirty="0" smtClean="0"/>
              <a:t>Most people are confident that they understand why the dollar price of a good goes up or down: “supply and demand”. But what determines the dollar price of a good isn’t as simple as just supply and demand for the good itself. That isn’t to say that supply and demand for that good isn’t important, </a:t>
            </a:r>
            <a:r>
              <a:rPr lang="en-US" i="1" dirty="0" smtClean="0"/>
              <a:t>but it’s only half the picture</a:t>
            </a:r>
            <a:r>
              <a:rPr lang="en-US" dirty="0" smtClean="0"/>
              <a:t>. Supply and demand for a good determines its “market value”, </a:t>
            </a:r>
            <a:r>
              <a:rPr lang="en-US" dirty="0"/>
              <a:t>b</a:t>
            </a:r>
            <a:r>
              <a:rPr lang="en-US" dirty="0" smtClean="0"/>
              <a:t>ut every price is a ratio of </a:t>
            </a:r>
            <a:r>
              <a:rPr lang="en-US" i="1" dirty="0" smtClean="0"/>
              <a:t>two</a:t>
            </a:r>
            <a:r>
              <a:rPr lang="en-US" dirty="0" smtClean="0"/>
              <a:t> market values.</a:t>
            </a:r>
          </a:p>
          <a:p>
            <a:r>
              <a:rPr lang="en-US" dirty="0" smtClean="0"/>
              <a:t>The other half of the picture is the market value of money as determined by supply and demand for money. The market value of money is the critical denominator of every “money price” and is just as important in determining the price of a good as the supply and demand for that good.</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56</a:t>
            </a:fld>
            <a:endParaRPr lang="en-US" dirty="0"/>
          </a:p>
        </p:txBody>
      </p:sp>
    </p:spTree>
    <p:extLst>
      <p:ext uri="{BB962C8B-B14F-4D97-AF65-F5344CB8AC3E}">
        <p14:creationId xmlns:p14="http://schemas.microsoft.com/office/powerpoint/2010/main" val="369153575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870" y="244158"/>
            <a:ext cx="8251272" cy="1339850"/>
          </a:xfrm>
        </p:spPr>
        <p:txBody>
          <a:bodyPr>
            <a:normAutofit/>
          </a:bodyPr>
          <a:lstStyle/>
          <a:p>
            <a:r>
              <a:rPr lang="en-US" sz="4000" dirty="0" smtClean="0"/>
              <a:t>Price is an Expression of</a:t>
            </a:r>
            <a:br>
              <a:rPr lang="en-US" sz="4000" dirty="0" smtClean="0"/>
            </a:br>
            <a:r>
              <a:rPr lang="en-US" sz="4000" dirty="0" smtClean="0"/>
              <a:t>Relative, not Absolute, Market Value</a:t>
            </a:r>
            <a:endParaRPr lang="en-US" sz="4000" dirty="0"/>
          </a:p>
        </p:txBody>
      </p:sp>
      <p:sp>
        <p:nvSpPr>
          <p:cNvPr id="3" name="Content Placeholder 2"/>
          <p:cNvSpPr>
            <a:spLocks noGrp="1"/>
          </p:cNvSpPr>
          <p:nvPr>
            <p:ph idx="1"/>
          </p:nvPr>
        </p:nvSpPr>
        <p:spPr>
          <a:xfrm>
            <a:off x="483870" y="1793198"/>
            <a:ext cx="8251272" cy="4499516"/>
          </a:xfrm>
        </p:spPr>
        <p:txBody>
          <a:bodyPr>
            <a:normAutofit fontScale="92500"/>
          </a:bodyPr>
          <a:lstStyle/>
          <a:p>
            <a:r>
              <a:rPr lang="en-US" dirty="0" smtClean="0"/>
              <a:t>Every price is a ratio of two quantities exchanged: a quantity of one good for a quantity of another. It is the contention of this paper that this ratio is determined by the </a:t>
            </a:r>
            <a:r>
              <a:rPr lang="en-US" i="1" dirty="0" smtClean="0"/>
              <a:t>relative</a:t>
            </a:r>
            <a:r>
              <a:rPr lang="en-US" dirty="0" smtClean="0"/>
              <a:t> market value of the two goods being exchanged.</a:t>
            </a:r>
          </a:p>
          <a:p>
            <a:r>
              <a:rPr lang="en-US" dirty="0" smtClean="0"/>
              <a:t>Trade, at its simplest level, is nothing but the exchange of two baskets, one for another. A trade could be one apple for one pear, or it could be one apple for two dollars. Either way, the ratio of exchange (pears for apples, dollar for apples) depends on the market value of </a:t>
            </a:r>
            <a:r>
              <a:rPr lang="en-US" i="1" dirty="0" smtClean="0"/>
              <a:t>both</a:t>
            </a:r>
            <a:r>
              <a:rPr lang="en-US" dirty="0" smtClean="0"/>
              <a:t> items being exchanged. This “ratio of exchange” is commonly referred to as the “price” of the transaction. The ratio of two quantities exchanged (price) can not be determined by the market value of just one of those goods.</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57</a:t>
            </a:fld>
            <a:endParaRPr lang="en-US" dirty="0"/>
          </a:p>
        </p:txBody>
      </p:sp>
    </p:spTree>
    <p:extLst>
      <p:ext uri="{BB962C8B-B14F-4D97-AF65-F5344CB8AC3E}">
        <p14:creationId xmlns:p14="http://schemas.microsoft.com/office/powerpoint/2010/main" val="1420468545"/>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Property of Market Value</a:t>
            </a:r>
            <a:endParaRPr lang="en-US" sz="4000" dirty="0"/>
          </a:p>
        </p:txBody>
      </p:sp>
      <p:sp>
        <p:nvSpPr>
          <p:cNvPr id="3" name="Content Placeholder 2"/>
          <p:cNvSpPr>
            <a:spLocks noGrp="1"/>
          </p:cNvSpPr>
          <p:nvPr>
            <p:ph idx="1"/>
          </p:nvPr>
        </p:nvSpPr>
        <p:spPr>
          <a:xfrm>
            <a:off x="481010" y="1806453"/>
            <a:ext cx="8311853" cy="4524748"/>
          </a:xfrm>
        </p:spPr>
        <p:txBody>
          <a:bodyPr>
            <a:normAutofit fontScale="92500"/>
          </a:bodyPr>
          <a:lstStyle/>
          <a:p>
            <a:r>
              <a:rPr lang="en-US" dirty="0" smtClean="0"/>
              <a:t>In order to understand this concept, we need to think about the property of “market value”. A good must possess the property of market value for it to have any value in exchange. The </a:t>
            </a:r>
            <a:r>
              <a:rPr lang="en-US" dirty="0"/>
              <a:t>m</a:t>
            </a:r>
            <a:r>
              <a:rPr lang="en-US" dirty="0" smtClean="0"/>
              <a:t>arket value of a good is separate and distinct from its “non-market value”, more commonly known as its “utility”. The two concepts are related, but they are fundamentally different.</a:t>
            </a:r>
          </a:p>
          <a:p>
            <a:r>
              <a:rPr lang="en-US" dirty="0" smtClean="0"/>
              <a:t>The problem with “value”, whether it be “market value” or “non-market value” is that it is a very difficult property to measure. In the case of utility (non-market value), economics has created a theoretical and invariable unit of non-market value called the “</a:t>
            </a:r>
            <a:r>
              <a:rPr lang="en-US" dirty="0" err="1" smtClean="0"/>
              <a:t>util</a:t>
            </a:r>
            <a:r>
              <a:rPr lang="en-US" dirty="0" smtClean="0"/>
              <a:t>”. The “</a:t>
            </a:r>
            <a:r>
              <a:rPr lang="en-US" dirty="0" err="1" smtClean="0"/>
              <a:t>util</a:t>
            </a:r>
            <a:r>
              <a:rPr lang="en-US" dirty="0" smtClean="0"/>
              <a:t>” is an absolute measure of the non-market value of a good, just as “inches” are an absolute measure of length.</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58</a:t>
            </a:fld>
            <a:endParaRPr lang="en-US" dirty="0"/>
          </a:p>
        </p:txBody>
      </p:sp>
    </p:spTree>
    <p:extLst>
      <p:ext uri="{BB962C8B-B14F-4D97-AF65-F5344CB8AC3E}">
        <p14:creationId xmlns:p14="http://schemas.microsoft.com/office/powerpoint/2010/main" val="37069014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Measuring Market Value</a:t>
            </a:r>
            <a:endParaRPr lang="en-US" sz="4000" dirty="0"/>
          </a:p>
        </p:txBody>
      </p:sp>
      <p:sp>
        <p:nvSpPr>
          <p:cNvPr id="3" name="Content Placeholder 2"/>
          <p:cNvSpPr>
            <a:spLocks noGrp="1"/>
          </p:cNvSpPr>
          <p:nvPr>
            <p:ph idx="1"/>
          </p:nvPr>
        </p:nvSpPr>
        <p:spPr>
          <a:xfrm>
            <a:off x="481010" y="1806453"/>
            <a:ext cx="8196410" cy="4601724"/>
          </a:xfrm>
        </p:spPr>
        <p:txBody>
          <a:bodyPr>
            <a:normAutofit fontScale="92500"/>
          </a:bodyPr>
          <a:lstStyle/>
          <a:p>
            <a:r>
              <a:rPr lang="en-US" dirty="0" smtClean="0"/>
              <a:t>In contrast, economics has not developed an widely accepted measure of the absolute</a:t>
            </a:r>
            <a:r>
              <a:rPr lang="en-US" i="1" dirty="0" smtClean="0"/>
              <a:t> market value</a:t>
            </a:r>
            <a:r>
              <a:rPr lang="en-US" dirty="0" smtClean="0"/>
              <a:t> of a good. Instead, economic theories of price determination rely solely on the measurement of market value in relative terms.</a:t>
            </a:r>
          </a:p>
          <a:p>
            <a:r>
              <a:rPr lang="en-US" dirty="0" smtClean="0"/>
              <a:t>Almost universally, market value is measured on a relative basis: the market value of a good is measured with reference to the market value of another good. This method of measuring market value produces a ratio of two quantities exchange, or a “price”. This practice is so common that most people equate the “market value” of a good with its “price”. But technically, the price of a good in terms of another good is only one possible expression of that good’s market value.</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59</a:t>
            </a:fld>
            <a:endParaRPr lang="en-US" dirty="0"/>
          </a:p>
        </p:txBody>
      </p:sp>
    </p:spTree>
    <p:extLst>
      <p:ext uri="{BB962C8B-B14F-4D97-AF65-F5344CB8AC3E}">
        <p14:creationId xmlns:p14="http://schemas.microsoft.com/office/powerpoint/2010/main" val="2391588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Height </a:t>
            </a:r>
            <a:r>
              <a:rPr lang="en-US" sz="4000" dirty="0" err="1" smtClean="0"/>
              <a:t>vs</a:t>
            </a:r>
            <a:r>
              <a:rPr lang="en-US" sz="4000" dirty="0" smtClean="0"/>
              <a:t> Relative Height</a:t>
            </a:r>
            <a:endParaRPr lang="en-US" sz="4000" dirty="0"/>
          </a:p>
        </p:txBody>
      </p:sp>
      <p:sp>
        <p:nvSpPr>
          <p:cNvPr id="3" name="Content Placeholder 2"/>
          <p:cNvSpPr>
            <a:spLocks noGrp="1"/>
          </p:cNvSpPr>
          <p:nvPr>
            <p:ph idx="1"/>
          </p:nvPr>
        </p:nvSpPr>
        <p:spPr>
          <a:xfrm>
            <a:off x="481010" y="1806453"/>
            <a:ext cx="8273372" cy="4582480"/>
          </a:xfrm>
        </p:spPr>
        <p:txBody>
          <a:bodyPr>
            <a:normAutofit fontScale="92500"/>
          </a:bodyPr>
          <a:lstStyle/>
          <a:p>
            <a:r>
              <a:rPr lang="en-US" dirty="0" smtClean="0"/>
              <a:t>We can simplify our discussion by comparing the concept of “market value” with a simple physical property with which we are all familiar: “height”.</a:t>
            </a:r>
          </a:p>
          <a:p>
            <a:r>
              <a:rPr lang="en-US" dirty="0" smtClean="0"/>
              <a:t>Most of the physical objects we see around us possess the property of height. We can measure height in two basic ways. We can measure the height of an object in absolute terms (in terms of an invariable unit of height such as feet or inches) or we can measure the height of an object in relative terms (the tree is three times taller than the girl). Both are acceptable ways to measure the property of height. However, in order for us to able to compare the height of two objects on a relative basis, both objects must possess the property of height in the absolute sense.</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60</a:t>
            </a:fld>
            <a:endParaRPr lang="en-US" dirty="0"/>
          </a:p>
        </p:txBody>
      </p:sp>
    </p:spTree>
    <p:extLst>
      <p:ext uri="{BB962C8B-B14F-4D97-AF65-F5344CB8AC3E}">
        <p14:creationId xmlns:p14="http://schemas.microsoft.com/office/powerpoint/2010/main" val="14033971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fontScale="90000"/>
          </a:bodyPr>
          <a:lstStyle/>
          <a:p>
            <a:r>
              <a:rPr lang="en-US" sz="4000" dirty="0" smtClean="0"/>
              <a:t>Any Property Compared on a Relative Basis, Must Exist in the Absolute</a:t>
            </a:r>
            <a:endParaRPr lang="en-US" sz="4000" dirty="0"/>
          </a:p>
        </p:txBody>
      </p:sp>
      <p:sp>
        <p:nvSpPr>
          <p:cNvPr id="3" name="Content Placeholder 2"/>
          <p:cNvSpPr>
            <a:spLocks noGrp="1"/>
          </p:cNvSpPr>
          <p:nvPr>
            <p:ph idx="1"/>
          </p:nvPr>
        </p:nvSpPr>
        <p:spPr>
          <a:xfrm>
            <a:off x="481010" y="1806452"/>
            <a:ext cx="8215652" cy="4524749"/>
          </a:xfrm>
        </p:spPr>
        <p:txBody>
          <a:bodyPr>
            <a:normAutofit fontScale="92500"/>
          </a:bodyPr>
          <a:lstStyle/>
          <a:p>
            <a:r>
              <a:rPr lang="en-US" dirty="0" smtClean="0"/>
              <a:t>In economics, common practice is to express the market value of a good in terms of another good. For example, the market value of an apple is three dollars. In effect, this is the same as saying that the height of the tree is three girls.</a:t>
            </a:r>
          </a:p>
          <a:p>
            <a:r>
              <a:rPr lang="en-US" dirty="0" smtClean="0"/>
              <a:t>However, if it is possible for us to express the market value of a good in terms of another good, it must be true that both goods have market value and that we can, at theoretically, measure the market value of each good in terms of an invariable unit of market value. Just as we can measure the height of a tree in terms of feet and/or inches, so we can measure the market value of the apple in terms of a universal and invariable measure of market value. All we need to do is create one.</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61</a:t>
            </a:fld>
            <a:endParaRPr lang="en-US" dirty="0"/>
          </a:p>
        </p:txBody>
      </p:sp>
    </p:spTree>
    <p:extLst>
      <p:ext uri="{BB962C8B-B14F-4D97-AF65-F5344CB8AC3E}">
        <p14:creationId xmlns:p14="http://schemas.microsoft.com/office/powerpoint/2010/main" val="6549548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15651" cy="1339850"/>
          </a:xfrm>
        </p:spPr>
        <p:txBody>
          <a:bodyPr>
            <a:normAutofit fontScale="90000"/>
          </a:bodyPr>
          <a:lstStyle/>
          <a:p>
            <a:r>
              <a:rPr lang="en-US" sz="4000" dirty="0"/>
              <a:t>“Units of Economic Value</a:t>
            </a:r>
            <a:r>
              <a:rPr lang="en-US" sz="4000" dirty="0" smtClean="0"/>
              <a:t>”</a:t>
            </a:r>
            <a:br>
              <a:rPr lang="en-US" sz="4000" dirty="0" smtClean="0"/>
            </a:br>
            <a:r>
              <a:rPr lang="en-US" sz="4000" dirty="0" smtClean="0"/>
              <a:t>An Invariable Measure of Market Value</a:t>
            </a:r>
            <a:endParaRPr lang="en-US" sz="4000" dirty="0"/>
          </a:p>
        </p:txBody>
      </p:sp>
      <p:sp>
        <p:nvSpPr>
          <p:cNvPr id="3" name="Content Placeholder 2"/>
          <p:cNvSpPr>
            <a:spLocks noGrp="1"/>
          </p:cNvSpPr>
          <p:nvPr>
            <p:ph idx="1"/>
          </p:nvPr>
        </p:nvSpPr>
        <p:spPr>
          <a:xfrm>
            <a:off x="481010" y="1806453"/>
            <a:ext cx="8215651" cy="4563236"/>
          </a:xfrm>
        </p:spPr>
        <p:txBody>
          <a:bodyPr>
            <a:normAutofit fontScale="92500"/>
          </a:bodyPr>
          <a:lstStyle/>
          <a:p>
            <a:r>
              <a:rPr lang="en-US" dirty="0" smtClean="0"/>
              <a:t>Classical economists such as Adam Smith and David Ricardo spent a lot of time looking for a good that could, in effect, act as an invariable measure of market value. (The labor theory of value suggested labor is that invariable measure).</a:t>
            </a:r>
          </a:p>
          <a:p>
            <a:r>
              <a:rPr lang="en-US" dirty="0" smtClean="0"/>
              <a:t>In reality, no good has the property of invariable market value. However, this does not prevent us from creating a </a:t>
            </a:r>
            <a:r>
              <a:rPr lang="en-US" i="1" dirty="0" smtClean="0"/>
              <a:t>theoretical</a:t>
            </a:r>
            <a:r>
              <a:rPr lang="en-US" dirty="0" smtClean="0"/>
              <a:t> measure of market value that is universal and invariable. So, let’s create a universal measure of market value and let’s call it a “unit of economic value” or “EV”. Units of economic value are an invariable measure of the market value of a good. Just as height can be measured in feet and/or inches, the market value of any good can be measured in terms of units of economic value.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62</a:t>
            </a:fld>
            <a:endParaRPr lang="en-US" dirty="0"/>
          </a:p>
        </p:txBody>
      </p:sp>
    </p:spTree>
    <p:extLst>
      <p:ext uri="{BB962C8B-B14F-4D97-AF65-F5344CB8AC3E}">
        <p14:creationId xmlns:p14="http://schemas.microsoft.com/office/powerpoint/2010/main" val="37809356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as a Ratio of</a:t>
            </a:r>
            <a:br>
              <a:rPr lang="en-US" sz="4000" dirty="0" smtClean="0"/>
            </a:br>
            <a:r>
              <a:rPr lang="en-US" sz="4000" dirty="0" smtClean="0"/>
              <a:t>Quantities Exchanged</a:t>
            </a:r>
            <a:endParaRPr lang="en-US" sz="4000" dirty="0"/>
          </a:p>
        </p:txBody>
      </p:sp>
      <p:sp>
        <p:nvSpPr>
          <p:cNvPr id="3" name="Content Placeholder 2"/>
          <p:cNvSpPr>
            <a:spLocks noGrp="1"/>
          </p:cNvSpPr>
          <p:nvPr>
            <p:ph idx="1"/>
          </p:nvPr>
        </p:nvSpPr>
        <p:spPr>
          <a:xfrm>
            <a:off x="481009" y="1806453"/>
            <a:ext cx="8254131" cy="3601047"/>
          </a:xfrm>
        </p:spPr>
        <p:txBody>
          <a:bodyPr>
            <a:normAutofit fontScale="92500"/>
          </a:bodyPr>
          <a:lstStyle/>
          <a:p>
            <a:r>
              <a:rPr lang="en-US" dirty="0" smtClean="0"/>
              <a:t>Once we have created an invariable measure of the market value (“units of economic value”), the task of understanding price determination becomes much easier.</a:t>
            </a:r>
          </a:p>
          <a:p>
            <a:r>
              <a:rPr lang="en-US" dirty="0" smtClean="0"/>
              <a:t>Let’s start with the general case. Assume we have two goods: apples (good “A”) and bananas (good “B”). We want to determine the price of apples in banana terms. We know that price is a ratio of two quantities exchanged: a quantity of B, denoted </a:t>
            </a:r>
            <a:r>
              <a:rPr lang="en-US" i="1" dirty="0" smtClean="0"/>
              <a:t>Q(B)</a:t>
            </a:r>
            <a:r>
              <a:rPr lang="en-US" dirty="0" smtClean="0"/>
              <a:t>, for a given quantity of A, </a:t>
            </a:r>
            <a:r>
              <a:rPr lang="en-US" i="1" dirty="0" smtClean="0"/>
              <a:t>Q(A)</a:t>
            </a:r>
            <a:r>
              <a:rPr lang="en-US" dirty="0" smtClean="0"/>
              <a:t>. Mathematically, the price of A in B terms, denoted </a:t>
            </a:r>
            <a:r>
              <a:rPr lang="en-US" i="1" dirty="0" smtClean="0"/>
              <a:t>P(A</a:t>
            </a:r>
            <a:r>
              <a:rPr lang="en-US" i="1" baseline="-25000" dirty="0" smtClean="0"/>
              <a:t>B </a:t>
            </a:r>
            <a:r>
              <a:rPr lang="en-US" i="1" dirty="0" smtClean="0"/>
              <a:t>)</a:t>
            </a:r>
            <a:r>
              <a:rPr lang="en-US" dirty="0" smtClean="0"/>
              <a:t>, can be stated as:</a:t>
            </a:r>
          </a:p>
          <a:p>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616621331"/>
              </p:ext>
            </p:extLst>
          </p:nvPr>
        </p:nvGraphicFramePr>
        <p:xfrm>
          <a:off x="3306573" y="5163501"/>
          <a:ext cx="2265362" cy="1052513"/>
        </p:xfrm>
        <a:graphic>
          <a:graphicData uri="http://schemas.openxmlformats.org/presentationml/2006/ole">
            <mc:AlternateContent xmlns:mc="http://schemas.openxmlformats.org/markup-compatibility/2006">
              <mc:Choice xmlns:v="urn:schemas-microsoft-com:vml" Requires="v">
                <p:oleObj spid="_x0000_s1937719" name="Equation" r:id="rId3" imgW="901700" imgH="419100" progId="Equation.3">
                  <p:embed/>
                </p:oleObj>
              </mc:Choice>
              <mc:Fallback>
                <p:oleObj name="Equation" r:id="rId3" imgW="901700" imgH="419100" progId="Equation.3">
                  <p:embed/>
                  <p:pic>
                    <p:nvPicPr>
                      <p:cNvPr id="0" name=""/>
                      <p:cNvPicPr/>
                      <p:nvPr/>
                    </p:nvPicPr>
                    <p:blipFill>
                      <a:blip r:embed="rId4"/>
                      <a:stretch>
                        <a:fillRect/>
                      </a:stretch>
                    </p:blipFill>
                    <p:spPr>
                      <a:xfrm>
                        <a:off x="3306573" y="5163501"/>
                        <a:ext cx="2265362"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63</a:t>
            </a:fld>
            <a:endParaRPr lang="en-US" dirty="0"/>
          </a:p>
        </p:txBody>
      </p:sp>
    </p:spTree>
    <p:extLst>
      <p:ext uri="{BB962C8B-B14F-4D97-AF65-F5344CB8AC3E}">
        <p14:creationId xmlns:p14="http://schemas.microsoft.com/office/powerpoint/2010/main" val="19156661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54131" cy="1339850"/>
          </a:xfrm>
        </p:spPr>
        <p:txBody>
          <a:bodyPr>
            <a:normAutofit/>
          </a:bodyPr>
          <a:lstStyle/>
          <a:p>
            <a:r>
              <a:rPr lang="en-US" sz="4000" dirty="0" smtClean="0"/>
              <a:t>The Principle of Trade Equivalence</a:t>
            </a:r>
            <a:endParaRPr lang="en-US" sz="4000" dirty="0"/>
          </a:p>
        </p:txBody>
      </p:sp>
      <p:sp>
        <p:nvSpPr>
          <p:cNvPr id="3" name="Content Placeholder 2"/>
          <p:cNvSpPr>
            <a:spLocks noGrp="1"/>
          </p:cNvSpPr>
          <p:nvPr>
            <p:ph idx="1"/>
          </p:nvPr>
        </p:nvSpPr>
        <p:spPr>
          <a:xfrm>
            <a:off x="481010" y="1806452"/>
            <a:ext cx="8254131" cy="3908949"/>
          </a:xfrm>
        </p:spPr>
        <p:txBody>
          <a:bodyPr>
            <a:normAutofit/>
          </a:bodyPr>
          <a:lstStyle/>
          <a:p>
            <a:r>
              <a:rPr lang="en-US" sz="2200" dirty="0" smtClean="0"/>
              <a:t>So, how is this ratio of quantities exchanged determined? We need to start with one basic principle that we shall call “the principle of trade equivalence”.</a:t>
            </a:r>
          </a:p>
          <a:p>
            <a:r>
              <a:rPr lang="en-US" sz="2200" dirty="0" smtClean="0"/>
              <a:t>The principle of trade equivalence is the simple notion that, in an efficient market, two parties will never exchange baskets of goods unless those baskets are of equivalent total market value. If we denote the market value of apples in EV terms (“units of economic value”) as </a:t>
            </a:r>
            <a:r>
              <a:rPr lang="en-US" sz="2200" i="1" dirty="0" smtClean="0"/>
              <a:t>V(A)</a:t>
            </a:r>
            <a:r>
              <a:rPr lang="en-US" sz="2200" dirty="0" smtClean="0"/>
              <a:t> and the market value of bananas in EV terms as </a:t>
            </a:r>
            <a:r>
              <a:rPr lang="en-US" sz="2200" i="1" dirty="0" smtClean="0"/>
              <a:t>V(B)</a:t>
            </a:r>
            <a:r>
              <a:rPr lang="en-US" sz="2200" dirty="0" smtClean="0"/>
              <a:t>, then the principle of trade equivalence states that trade will only occur if:</a:t>
            </a:r>
          </a:p>
          <a:p>
            <a:endParaRPr lang="en-US" sz="2200" dirty="0" smtClean="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813485593"/>
              </p:ext>
            </p:extLst>
          </p:nvPr>
        </p:nvGraphicFramePr>
        <p:xfrm>
          <a:off x="2520493" y="5554044"/>
          <a:ext cx="4059719" cy="523836"/>
        </p:xfrm>
        <a:graphic>
          <a:graphicData uri="http://schemas.openxmlformats.org/presentationml/2006/ole">
            <mc:AlternateContent xmlns:mc="http://schemas.openxmlformats.org/markup-compatibility/2006">
              <mc:Choice xmlns:v="urn:schemas-microsoft-com:vml" Requires="v">
                <p:oleObj spid="_x0000_s1938737" name="Equation" r:id="rId3" imgW="1574800" imgH="203200" progId="Equation.3">
                  <p:embed/>
                </p:oleObj>
              </mc:Choice>
              <mc:Fallback>
                <p:oleObj name="Equation" r:id="rId3" imgW="1574800" imgH="203200" progId="Equation.3">
                  <p:embed/>
                  <p:pic>
                    <p:nvPicPr>
                      <p:cNvPr id="0" name=""/>
                      <p:cNvPicPr/>
                      <p:nvPr/>
                    </p:nvPicPr>
                    <p:blipFill>
                      <a:blip r:embed="rId4"/>
                      <a:stretch>
                        <a:fillRect/>
                      </a:stretch>
                    </p:blipFill>
                    <p:spPr>
                      <a:xfrm>
                        <a:off x="2520493" y="5554044"/>
                        <a:ext cx="4059719" cy="523836"/>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64</a:t>
            </a:fld>
            <a:endParaRPr lang="en-US" dirty="0"/>
          </a:p>
        </p:txBody>
      </p:sp>
    </p:spTree>
    <p:extLst>
      <p:ext uri="{BB962C8B-B14F-4D97-AF65-F5344CB8AC3E}">
        <p14:creationId xmlns:p14="http://schemas.microsoft.com/office/powerpoint/2010/main" val="33639541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2" cy="1339850"/>
          </a:xfrm>
        </p:spPr>
        <p:txBody>
          <a:bodyPr>
            <a:normAutofit/>
          </a:bodyPr>
          <a:lstStyle/>
          <a:p>
            <a:r>
              <a:rPr lang="en-US" sz="4000" dirty="0" smtClean="0"/>
              <a:t>The Reciprocal Relation Between Quantities and Market Value</a:t>
            </a:r>
            <a:endParaRPr lang="en-US" sz="4000" dirty="0"/>
          </a:p>
        </p:txBody>
      </p:sp>
      <p:sp>
        <p:nvSpPr>
          <p:cNvPr id="3" name="Content Placeholder 2"/>
          <p:cNvSpPr>
            <a:spLocks noGrp="1"/>
          </p:cNvSpPr>
          <p:nvPr>
            <p:ph idx="1"/>
          </p:nvPr>
        </p:nvSpPr>
        <p:spPr>
          <a:xfrm>
            <a:off x="481010" y="1806452"/>
            <a:ext cx="8234892" cy="4524749"/>
          </a:xfrm>
        </p:spPr>
        <p:txBody>
          <a:bodyPr>
            <a:normAutofit fontScale="92500"/>
          </a:bodyPr>
          <a:lstStyle/>
          <a:p>
            <a:r>
              <a:rPr lang="en-US" dirty="0" smtClean="0"/>
              <a:t>Let’s rearrange the formula on the previous slide and discuss what in means in practical terms:</a:t>
            </a:r>
          </a:p>
          <a:p>
            <a:endParaRPr lang="en-US" dirty="0"/>
          </a:p>
          <a:p>
            <a:endParaRPr lang="en-US" dirty="0" smtClean="0"/>
          </a:p>
          <a:p>
            <a:pPr>
              <a:spcBef>
                <a:spcPts val="200"/>
              </a:spcBef>
            </a:pPr>
            <a:r>
              <a:rPr lang="en-US" dirty="0" smtClean="0"/>
              <a:t>What determines the ratio of exchange in our example? How many many bananas must you receive in order to give up one of your apples? In essence, the principle of trade equivalence states that it depends on both the market value of apples </a:t>
            </a:r>
            <a:r>
              <a:rPr lang="en-US" i="1" dirty="0" smtClean="0"/>
              <a:t>V(A)</a:t>
            </a:r>
            <a:r>
              <a:rPr lang="en-US" dirty="0" smtClean="0"/>
              <a:t> and the market value of bananas </a:t>
            </a:r>
            <a:r>
              <a:rPr lang="en-US" i="1" dirty="0" smtClean="0"/>
              <a:t>V(B)</a:t>
            </a:r>
            <a:r>
              <a:rPr lang="en-US" dirty="0" smtClean="0"/>
              <a:t>. If an apple is three times more valuable than a banana {</a:t>
            </a:r>
            <a:r>
              <a:rPr lang="en-US" i="1" dirty="0" smtClean="0"/>
              <a:t>V(A) = 3V(B)</a:t>
            </a:r>
            <a:r>
              <a:rPr lang="en-US" dirty="0" smtClean="0"/>
              <a:t>}, then someone must offer you three bananas for you to give up one apple.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748451087"/>
              </p:ext>
            </p:extLst>
          </p:nvPr>
        </p:nvGraphicFramePr>
        <p:xfrm>
          <a:off x="3436938" y="2565225"/>
          <a:ext cx="2225675" cy="1076325"/>
        </p:xfrm>
        <a:graphic>
          <a:graphicData uri="http://schemas.openxmlformats.org/presentationml/2006/ole">
            <mc:AlternateContent xmlns:mc="http://schemas.openxmlformats.org/markup-compatibility/2006">
              <mc:Choice xmlns:v="urn:schemas-microsoft-com:vml" Requires="v">
                <p:oleObj spid="_x0000_s1939760" name="Equation" r:id="rId3" imgW="863600" imgH="419100" progId="Equation.3">
                  <p:embed/>
                </p:oleObj>
              </mc:Choice>
              <mc:Fallback>
                <p:oleObj name="Equation" r:id="rId3" imgW="863600" imgH="419100" progId="Equation.3">
                  <p:embed/>
                  <p:pic>
                    <p:nvPicPr>
                      <p:cNvPr id="0" name=""/>
                      <p:cNvPicPr/>
                      <p:nvPr/>
                    </p:nvPicPr>
                    <p:blipFill>
                      <a:blip r:embed="rId4"/>
                      <a:stretch>
                        <a:fillRect/>
                      </a:stretch>
                    </p:blipFill>
                    <p:spPr>
                      <a:xfrm>
                        <a:off x="3436938" y="2565225"/>
                        <a:ext cx="2225675" cy="107632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65</a:t>
            </a:fld>
            <a:endParaRPr lang="en-US" dirty="0"/>
          </a:p>
        </p:txBody>
      </p:sp>
    </p:spTree>
    <p:extLst>
      <p:ext uri="{BB962C8B-B14F-4D97-AF65-F5344CB8AC3E}">
        <p14:creationId xmlns:p14="http://schemas.microsoft.com/office/powerpoint/2010/main" val="16126404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t>
            </a:r>
            <a:r>
              <a:rPr lang="en-US" sz="4000" dirty="0"/>
              <a:t>i</a:t>
            </a:r>
            <a:r>
              <a:rPr lang="en-US" sz="4000" dirty="0" smtClean="0"/>
              <a:t>s a Ratio of</a:t>
            </a:r>
            <a:br>
              <a:rPr lang="en-US" sz="4000" dirty="0" smtClean="0"/>
            </a:br>
            <a:r>
              <a:rPr lang="en-US" sz="4000" dirty="0" smtClean="0"/>
              <a:t>Two Absolute Market Values</a:t>
            </a:r>
            <a:endParaRPr lang="en-US" sz="4000" dirty="0"/>
          </a:p>
        </p:txBody>
      </p:sp>
      <p:sp>
        <p:nvSpPr>
          <p:cNvPr id="3" name="Content Placeholder 2"/>
          <p:cNvSpPr>
            <a:spLocks noGrp="1"/>
          </p:cNvSpPr>
          <p:nvPr>
            <p:ph idx="1"/>
          </p:nvPr>
        </p:nvSpPr>
        <p:spPr>
          <a:xfrm>
            <a:off x="481010" y="1806453"/>
            <a:ext cx="8292612" cy="4678698"/>
          </a:xfrm>
        </p:spPr>
        <p:txBody>
          <a:bodyPr>
            <a:normAutofit fontScale="92500"/>
          </a:bodyPr>
          <a:lstStyle/>
          <a:p>
            <a:r>
              <a:rPr lang="en-US" dirty="0" smtClean="0"/>
              <a:t>As stated earlier, the price of good A in good B terms, denoted </a:t>
            </a:r>
            <a:r>
              <a:rPr lang="en-US" i="1" dirty="0" smtClean="0"/>
              <a:t>P(A</a:t>
            </a:r>
            <a:r>
              <a:rPr lang="en-US" i="1" baseline="-25000" dirty="0" smtClean="0"/>
              <a:t>B</a:t>
            </a:r>
            <a:r>
              <a:rPr lang="en-US" i="1" dirty="0" smtClean="0"/>
              <a:t> )</a:t>
            </a:r>
            <a:r>
              <a:rPr lang="en-US" dirty="0" smtClean="0"/>
              <a:t>, is equal to the ratio of two quantities exchanged. The principle of trade equivalence implies that this ratio of two quantities exchanged is equal to the reciprocal of the ratio of the absolute market value of the two goods. Therefore, the price of good A in terms of good B is equal to:</a:t>
            </a:r>
          </a:p>
          <a:p>
            <a:endParaRPr lang="en-US" dirty="0"/>
          </a:p>
          <a:p>
            <a:pPr>
              <a:spcBef>
                <a:spcPts val="3800"/>
              </a:spcBef>
            </a:pPr>
            <a:r>
              <a:rPr lang="en-US" dirty="0" smtClean="0"/>
              <a:t>The price of one good in terms of another is determined by a ratio of two market values (the absolute market value of the primary good, good A, divided by the absolute market value of the measurement good, good B).</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769347022"/>
              </p:ext>
            </p:extLst>
          </p:nvPr>
        </p:nvGraphicFramePr>
        <p:xfrm>
          <a:off x="2774725" y="3873749"/>
          <a:ext cx="3445095" cy="1052668"/>
        </p:xfrm>
        <a:graphic>
          <a:graphicData uri="http://schemas.openxmlformats.org/presentationml/2006/ole">
            <mc:AlternateContent xmlns:mc="http://schemas.openxmlformats.org/markup-compatibility/2006">
              <mc:Choice xmlns:v="urn:schemas-microsoft-com:vml" Requires="v">
                <p:oleObj spid="_x0000_s1985831" name="Equation" r:id="rId3" imgW="1371600" imgH="419100" progId="Equation.3">
                  <p:embed/>
                </p:oleObj>
              </mc:Choice>
              <mc:Fallback>
                <p:oleObj name="Equation" r:id="rId3" imgW="1371600" imgH="419100" progId="Equation.3">
                  <p:embed/>
                  <p:pic>
                    <p:nvPicPr>
                      <p:cNvPr id="0" name=""/>
                      <p:cNvPicPr/>
                      <p:nvPr/>
                    </p:nvPicPr>
                    <p:blipFill>
                      <a:blip r:embed="rId4"/>
                      <a:stretch>
                        <a:fillRect/>
                      </a:stretch>
                    </p:blipFill>
                    <p:spPr>
                      <a:xfrm>
                        <a:off x="2774725" y="3873749"/>
                        <a:ext cx="3445095" cy="1052668"/>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66</a:t>
            </a:fld>
            <a:endParaRPr lang="en-US" dirty="0"/>
          </a:p>
        </p:txBody>
      </p:sp>
    </p:spTree>
    <p:extLst>
      <p:ext uri="{BB962C8B-B14F-4D97-AF65-F5344CB8AC3E}">
        <p14:creationId xmlns:p14="http://schemas.microsoft.com/office/powerpoint/2010/main" val="26698544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Money Price of Goods</a:t>
            </a:r>
            <a:endParaRPr lang="en-US" sz="4000" dirty="0"/>
          </a:p>
        </p:txBody>
      </p:sp>
      <p:sp>
        <p:nvSpPr>
          <p:cNvPr id="3" name="Content Placeholder 2"/>
          <p:cNvSpPr>
            <a:spLocks noGrp="1"/>
          </p:cNvSpPr>
          <p:nvPr>
            <p:ph idx="1"/>
          </p:nvPr>
        </p:nvSpPr>
        <p:spPr>
          <a:xfrm>
            <a:off x="481010" y="1806452"/>
            <a:ext cx="8234891" cy="3793485"/>
          </a:xfrm>
        </p:spPr>
        <p:txBody>
          <a:bodyPr>
            <a:normAutofit fontScale="92500"/>
          </a:bodyPr>
          <a:lstStyle/>
          <a:p>
            <a:r>
              <a:rPr lang="en-US" dirty="0" smtClean="0"/>
              <a:t>So far, we have discussed the principle of price determination in general terms: the price of one good in terms of another is determined by the ratio of their absolute market values. Now, we can apply this principle to the determination of “money prices”.</a:t>
            </a:r>
          </a:p>
          <a:p>
            <a:pPr>
              <a:spcBef>
                <a:spcPts val="1400"/>
              </a:spcBef>
            </a:pPr>
            <a:r>
              <a:rPr lang="en-US" dirty="0" smtClean="0"/>
              <a:t>The money price of a good (the price of a good in terms of money) is simply the ratio of the number of units of money (dollars) that must be exchanged in return for one unit of a good (good A). Therefore, the price of good A in dollar terms is equal to the quantity of dollars exchanged, </a:t>
            </a:r>
            <a:r>
              <a:rPr lang="en-US" i="1" dirty="0" smtClean="0"/>
              <a:t>Q($)</a:t>
            </a:r>
            <a:r>
              <a:rPr lang="en-US" dirty="0" smtClean="0"/>
              <a:t>, for a certain quantity of good A, </a:t>
            </a:r>
            <a:r>
              <a:rPr lang="en-US" i="1" dirty="0" smtClean="0"/>
              <a:t>Q(A)</a:t>
            </a:r>
            <a:r>
              <a:rPr lang="en-US" dirty="0"/>
              <a:t>.</a:t>
            </a:r>
            <a:endParaRPr lang="en-US" dirty="0" smtClean="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252192037"/>
              </p:ext>
            </p:extLst>
          </p:nvPr>
        </p:nvGraphicFramePr>
        <p:xfrm>
          <a:off x="3375215" y="5163097"/>
          <a:ext cx="2203450" cy="1052512"/>
        </p:xfrm>
        <a:graphic>
          <a:graphicData uri="http://schemas.openxmlformats.org/presentationml/2006/ole">
            <mc:AlternateContent xmlns:mc="http://schemas.openxmlformats.org/markup-compatibility/2006">
              <mc:Choice xmlns:v="urn:schemas-microsoft-com:vml" Requires="v">
                <p:oleObj spid="_x0000_s1986852" name="Equation" r:id="rId3" imgW="876300" imgH="419100" progId="Equation.3">
                  <p:embed/>
                </p:oleObj>
              </mc:Choice>
              <mc:Fallback>
                <p:oleObj name="Equation" r:id="rId3" imgW="876300" imgH="419100" progId="Equation.3">
                  <p:embed/>
                  <p:pic>
                    <p:nvPicPr>
                      <p:cNvPr id="0" name=""/>
                      <p:cNvPicPr/>
                      <p:nvPr/>
                    </p:nvPicPr>
                    <p:blipFill>
                      <a:blip r:embed="rId4"/>
                      <a:stretch>
                        <a:fillRect/>
                      </a:stretch>
                    </p:blipFill>
                    <p:spPr>
                      <a:xfrm>
                        <a:off x="3375215" y="5163097"/>
                        <a:ext cx="2203450" cy="1052512"/>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67</a:t>
            </a:fld>
            <a:endParaRPr lang="en-US" dirty="0"/>
          </a:p>
        </p:txBody>
      </p:sp>
    </p:spTree>
    <p:extLst>
      <p:ext uri="{BB962C8B-B14F-4D97-AF65-F5344CB8AC3E}">
        <p14:creationId xmlns:p14="http://schemas.microsoft.com/office/powerpoint/2010/main" val="2591657007"/>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Market Value of Money</a:t>
            </a:r>
            <a:endParaRPr lang="en-US" sz="4000" dirty="0"/>
          </a:p>
        </p:txBody>
      </p:sp>
      <p:sp>
        <p:nvSpPr>
          <p:cNvPr id="3" name="Content Placeholder 2"/>
          <p:cNvSpPr>
            <a:spLocks noGrp="1"/>
          </p:cNvSpPr>
          <p:nvPr>
            <p:ph idx="1"/>
          </p:nvPr>
        </p:nvSpPr>
        <p:spPr>
          <a:xfrm>
            <a:off x="481010" y="1806453"/>
            <a:ext cx="8215651" cy="4543992"/>
          </a:xfrm>
        </p:spPr>
        <p:txBody>
          <a:bodyPr>
            <a:normAutofit fontScale="92500"/>
          </a:bodyPr>
          <a:lstStyle/>
          <a:p>
            <a:r>
              <a:rPr lang="en-US" dirty="0" smtClean="0"/>
              <a:t>Why is it possible to exchange good A for money? Because both good A and money possess the property of “market value”. As discussed in The Money Enigma, money can only act as a medium of exchange because it has value (derived from its status as a financial instrument). More specifically, money possesses the property of market value and we can, at least theoretically, measure this market value in terms of a universal and invariable unit of market value (“units of economic value”).</a:t>
            </a:r>
          </a:p>
          <a:p>
            <a:pPr>
              <a:spcBef>
                <a:spcPts val="1400"/>
              </a:spcBef>
            </a:pPr>
            <a:r>
              <a:rPr lang="en-US" dirty="0" smtClean="0"/>
              <a:t>It is the relative relation between the market value of money and the market value of a good that determines the price of a good in money terms. We can see this by applying the principle of trade equivalence to a money-based transaction.</a:t>
            </a:r>
          </a:p>
          <a:p>
            <a:endParaRPr lang="en-US" dirty="0" smtClean="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68</a:t>
            </a:fld>
            <a:endParaRPr lang="en-US" dirty="0"/>
          </a:p>
        </p:txBody>
      </p:sp>
    </p:spTree>
    <p:extLst>
      <p:ext uri="{BB962C8B-B14F-4D97-AF65-F5344CB8AC3E}">
        <p14:creationId xmlns:p14="http://schemas.microsoft.com/office/powerpoint/2010/main" val="35343701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28" y="244158"/>
            <a:ext cx="8215651" cy="1339850"/>
          </a:xfrm>
        </p:spPr>
        <p:txBody>
          <a:bodyPr>
            <a:normAutofit fontScale="90000"/>
          </a:bodyPr>
          <a:lstStyle/>
          <a:p>
            <a:r>
              <a:rPr lang="en-US" sz="4000" dirty="0" smtClean="0"/>
              <a:t>Principle of Trade Equivalence Applied to a Money-Based Transaction</a:t>
            </a:r>
            <a:endParaRPr lang="en-US" sz="4000" dirty="0"/>
          </a:p>
        </p:txBody>
      </p:sp>
      <p:sp>
        <p:nvSpPr>
          <p:cNvPr id="3" name="Content Placeholder 2"/>
          <p:cNvSpPr>
            <a:spLocks noGrp="1"/>
          </p:cNvSpPr>
          <p:nvPr>
            <p:ph idx="1"/>
          </p:nvPr>
        </p:nvSpPr>
        <p:spPr>
          <a:xfrm>
            <a:off x="481008" y="1825697"/>
            <a:ext cx="8215651" cy="4620968"/>
          </a:xfrm>
        </p:spPr>
        <p:txBody>
          <a:bodyPr>
            <a:normAutofit fontScale="92500" lnSpcReduction="10000"/>
          </a:bodyPr>
          <a:lstStyle/>
          <a:p>
            <a:r>
              <a:rPr lang="en-US" dirty="0" smtClean="0"/>
              <a:t>Money is accepted in exchange for goods because money has the property of market value. We can measure the market value of money in terms of units of economic value: this is the absolute market value of money, denoted </a:t>
            </a:r>
            <a:r>
              <a:rPr lang="en-US" i="1" dirty="0" smtClean="0"/>
              <a:t>V($)</a:t>
            </a:r>
            <a:r>
              <a:rPr lang="en-US" dirty="0" smtClean="0"/>
              <a:t>.</a:t>
            </a:r>
          </a:p>
          <a:p>
            <a:pPr>
              <a:spcBef>
                <a:spcPts val="1400"/>
              </a:spcBef>
            </a:pPr>
            <a:r>
              <a:rPr lang="en-US" dirty="0" smtClean="0"/>
              <a:t>In an efficient market, a money-based transaction will only occur when the total market value of the basket of good A exchanged is equal to the total market value of the basket of money exchanged:</a:t>
            </a:r>
          </a:p>
          <a:p>
            <a:endParaRPr lang="en-US" dirty="0"/>
          </a:p>
          <a:p>
            <a:pPr>
              <a:spcBef>
                <a:spcPts val="1400"/>
              </a:spcBef>
            </a:pPr>
            <a:r>
              <a:rPr lang="en-US" dirty="0" smtClean="0"/>
              <a:t>In simple terms, in an efficient market, trade only occurs when two parties swap baskets of equal market value. In most transactions, one of those baskets contains a quantity of money.</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991547874"/>
              </p:ext>
            </p:extLst>
          </p:nvPr>
        </p:nvGraphicFramePr>
        <p:xfrm>
          <a:off x="2643758" y="4494433"/>
          <a:ext cx="3927475" cy="523875"/>
        </p:xfrm>
        <a:graphic>
          <a:graphicData uri="http://schemas.openxmlformats.org/presentationml/2006/ole">
            <mc:AlternateContent xmlns:mc="http://schemas.openxmlformats.org/markup-compatibility/2006">
              <mc:Choice xmlns:v="urn:schemas-microsoft-com:vml" Requires="v">
                <p:oleObj spid="_x0000_s1988886" name="Equation" r:id="rId3" imgW="1524000" imgH="203200" progId="Equation.3">
                  <p:embed/>
                </p:oleObj>
              </mc:Choice>
              <mc:Fallback>
                <p:oleObj name="Equation" r:id="rId3" imgW="1524000" imgH="203200" progId="Equation.3">
                  <p:embed/>
                  <p:pic>
                    <p:nvPicPr>
                      <p:cNvPr id="0" name=""/>
                      <p:cNvPicPr/>
                      <p:nvPr/>
                    </p:nvPicPr>
                    <p:blipFill>
                      <a:blip r:embed="rId4"/>
                      <a:stretch>
                        <a:fillRect/>
                      </a:stretch>
                    </p:blipFill>
                    <p:spPr>
                      <a:xfrm>
                        <a:off x="2643758" y="4494433"/>
                        <a:ext cx="3927475" cy="52387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69</a:t>
            </a:fld>
            <a:endParaRPr lang="en-US" dirty="0"/>
          </a:p>
        </p:txBody>
      </p:sp>
    </p:spTree>
    <p:extLst>
      <p:ext uri="{BB962C8B-B14F-4D97-AF65-F5344CB8AC3E}">
        <p14:creationId xmlns:p14="http://schemas.microsoft.com/office/powerpoint/2010/main" val="29779399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in Dollar Terms is a Ratio of Two Market Values</a:t>
            </a:r>
            <a:endParaRPr lang="en-US" sz="4000" dirty="0"/>
          </a:p>
        </p:txBody>
      </p:sp>
      <p:sp>
        <p:nvSpPr>
          <p:cNvPr id="3" name="Content Placeholder 2"/>
          <p:cNvSpPr>
            <a:spLocks noGrp="1"/>
          </p:cNvSpPr>
          <p:nvPr>
            <p:ph idx="1"/>
          </p:nvPr>
        </p:nvSpPr>
        <p:spPr>
          <a:xfrm>
            <a:off x="481010" y="1806452"/>
            <a:ext cx="8369574" cy="4601725"/>
          </a:xfrm>
        </p:spPr>
        <p:txBody>
          <a:bodyPr>
            <a:normAutofit/>
          </a:bodyPr>
          <a:lstStyle/>
          <a:p>
            <a:r>
              <a:rPr lang="en-US" sz="2200" dirty="0" smtClean="0"/>
              <a:t>Rearranging the previous equation, the ratio of the quantity of dollars exchanged and the quantity of good A exchanged is determined by the relative market value of the two goods:</a:t>
            </a:r>
          </a:p>
          <a:p>
            <a:endParaRPr lang="en-US" sz="2200" dirty="0"/>
          </a:p>
          <a:p>
            <a:pPr>
              <a:spcBef>
                <a:spcPts val="5000"/>
              </a:spcBef>
            </a:pPr>
            <a:r>
              <a:rPr lang="en-US" sz="2200" dirty="0" smtClean="0"/>
              <a:t>As we know, the price of good A in dollar terms is equal to this ratio of quantities exchanged. Therefore, the price of good A in dollar terms is a ratio of two market values: </a:t>
            </a:r>
          </a:p>
          <a:p>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1641971615"/>
              </p:ext>
            </p:extLst>
          </p:nvPr>
        </p:nvGraphicFramePr>
        <p:xfrm>
          <a:off x="3436938" y="2930191"/>
          <a:ext cx="2225675" cy="1076325"/>
        </p:xfrm>
        <a:graphic>
          <a:graphicData uri="http://schemas.openxmlformats.org/presentationml/2006/ole">
            <mc:AlternateContent xmlns:mc="http://schemas.openxmlformats.org/markup-compatibility/2006">
              <mc:Choice xmlns:v="urn:schemas-microsoft-com:vml" Requires="v">
                <p:oleObj spid="_x0000_s2034151" name="Equation" r:id="rId3" imgW="863600" imgH="419100" progId="Equation.3">
                  <p:embed/>
                </p:oleObj>
              </mc:Choice>
              <mc:Fallback>
                <p:oleObj name="Equation" r:id="rId3" imgW="863600" imgH="419100" progId="Equation.3">
                  <p:embed/>
                  <p:pic>
                    <p:nvPicPr>
                      <p:cNvPr id="0" name=""/>
                      <p:cNvPicPr/>
                      <p:nvPr/>
                    </p:nvPicPr>
                    <p:blipFill>
                      <a:blip r:embed="rId4"/>
                      <a:stretch>
                        <a:fillRect/>
                      </a:stretch>
                    </p:blipFill>
                    <p:spPr>
                      <a:xfrm>
                        <a:off x="3436938" y="2930191"/>
                        <a:ext cx="2225675" cy="10763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447592907"/>
              </p:ext>
            </p:extLst>
          </p:nvPr>
        </p:nvGraphicFramePr>
        <p:xfrm>
          <a:off x="2674558" y="5153678"/>
          <a:ext cx="3414712" cy="1052513"/>
        </p:xfrm>
        <a:graphic>
          <a:graphicData uri="http://schemas.openxmlformats.org/presentationml/2006/ole">
            <mc:AlternateContent xmlns:mc="http://schemas.openxmlformats.org/markup-compatibility/2006">
              <mc:Choice xmlns:v="urn:schemas-microsoft-com:vml" Requires="v">
                <p:oleObj spid="_x0000_s2034152" name="Equation" r:id="rId5" imgW="1358900" imgH="419100" progId="Equation.3">
                  <p:embed/>
                </p:oleObj>
              </mc:Choice>
              <mc:Fallback>
                <p:oleObj name="Equation" r:id="rId5" imgW="1358900" imgH="419100" progId="Equation.3">
                  <p:embed/>
                  <p:pic>
                    <p:nvPicPr>
                      <p:cNvPr id="0" name=""/>
                      <p:cNvPicPr/>
                      <p:nvPr/>
                    </p:nvPicPr>
                    <p:blipFill>
                      <a:blip r:embed="rId6"/>
                      <a:stretch>
                        <a:fillRect/>
                      </a:stretch>
                    </p:blipFill>
                    <p:spPr>
                      <a:xfrm>
                        <a:off x="2674558" y="5153678"/>
                        <a:ext cx="3414712" cy="1052513"/>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70</a:t>
            </a:fld>
            <a:endParaRPr lang="en-US" dirty="0"/>
          </a:p>
        </p:txBody>
      </p:sp>
    </p:spTree>
    <p:extLst>
      <p:ext uri="{BB962C8B-B14F-4D97-AF65-F5344CB8AC3E}">
        <p14:creationId xmlns:p14="http://schemas.microsoft.com/office/powerpoint/2010/main" val="20927989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730" y="244158"/>
            <a:ext cx="8138689" cy="1339850"/>
          </a:xfrm>
        </p:spPr>
        <p:txBody>
          <a:bodyPr>
            <a:normAutofit/>
          </a:bodyPr>
          <a:lstStyle/>
          <a:p>
            <a:r>
              <a:rPr lang="en-US" sz="4000" dirty="0" smtClean="0"/>
              <a:t>What Determines Market Value? Supply and Demand</a:t>
            </a:r>
            <a:endParaRPr lang="en-US" sz="4000" dirty="0"/>
          </a:p>
        </p:txBody>
      </p:sp>
      <p:sp>
        <p:nvSpPr>
          <p:cNvPr id="3" name="Content Placeholder 2"/>
          <p:cNvSpPr>
            <a:spLocks noGrp="1"/>
          </p:cNvSpPr>
          <p:nvPr>
            <p:ph idx="1"/>
          </p:nvPr>
        </p:nvSpPr>
        <p:spPr>
          <a:xfrm>
            <a:off x="481010" y="1806452"/>
            <a:ext cx="8331093" cy="4467017"/>
          </a:xfrm>
        </p:spPr>
        <p:txBody>
          <a:bodyPr>
            <a:noAutofit/>
          </a:bodyPr>
          <a:lstStyle/>
          <a:p>
            <a:r>
              <a:rPr lang="en-US" sz="2100" dirty="0" smtClean="0"/>
              <a:t>If price is determined by a ratio of two market values, then what determines market value? Economics already has a well established paradigm for answering this question: supply and demand</a:t>
            </a:r>
            <a:r>
              <a:rPr lang="en-US" sz="2100" dirty="0"/>
              <a:t>. Supply and demand determines market value: we can measure market value in absolute terms or, as is common practice, in relative terms</a:t>
            </a:r>
            <a:r>
              <a:rPr lang="en-US" sz="2100" dirty="0" smtClean="0"/>
              <a:t>.</a:t>
            </a:r>
          </a:p>
          <a:p>
            <a:pPr>
              <a:spcBef>
                <a:spcPts val="1400"/>
              </a:spcBef>
            </a:pPr>
            <a:r>
              <a:rPr lang="en-US" sz="2100" dirty="0" smtClean="0"/>
              <a:t>If supply and demand determines the market value of a good where that market value is measured in relative terms (in terms of another good), then supply and demand must also determine the market value of that good where the market value is measured in absolute terms (in terms of an invariable unit of measure). Put another way, if supply and demand does not determine market value as measured in absolute terms, then it doesn’t determine market value as measured in relative terms (in terms of “price”). </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71</a:t>
            </a:fld>
            <a:endParaRPr lang="en-US" dirty="0"/>
          </a:p>
        </p:txBody>
      </p:sp>
    </p:spTree>
    <p:extLst>
      <p:ext uri="{BB962C8B-B14F-4D97-AF65-F5344CB8AC3E}">
        <p14:creationId xmlns:p14="http://schemas.microsoft.com/office/powerpoint/2010/main" val="33964528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730" y="244158"/>
            <a:ext cx="8042488" cy="1339850"/>
          </a:xfrm>
        </p:spPr>
        <p:txBody>
          <a:bodyPr>
            <a:normAutofit/>
          </a:bodyPr>
          <a:lstStyle/>
          <a:p>
            <a:r>
              <a:rPr lang="en-US" sz="4000" dirty="0" smtClean="0"/>
              <a:t>The Market for Apples in</a:t>
            </a:r>
            <a:br>
              <a:rPr lang="en-US" sz="4000" dirty="0" smtClean="0"/>
            </a:br>
            <a:r>
              <a:rPr lang="en-US" sz="4000" dirty="0" smtClean="0"/>
              <a:t>“Units of Economic Value” Terms</a:t>
            </a:r>
            <a:endParaRPr lang="en-US" sz="4000" dirty="0"/>
          </a:p>
        </p:txBody>
      </p:sp>
      <p:sp>
        <p:nvSpPr>
          <p:cNvPr id="3" name="Content Placeholder 2"/>
          <p:cNvSpPr>
            <a:spLocks noGrp="1"/>
          </p:cNvSpPr>
          <p:nvPr>
            <p:ph idx="1"/>
          </p:nvPr>
        </p:nvSpPr>
        <p:spPr>
          <a:xfrm>
            <a:off x="4453281" y="1812185"/>
            <a:ext cx="4320343" cy="4562979"/>
          </a:xfrm>
        </p:spPr>
        <p:txBody>
          <a:bodyPr>
            <a:normAutofit fontScale="92500"/>
          </a:bodyPr>
          <a:lstStyle/>
          <a:p>
            <a:r>
              <a:rPr lang="en-US" sz="2300" dirty="0" smtClean="0"/>
              <a:t>Supply and demand for apples determines the market value of apples. In this case, the market value of apples is measured in absolute terms </a:t>
            </a:r>
            <a:r>
              <a:rPr lang="en-US" sz="2300" i="1" dirty="0" smtClean="0"/>
              <a:t>V(A)</a:t>
            </a:r>
            <a:r>
              <a:rPr lang="en-US" sz="2300" dirty="0" smtClean="0"/>
              <a:t>.</a:t>
            </a:r>
          </a:p>
          <a:p>
            <a:pPr>
              <a:spcBef>
                <a:spcPts val="1400"/>
              </a:spcBef>
            </a:pPr>
            <a:r>
              <a:rPr lang="en-US" sz="2300" dirty="0" smtClean="0"/>
              <a:t>The supply and demand curves for apples are both expressed in terms of units of economic value, an invariable measure of market value. The intersection of supply and demand determines the equilibrium market value of apples </a:t>
            </a:r>
            <a:r>
              <a:rPr lang="en-US" sz="2300" i="1" dirty="0" smtClean="0"/>
              <a:t>V(A)</a:t>
            </a:r>
            <a:r>
              <a:rPr lang="en-US" sz="2300" dirty="0" smtClean="0"/>
              <a:t>.</a:t>
            </a:r>
          </a:p>
          <a:p>
            <a:endParaRPr lang="en-US" sz="2300" dirty="0" smtClean="0"/>
          </a:p>
          <a:p>
            <a:endParaRPr lang="en-US" dirty="0"/>
          </a:p>
        </p:txBody>
      </p:sp>
      <p:cxnSp>
        <p:nvCxnSpPr>
          <p:cNvPr id="5" name="Straight Connector 4"/>
          <p:cNvCxnSpPr/>
          <p:nvPr/>
        </p:nvCxnSpPr>
        <p:spPr>
          <a:xfrm>
            <a:off x="1031973" y="3439993"/>
            <a:ext cx="0" cy="2334241"/>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31973" y="5774234"/>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97111" y="2604745"/>
            <a:ext cx="1822290" cy="646331"/>
          </a:xfrm>
          <a:prstGeom prst="rect">
            <a:avLst/>
          </a:prstGeom>
          <a:noFill/>
        </p:spPr>
        <p:txBody>
          <a:bodyPr wrap="square" rtlCol="0">
            <a:spAutoFit/>
          </a:bodyPr>
          <a:lstStyle/>
          <a:p>
            <a:pPr algn="ctr"/>
            <a:r>
              <a:rPr lang="en-US" dirty="0" smtClean="0"/>
              <a:t>Market value in</a:t>
            </a:r>
          </a:p>
          <a:p>
            <a:pPr algn="ctr"/>
            <a:r>
              <a:rPr lang="en-US" dirty="0" smtClean="0"/>
              <a:t>“EV”  terms </a:t>
            </a:r>
            <a:endParaRPr lang="en-US" dirty="0"/>
          </a:p>
        </p:txBody>
      </p:sp>
      <p:sp>
        <p:nvSpPr>
          <p:cNvPr id="9" name="TextBox 8"/>
          <p:cNvSpPr txBox="1"/>
          <p:nvPr/>
        </p:nvSpPr>
        <p:spPr>
          <a:xfrm>
            <a:off x="3342918" y="5792908"/>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383117" y="3439993"/>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64441" y="3439993"/>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538648" y="3150672"/>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524845" y="5191489"/>
            <a:ext cx="1043876" cy="369332"/>
          </a:xfrm>
          <a:prstGeom prst="rect">
            <a:avLst/>
          </a:prstGeom>
          <a:noFill/>
        </p:spPr>
        <p:txBody>
          <a:bodyPr wrap="none" rtlCol="0">
            <a:spAutoFit/>
          </a:bodyPr>
          <a:lstStyle/>
          <a:p>
            <a:pPr algn="ctr"/>
            <a:r>
              <a:rPr lang="en-US" dirty="0" smtClean="0"/>
              <a:t>Demand</a:t>
            </a:r>
            <a:endParaRPr lang="en-US" dirty="0"/>
          </a:p>
        </p:txBody>
      </p:sp>
      <p:cxnSp>
        <p:nvCxnSpPr>
          <p:cNvPr id="17" name="Straight Connector 16"/>
          <p:cNvCxnSpPr/>
          <p:nvPr/>
        </p:nvCxnSpPr>
        <p:spPr>
          <a:xfrm flipH="1">
            <a:off x="1051213" y="4448385"/>
            <a:ext cx="143432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309" y="4211946"/>
            <a:ext cx="727307" cy="400110"/>
          </a:xfrm>
          <a:prstGeom prst="rect">
            <a:avLst/>
          </a:prstGeom>
          <a:noFill/>
        </p:spPr>
        <p:txBody>
          <a:bodyPr wrap="none" rtlCol="0">
            <a:spAutoFit/>
          </a:bodyPr>
          <a:lstStyle/>
          <a:p>
            <a:r>
              <a:rPr lang="en-US" sz="2000" dirty="0"/>
              <a:t>V</a:t>
            </a:r>
            <a:r>
              <a:rPr lang="en-US" sz="2000" dirty="0" smtClean="0"/>
              <a:t>(A)</a:t>
            </a:r>
          </a:p>
        </p:txBody>
      </p:sp>
      <p:sp>
        <p:nvSpPr>
          <p:cNvPr id="20" name="TextBox 19"/>
          <p:cNvSpPr txBox="1"/>
          <p:nvPr/>
        </p:nvSpPr>
        <p:spPr>
          <a:xfrm>
            <a:off x="2080921" y="5774234"/>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447621" y="4429711"/>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825721" y="1966137"/>
            <a:ext cx="3290422" cy="369332"/>
          </a:xfrm>
          <a:prstGeom prst="rect">
            <a:avLst/>
          </a:prstGeom>
          <a:noFill/>
        </p:spPr>
        <p:txBody>
          <a:bodyPr wrap="none" rtlCol="0">
            <a:spAutoFit/>
          </a:bodyPr>
          <a:lstStyle/>
          <a:p>
            <a:r>
              <a:rPr lang="en-US" dirty="0" smtClean="0"/>
              <a:t>THE MARKET FOR APPLES</a:t>
            </a:r>
            <a:endParaRPr lang="en-US"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6" name="Slide Number Placeholder 15"/>
          <p:cNvSpPr>
            <a:spLocks noGrp="1"/>
          </p:cNvSpPr>
          <p:nvPr>
            <p:ph type="sldNum" sz="quarter" idx="12"/>
          </p:nvPr>
        </p:nvSpPr>
        <p:spPr/>
        <p:txBody>
          <a:bodyPr/>
          <a:lstStyle/>
          <a:p>
            <a:fld id="{CFE4BAC9-6D41-4691-9299-18EF07EF0177}" type="slidenum">
              <a:rPr lang="en-US" smtClean="0"/>
              <a:t>72</a:t>
            </a:fld>
            <a:endParaRPr lang="en-US" dirty="0"/>
          </a:p>
        </p:txBody>
      </p:sp>
    </p:spTree>
    <p:extLst>
      <p:ext uri="{BB962C8B-B14F-4D97-AF65-F5344CB8AC3E}">
        <p14:creationId xmlns:p14="http://schemas.microsoft.com/office/powerpoint/2010/main" val="101801660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Ways to Illustrate Exactly</a:t>
            </a:r>
            <a:br>
              <a:rPr lang="en-US" sz="4000" dirty="0" smtClean="0"/>
            </a:br>
            <a:r>
              <a:rPr lang="en-US" sz="4000" dirty="0" smtClean="0"/>
              <a:t>The Same Thing</a:t>
            </a:r>
            <a:endParaRPr lang="en-US" sz="4000" dirty="0"/>
          </a:p>
        </p:txBody>
      </p:sp>
      <p:sp>
        <p:nvSpPr>
          <p:cNvPr id="3" name="Content Placeholder 2"/>
          <p:cNvSpPr>
            <a:spLocks noGrp="1"/>
          </p:cNvSpPr>
          <p:nvPr>
            <p:ph idx="1"/>
          </p:nvPr>
        </p:nvSpPr>
        <p:spPr>
          <a:xfrm>
            <a:off x="392291" y="1712220"/>
            <a:ext cx="8400571" cy="1520734"/>
          </a:xfrm>
        </p:spPr>
        <p:txBody>
          <a:bodyPr>
            <a:normAutofit/>
          </a:bodyPr>
          <a:lstStyle/>
          <a:p>
            <a:pPr marL="0" indent="0" algn="ctr">
              <a:buNone/>
            </a:pPr>
            <a:r>
              <a:rPr lang="en-US" sz="2000" dirty="0" smtClean="0"/>
              <a:t>The two diagrams below are identical in every aspect except one: the unit of measurement. In the first, supply and demand are represented in terms of an invariable unit of market value. In </a:t>
            </a:r>
            <a:r>
              <a:rPr lang="en-US" sz="2000" dirty="0"/>
              <a:t>t</a:t>
            </a:r>
            <a:r>
              <a:rPr lang="en-US" sz="2000" dirty="0" smtClean="0"/>
              <a:t>he second, the schedules are represented in terms of a good (dollars), the market value of which is </a:t>
            </a:r>
            <a:r>
              <a:rPr lang="en-US" sz="2000" i="1" dirty="0" smtClean="0"/>
              <a:t>assumed</a:t>
            </a:r>
            <a:r>
              <a:rPr lang="en-US" sz="2000" dirty="0" smtClean="0"/>
              <a:t> constant.</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462541" y="3061031"/>
            <a:ext cx="1285516" cy="369332"/>
          </a:xfrm>
          <a:prstGeom prst="rect">
            <a:avLst/>
          </a:prstGeom>
          <a:noFill/>
        </p:spPr>
        <p:txBody>
          <a:bodyPr wrap="none" rtlCol="0">
            <a:spAutoFit/>
          </a:bodyPr>
          <a:lstStyle/>
          <a:p>
            <a:r>
              <a:rPr lang="en-US" dirty="0" smtClean="0"/>
              <a:t>“APPLES”</a:t>
            </a:r>
            <a:endParaRPr lang="en-US" dirty="0"/>
          </a:p>
        </p:txBody>
      </p:sp>
      <p:sp>
        <p:nvSpPr>
          <p:cNvPr id="11" name="TextBox 10"/>
          <p:cNvSpPr txBox="1"/>
          <p:nvPr/>
        </p:nvSpPr>
        <p:spPr>
          <a:xfrm>
            <a:off x="770876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603648" y="3079363"/>
            <a:ext cx="1506880" cy="646331"/>
          </a:xfrm>
          <a:prstGeom prst="rect">
            <a:avLst/>
          </a:prstGeom>
          <a:noFill/>
        </p:spPr>
        <p:txBody>
          <a:bodyPr wrap="none" rtlCol="0">
            <a:spAutoFit/>
          </a:bodyPr>
          <a:lstStyle/>
          <a:p>
            <a:pPr algn="ctr"/>
            <a:r>
              <a:rPr lang="en-US" dirty="0" smtClean="0"/>
              <a:t>Market Value</a:t>
            </a:r>
          </a:p>
          <a:p>
            <a:pPr algn="ctr"/>
            <a:r>
              <a:rPr lang="en-US" dirty="0" smtClean="0"/>
              <a:t>(Dollars)</a:t>
            </a:r>
          </a:p>
        </p:txBody>
      </p:sp>
      <p:cxnSp>
        <p:nvCxnSpPr>
          <p:cNvPr id="20" name="Straight Connector 19"/>
          <p:cNvCxnSpPr/>
          <p:nvPr/>
        </p:nvCxnSpPr>
        <p:spPr>
          <a:xfrm>
            <a:off x="6196716" y="3851079"/>
            <a:ext cx="1862594" cy="1644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69000" y="3870323"/>
            <a:ext cx="2090310" cy="1830974"/>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694815"/>
            <a:ext cx="161594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712070" y="4483693"/>
            <a:ext cx="831502" cy="400110"/>
          </a:xfrm>
          <a:prstGeom prst="rect">
            <a:avLst/>
          </a:prstGeom>
          <a:noFill/>
        </p:spPr>
        <p:txBody>
          <a:bodyPr wrap="none" rtlCol="0">
            <a:spAutoFit/>
          </a:bodyPr>
          <a:lstStyle/>
          <a:p>
            <a:pPr algn="ctr"/>
            <a:r>
              <a:rPr lang="en-US" sz="2000" dirty="0"/>
              <a:t>P</a:t>
            </a:r>
            <a:r>
              <a:rPr lang="en-US" sz="2000" dirty="0" smtClean="0"/>
              <a:t>(A</a:t>
            </a:r>
            <a:r>
              <a:rPr lang="en-US" sz="2000" baseline="-25000" dirty="0" smtClean="0"/>
              <a:t>$ </a:t>
            </a:r>
            <a:r>
              <a:rPr lang="en-US" sz="2000" dirty="0" smtClean="0"/>
              <a:t>)</a:t>
            </a:r>
            <a:endParaRPr lang="en-US" sz="2000" baseline="-25000" dirty="0"/>
          </a:p>
        </p:txBody>
      </p:sp>
      <p:sp>
        <p:nvSpPr>
          <p:cNvPr id="26" name="TextBox 25"/>
          <p:cNvSpPr txBox="1"/>
          <p:nvPr/>
        </p:nvSpPr>
        <p:spPr>
          <a:xfrm>
            <a:off x="8039152" y="3656004"/>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8059310" y="5293475"/>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110857" y="3061031"/>
            <a:ext cx="1285516" cy="369332"/>
          </a:xfrm>
          <a:prstGeom prst="rect">
            <a:avLst/>
          </a:prstGeom>
          <a:noFill/>
        </p:spPr>
        <p:txBody>
          <a:bodyPr wrap="none" rtlCol="0">
            <a:spAutoFit/>
          </a:bodyPr>
          <a:lstStyle/>
          <a:p>
            <a:r>
              <a:rPr lang="en-US" dirty="0" smtClean="0"/>
              <a:t>“APPLES”</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353811" y="3099519"/>
            <a:ext cx="1521871" cy="646331"/>
          </a:xfrm>
          <a:prstGeom prst="rect">
            <a:avLst/>
          </a:prstGeom>
          <a:noFill/>
        </p:spPr>
        <p:txBody>
          <a:bodyPr wrap="none" rtlCol="0">
            <a:spAutoFit/>
          </a:bodyPr>
          <a:lstStyle/>
          <a:p>
            <a:pPr algn="ctr"/>
            <a:r>
              <a:rPr lang="en-US" dirty="0" smtClean="0"/>
              <a:t>Market Value</a:t>
            </a:r>
          </a:p>
          <a:p>
            <a:pPr algn="ctr"/>
            <a:r>
              <a:rPr lang="en-US" dirty="0" smtClean="0"/>
              <a:t>(Units of 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93677" y="4474954"/>
            <a:ext cx="727307" cy="400110"/>
          </a:xfrm>
          <a:prstGeom prst="rect">
            <a:avLst/>
          </a:prstGeom>
          <a:noFill/>
        </p:spPr>
        <p:txBody>
          <a:bodyPr wrap="none" rtlCol="0">
            <a:spAutoFit/>
          </a:bodyPr>
          <a:lstStyle/>
          <a:p>
            <a:r>
              <a:rPr lang="en-US" sz="2000" dirty="0" smtClean="0"/>
              <a:t>V(A)</a:t>
            </a:r>
            <a:endParaRPr lang="en-US" sz="2000" dirty="0"/>
          </a:p>
        </p:txBody>
      </p:sp>
      <p:cxnSp>
        <p:nvCxnSpPr>
          <p:cNvPr id="43" name="Straight Connector 42"/>
          <p:cNvCxnSpPr/>
          <p:nvPr/>
        </p:nvCxnSpPr>
        <p:spPr>
          <a:xfrm>
            <a:off x="7128118" y="4679219"/>
            <a:ext cx="0" cy="123098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777730" y="5948117"/>
            <a:ext cx="694684" cy="369332"/>
          </a:xfrm>
          <a:prstGeom prst="rect">
            <a:avLst/>
          </a:prstGeom>
          <a:noFill/>
        </p:spPr>
        <p:txBody>
          <a:bodyPr wrap="none" rtlCol="0">
            <a:spAutoFit/>
          </a:bodyPr>
          <a:lstStyle/>
          <a:p>
            <a:r>
              <a:rPr lang="en-US" dirty="0" smtClean="0"/>
              <a:t>Q(A)</a:t>
            </a:r>
            <a:endParaRPr lang="en-US" dirty="0"/>
          </a:p>
        </p:txBody>
      </p:sp>
      <p:cxnSp>
        <p:nvCxnSpPr>
          <p:cNvPr id="46" name="Straight Connector 45"/>
          <p:cNvCxnSpPr/>
          <p:nvPr/>
        </p:nvCxnSpPr>
        <p:spPr>
          <a:xfrm>
            <a:off x="2782652" y="4679219"/>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73</a:t>
            </a:fld>
            <a:endParaRPr lang="en-US" dirty="0"/>
          </a:p>
        </p:txBody>
      </p:sp>
    </p:spTree>
    <p:extLst>
      <p:ext uri="{BB962C8B-B14F-4D97-AF65-F5344CB8AC3E}">
        <p14:creationId xmlns:p14="http://schemas.microsoft.com/office/powerpoint/2010/main" val="2820391657"/>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614" y="244158"/>
            <a:ext cx="8268761" cy="1339850"/>
          </a:xfrm>
        </p:spPr>
        <p:txBody>
          <a:bodyPr>
            <a:normAutofit/>
          </a:bodyPr>
          <a:lstStyle/>
          <a:p>
            <a:r>
              <a:rPr lang="en-US" sz="4000" dirty="0" smtClean="0"/>
              <a:t>Every Price is Determined by</a:t>
            </a:r>
            <a:br>
              <a:rPr lang="en-US" sz="4000" dirty="0" smtClean="0"/>
            </a:br>
            <a:r>
              <a:rPr lang="en-US" sz="4000" dirty="0" smtClean="0"/>
              <a:t>Two Sets of Supply and Demand</a:t>
            </a:r>
            <a:endParaRPr lang="en-US" sz="4000" dirty="0"/>
          </a:p>
        </p:txBody>
      </p:sp>
      <p:sp>
        <p:nvSpPr>
          <p:cNvPr id="3" name="Content Placeholder 2"/>
          <p:cNvSpPr>
            <a:spLocks noGrp="1"/>
          </p:cNvSpPr>
          <p:nvPr>
            <p:ph idx="1"/>
          </p:nvPr>
        </p:nvSpPr>
        <p:spPr>
          <a:xfrm>
            <a:off x="485614" y="1795342"/>
            <a:ext cx="8268761" cy="4523826"/>
          </a:xfrm>
        </p:spPr>
        <p:txBody>
          <a:bodyPr>
            <a:normAutofit fontScale="92500"/>
          </a:bodyPr>
          <a:lstStyle/>
          <a:p>
            <a:r>
              <a:rPr lang="en-US" dirty="0" smtClean="0"/>
              <a:t>If the price of a good is determined by the </a:t>
            </a:r>
            <a:r>
              <a:rPr lang="en-US" i="1" dirty="0" smtClean="0"/>
              <a:t>relative</a:t>
            </a:r>
            <a:r>
              <a:rPr lang="en-US" dirty="0" smtClean="0"/>
              <a:t> market value of two goods and the market value of a good is determined by “supply and demand”, then it follows that the price of a good is determined by </a:t>
            </a:r>
            <a:r>
              <a:rPr lang="en-US" i="1" dirty="0" smtClean="0"/>
              <a:t>two</a:t>
            </a:r>
            <a:r>
              <a:rPr lang="en-US" dirty="0" smtClean="0"/>
              <a:t> sets of supply and demand.</a:t>
            </a:r>
          </a:p>
          <a:p>
            <a:r>
              <a:rPr lang="en-US" dirty="0" smtClean="0"/>
              <a:t>The traditional representation of supply and demand for a good in price terms provides a rather simplified</a:t>
            </a:r>
            <a:r>
              <a:rPr lang="en-US" dirty="0"/>
              <a:t> </a:t>
            </a:r>
            <a:r>
              <a:rPr lang="en-US" dirty="0" smtClean="0"/>
              <a:t>and somewhat misleading view of the price determination process. If there is little or no movement in the unit of measurement (the currency), then changes in the price of the good will primarily reflect changes in supply and demand for that good. However, if the market value of the unit of measurement (money) is not constant, then we have a problem.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74</a:t>
            </a:fld>
            <a:endParaRPr lang="en-US" dirty="0"/>
          </a:p>
        </p:txBody>
      </p:sp>
    </p:spTree>
    <p:extLst>
      <p:ext uri="{BB962C8B-B14F-4D97-AF65-F5344CB8AC3E}">
        <p14:creationId xmlns:p14="http://schemas.microsoft.com/office/powerpoint/2010/main" val="3762417306"/>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Problem with Traditional</a:t>
            </a:r>
            <a:br>
              <a:rPr lang="en-US" sz="4000" dirty="0" smtClean="0"/>
            </a:br>
            <a:r>
              <a:rPr lang="en-US" sz="4000" dirty="0" smtClean="0"/>
              <a:t>Demand &amp; Supply Analysis</a:t>
            </a:r>
            <a:endParaRPr lang="en-US" sz="4000" dirty="0"/>
          </a:p>
        </p:txBody>
      </p:sp>
      <p:sp>
        <p:nvSpPr>
          <p:cNvPr id="3" name="Content Placeholder 2"/>
          <p:cNvSpPr>
            <a:spLocks noGrp="1"/>
          </p:cNvSpPr>
          <p:nvPr>
            <p:ph idx="1"/>
          </p:nvPr>
        </p:nvSpPr>
        <p:spPr>
          <a:xfrm>
            <a:off x="486536" y="1794846"/>
            <a:ext cx="8229365" cy="4613330"/>
          </a:xfrm>
        </p:spPr>
        <p:txBody>
          <a:bodyPr>
            <a:normAutofit fontScale="92500"/>
          </a:bodyPr>
          <a:lstStyle/>
          <a:p>
            <a:r>
              <a:rPr lang="en-US" dirty="0" smtClean="0"/>
              <a:t>The issue can be illustrated by considering the determination of prices in a barter economy with no money. Imagine an economy with two goods (apples and bananas) and no currency. What is the price of apples and how is that price determined?</a:t>
            </a:r>
          </a:p>
          <a:p>
            <a:r>
              <a:rPr lang="en-US" dirty="0" smtClean="0"/>
              <a:t>There is only one meaningful way to express the price of apples in our two good economy: in terms of bananas. For example, an apple might cost two bananas. If there is more demand for apples, then the price of apples might rise to three bananas. If the demand for apples falls, then the price might fall to one banana.</a:t>
            </a:r>
            <a:r>
              <a:rPr lang="en-US" dirty="0"/>
              <a:t> </a:t>
            </a:r>
            <a:r>
              <a:rPr lang="en-US" dirty="0" smtClean="0"/>
              <a:t>The traditional demand/supply framework works fine so far. But what happens to the price of apples (in banana terms) if there is an increase in the demand for bananas?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75</a:t>
            </a:fld>
            <a:endParaRPr lang="en-US" dirty="0"/>
          </a:p>
        </p:txBody>
      </p:sp>
    </p:spTree>
    <p:extLst>
      <p:ext uri="{BB962C8B-B14F-4D97-AF65-F5344CB8AC3E}">
        <p14:creationId xmlns:p14="http://schemas.microsoft.com/office/powerpoint/2010/main" val="1191765131"/>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of Apples</a:t>
            </a:r>
            <a:endParaRPr lang="en-US" sz="4000" dirty="0"/>
          </a:p>
        </p:txBody>
      </p:sp>
      <p:sp>
        <p:nvSpPr>
          <p:cNvPr id="3" name="Content Placeholder 2"/>
          <p:cNvSpPr>
            <a:spLocks noGrp="1"/>
          </p:cNvSpPr>
          <p:nvPr>
            <p:ph idx="1"/>
          </p:nvPr>
        </p:nvSpPr>
        <p:spPr>
          <a:xfrm>
            <a:off x="486521" y="1803554"/>
            <a:ext cx="8229366" cy="4497648"/>
          </a:xfrm>
        </p:spPr>
        <p:txBody>
          <a:bodyPr>
            <a:normAutofit fontScale="92500"/>
          </a:bodyPr>
          <a:lstStyle/>
          <a:p>
            <a:r>
              <a:rPr lang="en-US" dirty="0" smtClean="0"/>
              <a:t>If there is an increase in the demand for bananas, then (all else equal) the price of apples in banana terms will fall. But how is that possible with “no change” in supply and demand for apples?</a:t>
            </a:r>
          </a:p>
          <a:p>
            <a:r>
              <a:rPr lang="en-US" dirty="0" smtClean="0"/>
              <a:t>Consider this question: What determines the price of apples as expressed in banana terms? Is it supply and demand for apples? Or is it supply and demand for bananas?</a:t>
            </a:r>
          </a:p>
          <a:p>
            <a:r>
              <a:rPr lang="en-US" dirty="0" smtClean="0"/>
              <a:t>The answer is simple: both. The price of apples, in banana terms, depends on both the supply and demand for apples </a:t>
            </a:r>
            <a:r>
              <a:rPr lang="en-US" i="1" dirty="0" smtClean="0"/>
              <a:t>and</a:t>
            </a:r>
            <a:r>
              <a:rPr lang="en-US" dirty="0" smtClean="0"/>
              <a:t> the supply and demand for bananas. If there is a sudden increase in demand for bananas, the value of an banana rises and, all else equal, the number of bananas required to purchase an apple falls.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76</a:t>
            </a:fld>
            <a:endParaRPr lang="en-US" dirty="0"/>
          </a:p>
        </p:txBody>
      </p:sp>
    </p:spTree>
    <p:extLst>
      <p:ext uri="{BB962C8B-B14F-4D97-AF65-F5344CB8AC3E}">
        <p14:creationId xmlns:p14="http://schemas.microsoft.com/office/powerpoint/2010/main" val="826027697"/>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490" y="244158"/>
            <a:ext cx="8119449" cy="1339850"/>
          </a:xfrm>
        </p:spPr>
        <p:txBody>
          <a:bodyPr>
            <a:normAutofit/>
          </a:bodyPr>
          <a:lstStyle/>
          <a:p>
            <a:r>
              <a:rPr lang="en-US" sz="4000" dirty="0" smtClean="0"/>
              <a:t>The Blind Spot: The Market Value</a:t>
            </a:r>
            <a:br>
              <a:rPr lang="en-US" sz="4000" dirty="0" smtClean="0"/>
            </a:br>
            <a:r>
              <a:rPr lang="en-US" sz="4000" dirty="0" smtClean="0"/>
              <a:t>of the Measurement Good</a:t>
            </a:r>
            <a:endParaRPr lang="en-US" sz="4000" dirty="0"/>
          </a:p>
        </p:txBody>
      </p:sp>
      <p:sp>
        <p:nvSpPr>
          <p:cNvPr id="3" name="Content Placeholder 2"/>
          <p:cNvSpPr>
            <a:spLocks noGrp="1"/>
          </p:cNvSpPr>
          <p:nvPr>
            <p:ph idx="1"/>
          </p:nvPr>
        </p:nvSpPr>
        <p:spPr>
          <a:xfrm>
            <a:off x="4453281" y="1792941"/>
            <a:ext cx="4320343" cy="4562979"/>
          </a:xfrm>
        </p:spPr>
        <p:txBody>
          <a:bodyPr>
            <a:normAutofit fontScale="92500"/>
          </a:bodyPr>
          <a:lstStyle/>
          <a:p>
            <a:r>
              <a:rPr lang="en-US" sz="2300" dirty="0" smtClean="0"/>
              <a:t>This traditional supply and demand diagram for apples focuses on changes in supply and demand for apples and the impact on the price of apples.</a:t>
            </a:r>
          </a:p>
          <a:p>
            <a:pPr>
              <a:spcBef>
                <a:spcPts val="1400"/>
              </a:spcBef>
            </a:pPr>
            <a:r>
              <a:rPr lang="en-US" sz="2300" dirty="0" smtClean="0"/>
              <a:t>But what happens if there is a change in the supply and demand for bananas? The problem is that this representation of the “market for apples” assumes that there is no change in the market value of bananas (the “measurement good”).</a:t>
            </a:r>
          </a:p>
          <a:p>
            <a:endParaRPr lang="en-US" dirty="0"/>
          </a:p>
        </p:txBody>
      </p:sp>
      <p:cxnSp>
        <p:nvCxnSpPr>
          <p:cNvPr id="5" name="Straight Connector 4"/>
          <p:cNvCxnSpPr/>
          <p:nvPr/>
        </p:nvCxnSpPr>
        <p:spPr>
          <a:xfrm>
            <a:off x="1031973" y="3258744"/>
            <a:ext cx="0" cy="251549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31973" y="5774234"/>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81671" y="2551945"/>
            <a:ext cx="2054309" cy="646331"/>
          </a:xfrm>
          <a:prstGeom prst="rect">
            <a:avLst/>
          </a:prstGeom>
          <a:noFill/>
        </p:spPr>
        <p:txBody>
          <a:bodyPr wrap="square" rtlCol="0">
            <a:spAutoFit/>
          </a:bodyPr>
          <a:lstStyle/>
          <a:p>
            <a:pPr algn="ctr"/>
            <a:r>
              <a:rPr lang="en-US" dirty="0" smtClean="0"/>
              <a:t>Price of apples in “banana terms”</a:t>
            </a:r>
            <a:endParaRPr lang="en-US" dirty="0"/>
          </a:p>
        </p:txBody>
      </p:sp>
      <p:sp>
        <p:nvSpPr>
          <p:cNvPr id="9" name="TextBox 8"/>
          <p:cNvSpPr txBox="1"/>
          <p:nvPr/>
        </p:nvSpPr>
        <p:spPr>
          <a:xfrm>
            <a:off x="3342918" y="5792908"/>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383117" y="3439993"/>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64441" y="3439993"/>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538648" y="3150672"/>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524845" y="5191489"/>
            <a:ext cx="1043876" cy="369332"/>
          </a:xfrm>
          <a:prstGeom prst="rect">
            <a:avLst/>
          </a:prstGeom>
          <a:noFill/>
        </p:spPr>
        <p:txBody>
          <a:bodyPr wrap="none" rtlCol="0">
            <a:spAutoFit/>
          </a:bodyPr>
          <a:lstStyle/>
          <a:p>
            <a:pPr algn="ctr"/>
            <a:r>
              <a:rPr lang="en-US" dirty="0" smtClean="0"/>
              <a:t>Demand</a:t>
            </a:r>
            <a:endParaRPr lang="en-US" dirty="0"/>
          </a:p>
        </p:txBody>
      </p:sp>
      <p:cxnSp>
        <p:nvCxnSpPr>
          <p:cNvPr id="17" name="Straight Connector 16"/>
          <p:cNvCxnSpPr/>
          <p:nvPr/>
        </p:nvCxnSpPr>
        <p:spPr>
          <a:xfrm flipH="1">
            <a:off x="1051213" y="4448385"/>
            <a:ext cx="143432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71150" y="1916665"/>
            <a:ext cx="2505814" cy="646331"/>
          </a:xfrm>
          <a:prstGeom prst="rect">
            <a:avLst/>
          </a:prstGeom>
          <a:noFill/>
        </p:spPr>
        <p:txBody>
          <a:bodyPr wrap="none" rtlCol="0">
            <a:spAutoFit/>
          </a:bodyPr>
          <a:lstStyle/>
          <a:p>
            <a:pPr algn="ctr"/>
            <a:r>
              <a:rPr lang="en-US" dirty="0" smtClean="0"/>
              <a:t>DEMAND &amp; SUPPLY </a:t>
            </a:r>
          </a:p>
          <a:p>
            <a:pPr algn="ctr"/>
            <a:r>
              <a:rPr lang="en-US" dirty="0" smtClean="0"/>
              <a:t>FOR APPLES</a:t>
            </a:r>
            <a:endParaRPr lang="en-US" dirty="0"/>
          </a:p>
        </p:txBody>
      </p:sp>
      <p:sp>
        <p:nvSpPr>
          <p:cNvPr id="19" name="TextBox 18"/>
          <p:cNvSpPr txBox="1"/>
          <p:nvPr/>
        </p:nvSpPr>
        <p:spPr>
          <a:xfrm>
            <a:off x="252349" y="4211946"/>
            <a:ext cx="816474" cy="400110"/>
          </a:xfrm>
          <a:prstGeom prst="rect">
            <a:avLst/>
          </a:prstGeom>
          <a:noFill/>
        </p:spPr>
        <p:txBody>
          <a:bodyPr wrap="none" rtlCol="0">
            <a:spAutoFit/>
          </a:bodyPr>
          <a:lstStyle/>
          <a:p>
            <a:r>
              <a:rPr lang="en-US" sz="2000" dirty="0" smtClean="0"/>
              <a:t>P(A</a:t>
            </a:r>
            <a:r>
              <a:rPr lang="en-US" sz="2000" baseline="-25000" dirty="0" smtClean="0"/>
              <a:t>B</a:t>
            </a:r>
            <a:r>
              <a:rPr lang="en-US" sz="2000" dirty="0" smtClean="0"/>
              <a:t>)</a:t>
            </a:r>
          </a:p>
        </p:txBody>
      </p:sp>
      <p:sp>
        <p:nvSpPr>
          <p:cNvPr id="20" name="TextBox 19"/>
          <p:cNvSpPr txBox="1"/>
          <p:nvPr/>
        </p:nvSpPr>
        <p:spPr>
          <a:xfrm>
            <a:off x="2080921" y="5774234"/>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447621" y="4429711"/>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77</a:t>
            </a:fld>
            <a:endParaRPr lang="en-US" dirty="0"/>
          </a:p>
        </p:txBody>
      </p:sp>
    </p:spTree>
    <p:extLst>
      <p:ext uri="{BB962C8B-B14F-4D97-AF65-F5344CB8AC3E}">
        <p14:creationId xmlns:p14="http://schemas.microsoft.com/office/powerpoint/2010/main" val="412898055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Is There a Solution?</a:t>
            </a:r>
            <a:endParaRPr lang="en-US" sz="4000" dirty="0"/>
          </a:p>
        </p:txBody>
      </p:sp>
      <p:sp>
        <p:nvSpPr>
          <p:cNvPr id="3" name="Content Placeholder 2"/>
          <p:cNvSpPr>
            <a:spLocks noGrp="1"/>
          </p:cNvSpPr>
          <p:nvPr>
            <p:ph idx="1"/>
          </p:nvPr>
        </p:nvSpPr>
        <p:spPr>
          <a:xfrm>
            <a:off x="480990" y="1804094"/>
            <a:ext cx="8215651" cy="4599262"/>
          </a:xfrm>
        </p:spPr>
        <p:txBody>
          <a:bodyPr>
            <a:normAutofit fontScale="92500"/>
          </a:bodyPr>
          <a:lstStyle/>
          <a:p>
            <a:r>
              <a:rPr lang="en-US" dirty="0"/>
              <a:t>How can we illustrate the impact of a change in </a:t>
            </a:r>
            <a:r>
              <a:rPr lang="en-US" dirty="0" smtClean="0"/>
              <a:t>supply and demand </a:t>
            </a:r>
            <a:r>
              <a:rPr lang="en-US" dirty="0"/>
              <a:t>for bananas on the price of apples. </a:t>
            </a:r>
            <a:r>
              <a:rPr lang="en-US" dirty="0" smtClean="0"/>
              <a:t>[Remember, there is no money in our economy: </a:t>
            </a:r>
            <a:r>
              <a:rPr lang="en-US" dirty="0"/>
              <a:t>we can’t just express the price of both goods in money terms and then calculate the price of apples in banana terms by dividing the two money prices</a:t>
            </a:r>
            <a:r>
              <a:rPr lang="en-US" dirty="0" smtClean="0"/>
              <a:t>.] What </a:t>
            </a:r>
            <a:r>
              <a:rPr lang="en-US" dirty="0"/>
              <a:t>we need is a way to illustrate how the price of apples (in banana terms) changes in response to changes in both the </a:t>
            </a:r>
            <a:r>
              <a:rPr lang="en-US" dirty="0" smtClean="0"/>
              <a:t>supply and demand for </a:t>
            </a:r>
            <a:r>
              <a:rPr lang="en-US" dirty="0"/>
              <a:t>apples and </a:t>
            </a:r>
            <a:r>
              <a:rPr lang="en-US" dirty="0" smtClean="0"/>
              <a:t>the supply and demand </a:t>
            </a:r>
            <a:r>
              <a:rPr lang="en-US" dirty="0"/>
              <a:t>for bananas.</a:t>
            </a:r>
          </a:p>
          <a:p>
            <a:r>
              <a:rPr lang="en-US" dirty="0"/>
              <a:t>The solution is quite simple (although a little abstract): we </a:t>
            </a:r>
            <a:r>
              <a:rPr lang="en-US" dirty="0" smtClean="0"/>
              <a:t>use our independent </a:t>
            </a:r>
            <a:r>
              <a:rPr lang="en-US" dirty="0"/>
              <a:t>unit of </a:t>
            </a:r>
            <a:r>
              <a:rPr lang="en-US" dirty="0" smtClean="0"/>
              <a:t>measurement of market value, “units of economic value”, to express supply and demand for each good in terms of absolute measure of market value.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78</a:t>
            </a:fld>
            <a:endParaRPr lang="en-US" dirty="0"/>
          </a:p>
        </p:txBody>
      </p:sp>
    </p:spTree>
    <p:extLst>
      <p:ext uri="{BB962C8B-B14F-4D97-AF65-F5344CB8AC3E}">
        <p14:creationId xmlns:p14="http://schemas.microsoft.com/office/powerpoint/2010/main" val="462189306"/>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Markets: Apples &amp;</a:t>
            </a:r>
            <a:r>
              <a:rPr lang="en-US" sz="4000" dirty="0"/>
              <a:t> </a:t>
            </a:r>
            <a:r>
              <a:rPr lang="en-US" sz="4000" dirty="0" smtClean="0"/>
              <a:t>Bananas</a:t>
            </a:r>
            <a:endParaRPr lang="en-US" sz="4000" dirty="0"/>
          </a:p>
        </p:txBody>
      </p:sp>
      <p:sp>
        <p:nvSpPr>
          <p:cNvPr id="3" name="Content Placeholder 2"/>
          <p:cNvSpPr>
            <a:spLocks noGrp="1"/>
          </p:cNvSpPr>
          <p:nvPr>
            <p:ph idx="1"/>
          </p:nvPr>
        </p:nvSpPr>
        <p:spPr>
          <a:xfrm>
            <a:off x="461768" y="1730552"/>
            <a:ext cx="8265684" cy="1356107"/>
          </a:xfrm>
        </p:spPr>
        <p:txBody>
          <a:bodyPr>
            <a:normAutofit/>
          </a:bodyPr>
          <a:lstStyle/>
          <a:p>
            <a:pPr marL="0" indent="0" algn="ctr">
              <a:buNone/>
            </a:pPr>
            <a:r>
              <a:rPr lang="en-US" sz="2000" dirty="0" smtClean="0"/>
              <a:t>The price of apples (in banana terms) is determined by both supply and demand for apples and supply and demand for bananas. We can represent this by expressing both sets of supply and demand schedules in terms of an invariable measure of market value, “units of economic value”.</a:t>
            </a:r>
            <a:endParaRPr lang="en-US" sz="2000" dirty="0"/>
          </a:p>
        </p:txBody>
      </p:sp>
      <p:cxnSp>
        <p:nvCxnSpPr>
          <p:cNvPr id="5" name="Straight Connector 4"/>
          <p:cNvCxnSpPr/>
          <p:nvPr/>
        </p:nvCxnSpPr>
        <p:spPr>
          <a:xfrm>
            <a:off x="58077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84017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488169" y="3093587"/>
            <a:ext cx="1573042" cy="369332"/>
          </a:xfrm>
          <a:prstGeom prst="rect">
            <a:avLst/>
          </a:prstGeom>
          <a:noFill/>
        </p:spPr>
        <p:txBody>
          <a:bodyPr wrap="none" rtlCol="0">
            <a:spAutoFit/>
          </a:bodyPr>
          <a:lstStyle/>
          <a:p>
            <a:r>
              <a:rPr lang="en-US" dirty="0" smtClean="0"/>
              <a:t>“BANANAS”</a:t>
            </a:r>
            <a:endParaRPr lang="en-US" dirty="0"/>
          </a:p>
        </p:txBody>
      </p:sp>
      <p:sp>
        <p:nvSpPr>
          <p:cNvPr id="11" name="TextBox 10"/>
          <p:cNvSpPr txBox="1"/>
          <p:nvPr/>
        </p:nvSpPr>
        <p:spPr>
          <a:xfrm>
            <a:off x="778572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884751" y="3125147"/>
            <a:ext cx="1521871" cy="646331"/>
          </a:xfrm>
          <a:prstGeom prst="rect">
            <a:avLst/>
          </a:prstGeom>
          <a:noFill/>
        </p:spPr>
        <p:txBody>
          <a:bodyPr wrap="none" rtlCol="0">
            <a:spAutoFit/>
          </a:bodyPr>
          <a:lstStyle/>
          <a:p>
            <a:pPr algn="ctr"/>
            <a:r>
              <a:rPr lang="en-US" dirty="0" smtClean="0"/>
              <a:t>Market Value</a:t>
            </a:r>
          </a:p>
          <a:p>
            <a:pPr algn="ctr"/>
            <a:r>
              <a:rPr lang="en-US" dirty="0" smtClean="0"/>
              <a:t>(Units of EV)</a:t>
            </a:r>
          </a:p>
        </p:txBody>
      </p:sp>
      <p:cxnSp>
        <p:nvCxnSpPr>
          <p:cNvPr id="20" name="Straight Connector 19"/>
          <p:cNvCxnSpPr/>
          <p:nvPr/>
        </p:nvCxnSpPr>
        <p:spPr>
          <a:xfrm>
            <a:off x="6392280" y="3866625"/>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29608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209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16853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8127442" y="3640408"/>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8206653" y="5296211"/>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03793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a:endCxn id="37" idx="0"/>
          </p:cNvCxnSpPr>
          <p:nvPr/>
        </p:nvCxnSpPr>
        <p:spPr>
          <a:xfrm>
            <a:off x="1038494" y="5929443"/>
            <a:ext cx="2258064" cy="186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53137" y="3078203"/>
            <a:ext cx="1285516" cy="369332"/>
          </a:xfrm>
          <a:prstGeom prst="rect">
            <a:avLst/>
          </a:prstGeom>
          <a:noFill/>
        </p:spPr>
        <p:txBody>
          <a:bodyPr wrap="none" rtlCol="0">
            <a:spAutoFit/>
          </a:bodyPr>
          <a:lstStyle/>
          <a:p>
            <a:r>
              <a:rPr lang="en-US" dirty="0" smtClean="0"/>
              <a:t>“APPLES”</a:t>
            </a:r>
            <a:endParaRPr lang="en-US" dirty="0"/>
          </a:p>
        </p:txBody>
      </p:sp>
      <p:cxnSp>
        <p:nvCxnSpPr>
          <p:cNvPr id="32" name="Straight Connector 31"/>
          <p:cNvCxnSpPr/>
          <p:nvPr/>
        </p:nvCxnSpPr>
        <p:spPr>
          <a:xfrm flipV="1">
            <a:off x="131241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312414" y="3885133"/>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339672" y="3676465"/>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291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276797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346502" y="3125147"/>
            <a:ext cx="1521871" cy="646331"/>
          </a:xfrm>
          <a:prstGeom prst="rect">
            <a:avLst/>
          </a:prstGeom>
          <a:noFill/>
        </p:spPr>
        <p:txBody>
          <a:bodyPr wrap="none" rtlCol="0">
            <a:spAutoFit/>
          </a:bodyPr>
          <a:lstStyle/>
          <a:p>
            <a:pPr algn="ctr"/>
            <a:r>
              <a:rPr lang="en-US" dirty="0" smtClean="0"/>
              <a:t>Market Value</a:t>
            </a:r>
          </a:p>
          <a:p>
            <a:pPr algn="ctr"/>
            <a:r>
              <a:rPr lang="en-US" dirty="0" smtClean="0"/>
              <a:t>(Units of EV)</a:t>
            </a:r>
            <a:endParaRPr lang="en-US" dirty="0"/>
          </a:p>
        </p:txBody>
      </p:sp>
      <p:cxnSp>
        <p:nvCxnSpPr>
          <p:cNvPr id="40" name="Straight Connector 39"/>
          <p:cNvCxnSpPr/>
          <p:nvPr/>
        </p:nvCxnSpPr>
        <p:spPr>
          <a:xfrm flipH="1">
            <a:off x="1076411" y="4735241"/>
            <a:ext cx="116582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382037" y="4513442"/>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729393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94354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301652" y="4735241"/>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953633" y="5948117"/>
            <a:ext cx="694684" cy="369332"/>
          </a:xfrm>
          <a:prstGeom prst="rect">
            <a:avLst/>
          </a:prstGeom>
          <a:noFill/>
        </p:spPr>
        <p:txBody>
          <a:bodyPr wrap="none" rtlCol="0">
            <a:spAutoFit/>
          </a:bodyPr>
          <a:lstStyle/>
          <a:p>
            <a:r>
              <a:rPr lang="en-US" dirty="0" smtClean="0"/>
              <a:t>Q(A)</a:t>
            </a:r>
            <a:endParaRPr lang="en-US" baseline="-25000" dirty="0"/>
          </a:p>
        </p:txBody>
      </p:sp>
      <p:graphicFrame>
        <p:nvGraphicFramePr>
          <p:cNvPr id="30" name="Object 29"/>
          <p:cNvGraphicFramePr>
            <a:graphicFrameLocks noChangeAspect="1"/>
          </p:cNvGraphicFramePr>
          <p:nvPr>
            <p:extLst>
              <p:ext uri="{D42A27DB-BD31-4B8C-83A1-F6EECF244321}">
                <p14:modId xmlns:p14="http://schemas.microsoft.com/office/powerpoint/2010/main" val="472793985"/>
              </p:ext>
            </p:extLst>
          </p:nvPr>
        </p:nvGraphicFramePr>
        <p:xfrm>
          <a:off x="3259898" y="4292212"/>
          <a:ext cx="1852612" cy="873125"/>
        </p:xfrm>
        <a:graphic>
          <a:graphicData uri="http://schemas.openxmlformats.org/presentationml/2006/ole">
            <mc:AlternateContent xmlns:mc="http://schemas.openxmlformats.org/markup-compatibility/2006">
              <mc:Choice xmlns:v="urn:schemas-microsoft-com:vml" Requires="v">
                <p:oleObj spid="_x0000_s2149520"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259898" y="4292212"/>
                        <a:ext cx="1852612" cy="873125"/>
                      </a:xfrm>
                      <a:prstGeom prst="rect">
                        <a:avLst/>
                      </a:prstGeom>
                      <a:ln>
                        <a:solidFill>
                          <a:srgbClr val="FF0000"/>
                        </a:solidFill>
                      </a:ln>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79</a:t>
            </a:fld>
            <a:endParaRPr lang="en-US" dirty="0"/>
          </a:p>
        </p:txBody>
      </p:sp>
    </p:spTree>
    <p:extLst>
      <p:ext uri="{BB962C8B-B14F-4D97-AF65-F5344CB8AC3E}">
        <p14:creationId xmlns:p14="http://schemas.microsoft.com/office/powerpoint/2010/main" val="2804771281"/>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Price of Apples in Banana Terms</a:t>
            </a:r>
            <a:endParaRPr lang="en-US" sz="4000" dirty="0"/>
          </a:p>
        </p:txBody>
      </p:sp>
      <p:sp>
        <p:nvSpPr>
          <p:cNvPr id="3" name="Content Placeholder 2"/>
          <p:cNvSpPr>
            <a:spLocks noGrp="1"/>
          </p:cNvSpPr>
          <p:nvPr>
            <p:ph idx="1"/>
          </p:nvPr>
        </p:nvSpPr>
        <p:spPr>
          <a:xfrm>
            <a:off x="486536" y="1794596"/>
            <a:ext cx="8267846" cy="3439710"/>
          </a:xfrm>
        </p:spPr>
        <p:txBody>
          <a:bodyPr>
            <a:normAutofit fontScale="92500"/>
          </a:bodyPr>
          <a:lstStyle/>
          <a:p>
            <a:r>
              <a:rPr lang="en-US" dirty="0" smtClean="0"/>
              <a:t>It is the contention of this paper that supply and demand for apples determines, in the first instance, the market value of apples, not the “price” of apples. Similarly, supply and demand for bananas determines, </a:t>
            </a:r>
            <a:r>
              <a:rPr lang="en-US" dirty="0"/>
              <a:t>in the first instance, the </a:t>
            </a:r>
            <a:r>
              <a:rPr lang="en-US" dirty="0" smtClean="0"/>
              <a:t>market value </a:t>
            </a:r>
            <a:r>
              <a:rPr lang="en-US" dirty="0"/>
              <a:t>of </a:t>
            </a:r>
            <a:r>
              <a:rPr lang="en-US" dirty="0" smtClean="0"/>
              <a:t>bananas. In both cases, we can measure market value in “absolute terms”: in terms of an invariable unit of market value.</a:t>
            </a:r>
          </a:p>
          <a:p>
            <a:r>
              <a:rPr lang="en-US" dirty="0" smtClean="0"/>
              <a:t>As discussed, the price of apples, in banana terms, is then </a:t>
            </a:r>
            <a:r>
              <a:rPr lang="en-US" dirty="0"/>
              <a:t>a ratio of these two </a:t>
            </a:r>
            <a:r>
              <a:rPr lang="en-US" dirty="0" smtClean="0"/>
              <a:t>absolute market values. </a:t>
            </a:r>
            <a:r>
              <a:rPr lang="en-US" dirty="0"/>
              <a:t>More </a:t>
            </a:r>
            <a:r>
              <a:rPr lang="en-US" dirty="0" smtClean="0"/>
              <a:t>specifically, the price of apples in banana terms </a:t>
            </a:r>
            <a:r>
              <a:rPr lang="en-US" i="1" dirty="0" smtClean="0"/>
              <a:t>P(A</a:t>
            </a:r>
            <a:r>
              <a:rPr lang="en-US" i="1" baseline="-25000" dirty="0" smtClean="0"/>
              <a:t>B </a:t>
            </a:r>
            <a:r>
              <a:rPr lang="en-US" i="1" dirty="0" smtClean="0"/>
              <a:t>)</a:t>
            </a:r>
            <a:r>
              <a:rPr lang="en-US" dirty="0" smtClean="0"/>
              <a:t> can be calculated as: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409764399"/>
              </p:ext>
            </p:extLst>
          </p:nvPr>
        </p:nvGraphicFramePr>
        <p:xfrm>
          <a:off x="3381118" y="5163217"/>
          <a:ext cx="2232025" cy="1052513"/>
        </p:xfrm>
        <a:graphic>
          <a:graphicData uri="http://schemas.openxmlformats.org/presentationml/2006/ole">
            <mc:AlternateContent xmlns:mc="http://schemas.openxmlformats.org/markup-compatibility/2006">
              <mc:Choice xmlns:v="urn:schemas-microsoft-com:vml" Requires="v">
                <p:oleObj spid="_x0000_s1891671"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381118" y="5163217"/>
                        <a:ext cx="2232025"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80</a:t>
            </a:fld>
            <a:endParaRPr lang="en-US" dirty="0"/>
          </a:p>
        </p:txBody>
      </p:sp>
    </p:spTree>
    <p:extLst>
      <p:ext uri="{BB962C8B-B14F-4D97-AF65-F5344CB8AC3E}">
        <p14:creationId xmlns:p14="http://schemas.microsoft.com/office/powerpoint/2010/main" val="1044885358"/>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 Increase in Demand for Bananas….</a:t>
            </a:r>
            <a:endParaRPr lang="en-US" sz="4000" dirty="0"/>
          </a:p>
        </p:txBody>
      </p:sp>
      <p:sp>
        <p:nvSpPr>
          <p:cNvPr id="3" name="Content Placeholder 2"/>
          <p:cNvSpPr>
            <a:spLocks noGrp="1"/>
          </p:cNvSpPr>
          <p:nvPr>
            <p:ph idx="1"/>
          </p:nvPr>
        </p:nvSpPr>
        <p:spPr>
          <a:xfrm>
            <a:off x="392478" y="1737960"/>
            <a:ext cx="8354214" cy="1513439"/>
          </a:xfrm>
        </p:spPr>
        <p:txBody>
          <a:bodyPr>
            <a:normAutofit/>
          </a:bodyPr>
          <a:lstStyle/>
          <a:p>
            <a:pPr marL="0" indent="0" algn="ctr">
              <a:buNone/>
            </a:pPr>
            <a:r>
              <a:rPr lang="en-US" sz="2000" dirty="0" smtClean="0"/>
              <a:t>We can now use our model to illustrate the impact of an increase in the demand for bananas on the “apple price”. The demand curve for bananas shifts from D</a:t>
            </a:r>
            <a:r>
              <a:rPr lang="en-US" sz="2000" baseline="-25000" dirty="0" smtClean="0"/>
              <a:t>0</a:t>
            </a:r>
            <a:r>
              <a:rPr lang="en-US" sz="2000" dirty="0" smtClean="0"/>
              <a:t> to D</a:t>
            </a:r>
            <a:r>
              <a:rPr lang="en-US" sz="2000" baseline="-25000" dirty="0" smtClean="0"/>
              <a:t>1</a:t>
            </a:r>
            <a:r>
              <a:rPr lang="en-US" sz="2000" dirty="0" smtClean="0"/>
              <a:t>. The absolute market value of bananas increases from V(B)</a:t>
            </a:r>
            <a:r>
              <a:rPr lang="en-US" sz="2000" baseline="-25000" dirty="0"/>
              <a:t>0</a:t>
            </a:r>
            <a:r>
              <a:rPr lang="en-US" sz="2000" dirty="0" smtClean="0"/>
              <a:t> to V(B)</a:t>
            </a:r>
            <a:r>
              <a:rPr lang="en-US" sz="2000" baseline="-25000" dirty="0"/>
              <a:t>1</a:t>
            </a:r>
            <a:r>
              <a:rPr lang="en-US" sz="2000" dirty="0" smtClean="0"/>
              <a:t>. There is no change in the absolute market value of apples.</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141849" y="3116691"/>
            <a:ext cx="1573042" cy="369332"/>
          </a:xfrm>
          <a:prstGeom prst="rect">
            <a:avLst/>
          </a:prstGeom>
          <a:noFill/>
        </p:spPr>
        <p:txBody>
          <a:bodyPr wrap="none" rtlCol="0">
            <a:spAutoFit/>
          </a:bodyPr>
          <a:lstStyle/>
          <a:p>
            <a:r>
              <a:rPr lang="en-US" dirty="0" smtClean="0"/>
              <a:t>“BANANAS”</a:t>
            </a:r>
            <a:endParaRPr lang="en-US" dirty="0"/>
          </a:p>
        </p:txBody>
      </p:sp>
      <p:sp>
        <p:nvSpPr>
          <p:cNvPr id="11" name="TextBox 10"/>
          <p:cNvSpPr txBox="1"/>
          <p:nvPr/>
        </p:nvSpPr>
        <p:spPr>
          <a:xfrm>
            <a:off x="7750920"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449727" y="3182879"/>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5946695" y="4251612"/>
            <a:ext cx="1601332" cy="13706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6900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881691"/>
            <a:ext cx="117247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04065" y="4670569"/>
            <a:ext cx="722636" cy="369332"/>
          </a:xfrm>
          <a:prstGeom prst="rect">
            <a:avLst/>
          </a:prstGeom>
          <a:noFill/>
        </p:spPr>
        <p:txBody>
          <a:bodyPr wrap="none" rtlCol="0">
            <a:spAutoFit/>
          </a:bodyPr>
          <a:lstStyle/>
          <a:p>
            <a:pPr algn="ctr"/>
            <a:r>
              <a:rPr lang="en-US" dirty="0" smtClean="0"/>
              <a:t>V(B)</a:t>
            </a:r>
            <a:r>
              <a:rPr lang="en-US" baseline="-25000" dirty="0"/>
              <a:t>0</a:t>
            </a:r>
          </a:p>
        </p:txBody>
      </p:sp>
      <p:sp>
        <p:nvSpPr>
          <p:cNvPr id="26" name="TextBox 25"/>
          <p:cNvSpPr txBox="1"/>
          <p:nvPr/>
        </p:nvSpPr>
        <p:spPr>
          <a:xfrm>
            <a:off x="7800362" y="3640408"/>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540559" y="5398815"/>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1617" y="3097447"/>
            <a:ext cx="1285516" cy="369332"/>
          </a:xfrm>
          <a:prstGeom prst="rect">
            <a:avLst/>
          </a:prstGeom>
          <a:noFill/>
        </p:spPr>
        <p:txBody>
          <a:bodyPr wrap="none" rtlCol="0">
            <a:spAutoFit/>
          </a:bodyPr>
          <a:lstStyle/>
          <a:p>
            <a:r>
              <a:rPr lang="en-US" dirty="0" smtClean="0"/>
              <a:t>“APPLES”</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257797" y="320212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35241"/>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513442"/>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6704803" y="4881691"/>
            <a:ext cx="0" cy="10477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238054" y="5948117"/>
            <a:ext cx="744277" cy="369332"/>
          </a:xfrm>
          <a:prstGeom prst="rect">
            <a:avLst/>
          </a:prstGeom>
          <a:noFill/>
        </p:spPr>
        <p:txBody>
          <a:bodyPr wrap="none" rtlCol="0">
            <a:spAutoFit/>
          </a:bodyPr>
          <a:lstStyle/>
          <a:p>
            <a:r>
              <a:rPr lang="en-US" dirty="0" smtClean="0"/>
              <a:t>Q(B)</a:t>
            </a:r>
            <a:r>
              <a:rPr lang="en-US" baseline="-25000" dirty="0" smtClean="0"/>
              <a:t>0</a:t>
            </a:r>
            <a:endParaRPr lang="en-US" dirty="0"/>
          </a:p>
        </p:txBody>
      </p:sp>
      <p:cxnSp>
        <p:nvCxnSpPr>
          <p:cNvPr id="46" name="Straight Connector 45"/>
          <p:cNvCxnSpPr/>
          <p:nvPr/>
        </p:nvCxnSpPr>
        <p:spPr>
          <a:xfrm>
            <a:off x="2782652" y="4698463"/>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sp>
        <p:nvSpPr>
          <p:cNvPr id="30" name="TextBox 29"/>
          <p:cNvSpPr txBox="1"/>
          <p:nvPr/>
        </p:nvSpPr>
        <p:spPr>
          <a:xfrm>
            <a:off x="4813002" y="4179593"/>
            <a:ext cx="722636" cy="369332"/>
          </a:xfrm>
          <a:prstGeom prst="rect">
            <a:avLst/>
          </a:prstGeom>
          <a:noFill/>
        </p:spPr>
        <p:txBody>
          <a:bodyPr wrap="none" rtlCol="0">
            <a:spAutoFit/>
          </a:bodyPr>
          <a:lstStyle/>
          <a:p>
            <a:pPr algn="ctr"/>
            <a:r>
              <a:rPr lang="en-US" dirty="0" smtClean="0"/>
              <a:t>V(B)</a:t>
            </a:r>
            <a:r>
              <a:rPr lang="en-US" baseline="-25000" dirty="0" smtClean="0"/>
              <a:t>1</a:t>
            </a:r>
            <a:endParaRPr lang="en-US" baseline="-25000" dirty="0"/>
          </a:p>
        </p:txBody>
      </p:sp>
      <p:cxnSp>
        <p:nvCxnSpPr>
          <p:cNvPr id="6" name="Straight Connector 5"/>
          <p:cNvCxnSpPr/>
          <p:nvPr/>
        </p:nvCxnSpPr>
        <p:spPr>
          <a:xfrm>
            <a:off x="6616466" y="3849661"/>
            <a:ext cx="1345794" cy="118571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962260" y="4831461"/>
            <a:ext cx="450777" cy="369332"/>
          </a:xfrm>
          <a:prstGeom prst="rect">
            <a:avLst/>
          </a:prstGeom>
          <a:noFill/>
        </p:spPr>
        <p:txBody>
          <a:bodyPr wrap="none" rtlCol="0">
            <a:spAutoFit/>
          </a:bodyPr>
          <a:lstStyle/>
          <a:p>
            <a:r>
              <a:rPr lang="en-US" dirty="0" smtClean="0"/>
              <a:t>D</a:t>
            </a:r>
            <a:r>
              <a:rPr lang="en-US" baseline="-25000" dirty="0"/>
              <a:t>1</a:t>
            </a:r>
          </a:p>
        </p:txBody>
      </p:sp>
      <p:cxnSp>
        <p:nvCxnSpPr>
          <p:cNvPr id="14" name="Straight Connector 13"/>
          <p:cNvCxnSpPr/>
          <p:nvPr/>
        </p:nvCxnSpPr>
        <p:spPr>
          <a:xfrm flipH="1">
            <a:off x="5519173" y="4404893"/>
            <a:ext cx="1753698"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34391" y="4404893"/>
            <a:ext cx="0" cy="154322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929174" y="5946565"/>
            <a:ext cx="744277" cy="369332"/>
          </a:xfrm>
          <a:prstGeom prst="rect">
            <a:avLst/>
          </a:prstGeom>
          <a:noFill/>
        </p:spPr>
        <p:txBody>
          <a:bodyPr wrap="none" rtlCol="0">
            <a:spAutoFit/>
          </a:bodyPr>
          <a:lstStyle/>
          <a:p>
            <a:r>
              <a:rPr lang="en-US" dirty="0" smtClean="0"/>
              <a:t>Q(B)</a:t>
            </a:r>
            <a:r>
              <a:rPr lang="en-US" baseline="-25000" dirty="0" smtClean="0"/>
              <a:t>1</a:t>
            </a:r>
            <a:endParaRPr lang="en-US" dirty="0"/>
          </a:p>
        </p:txBody>
      </p:sp>
      <p:cxnSp>
        <p:nvCxnSpPr>
          <p:cNvPr id="28" name="Straight Arrow Connector 27"/>
          <p:cNvCxnSpPr/>
          <p:nvPr/>
        </p:nvCxnSpPr>
        <p:spPr>
          <a:xfrm flipV="1">
            <a:off x="7435378" y="5028290"/>
            <a:ext cx="364984" cy="3450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5" name="Slide Number Placeholder 14"/>
          <p:cNvSpPr>
            <a:spLocks noGrp="1"/>
          </p:cNvSpPr>
          <p:nvPr>
            <p:ph type="sldNum" sz="quarter" idx="12"/>
          </p:nvPr>
        </p:nvSpPr>
        <p:spPr/>
        <p:txBody>
          <a:bodyPr/>
          <a:lstStyle/>
          <a:p>
            <a:fld id="{CFE4BAC9-6D41-4691-9299-18EF07EF0177}" type="slidenum">
              <a:rPr lang="en-US" smtClean="0"/>
              <a:t>81</a:t>
            </a:fld>
            <a:endParaRPr lang="en-US" dirty="0"/>
          </a:p>
        </p:txBody>
      </p:sp>
    </p:spTree>
    <p:extLst>
      <p:ext uri="{BB962C8B-B14F-4D97-AF65-F5344CB8AC3E}">
        <p14:creationId xmlns:p14="http://schemas.microsoft.com/office/powerpoint/2010/main" val="1442634837"/>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…Causes the Price of Apples (in Banana Terms) to Fall</a:t>
            </a:r>
            <a:endParaRPr lang="en-US" sz="4000" dirty="0"/>
          </a:p>
        </p:txBody>
      </p:sp>
      <p:sp>
        <p:nvSpPr>
          <p:cNvPr id="3" name="Content Placeholder 2"/>
          <p:cNvSpPr>
            <a:spLocks noGrp="1"/>
          </p:cNvSpPr>
          <p:nvPr>
            <p:ph idx="1"/>
          </p:nvPr>
        </p:nvSpPr>
        <p:spPr>
          <a:xfrm>
            <a:off x="522914" y="1711308"/>
            <a:ext cx="8089097" cy="1327331"/>
          </a:xfrm>
        </p:spPr>
        <p:txBody>
          <a:bodyPr>
            <a:normAutofit/>
          </a:bodyPr>
          <a:lstStyle/>
          <a:p>
            <a:pPr marL="0" indent="0" algn="ctr">
              <a:buNone/>
            </a:pPr>
            <a:r>
              <a:rPr lang="en-US" sz="2000" dirty="0" smtClean="0"/>
              <a:t>Although there is no change in the “absolute” market value of apples, the “relative” market value of apples, the price of apples in banana terms, must fall as the market value of bananas rises (apples become cheaper in banana terms). Both supply and demand curves for apples shift down. </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443301" y="3131519"/>
            <a:ext cx="1285516" cy="369332"/>
          </a:xfrm>
          <a:prstGeom prst="rect">
            <a:avLst/>
          </a:prstGeom>
          <a:noFill/>
        </p:spPr>
        <p:txBody>
          <a:bodyPr wrap="none" rtlCol="0">
            <a:spAutoFit/>
          </a:bodyPr>
          <a:lstStyle/>
          <a:p>
            <a:r>
              <a:rPr lang="en-US" dirty="0" smtClean="0"/>
              <a:t>“APPLES”</a:t>
            </a:r>
            <a:endParaRPr lang="en-US" dirty="0"/>
          </a:p>
        </p:txBody>
      </p:sp>
      <p:sp>
        <p:nvSpPr>
          <p:cNvPr id="11" name="TextBox 10"/>
          <p:cNvSpPr txBox="1"/>
          <p:nvPr/>
        </p:nvSpPr>
        <p:spPr>
          <a:xfrm>
            <a:off x="755484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615802" y="3161781"/>
            <a:ext cx="1385603" cy="646331"/>
          </a:xfrm>
          <a:prstGeom prst="rect">
            <a:avLst/>
          </a:prstGeom>
          <a:noFill/>
        </p:spPr>
        <p:txBody>
          <a:bodyPr wrap="none" rtlCol="0">
            <a:spAutoFit/>
          </a:bodyPr>
          <a:lstStyle/>
          <a:p>
            <a:pPr algn="ctr"/>
            <a:r>
              <a:rPr lang="en-US" dirty="0" smtClean="0"/>
              <a:t>Apple price</a:t>
            </a:r>
          </a:p>
          <a:p>
            <a:pPr algn="ctr"/>
            <a:r>
              <a:rPr lang="en-US" dirty="0" smtClean="0"/>
              <a:t>(in bananas)</a:t>
            </a:r>
          </a:p>
        </p:txBody>
      </p:sp>
      <p:cxnSp>
        <p:nvCxnSpPr>
          <p:cNvPr id="20" name="Straight Connector 19"/>
          <p:cNvCxnSpPr/>
          <p:nvPr/>
        </p:nvCxnSpPr>
        <p:spPr>
          <a:xfrm>
            <a:off x="6235196" y="3754859"/>
            <a:ext cx="1605897" cy="1468074"/>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007480" y="3923162"/>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598595"/>
            <a:ext cx="161594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19376" y="4368229"/>
            <a:ext cx="732329" cy="369332"/>
          </a:xfrm>
          <a:prstGeom prst="rect">
            <a:avLst/>
          </a:prstGeom>
          <a:noFill/>
        </p:spPr>
        <p:txBody>
          <a:bodyPr wrap="none" rtlCol="0">
            <a:spAutoFit/>
          </a:bodyPr>
          <a:lstStyle/>
          <a:p>
            <a:pPr algn="ctr"/>
            <a:r>
              <a:rPr lang="en-US" dirty="0"/>
              <a:t>P</a:t>
            </a:r>
            <a:r>
              <a:rPr lang="en-US" dirty="0" smtClean="0"/>
              <a:t>(</a:t>
            </a:r>
            <a:r>
              <a:rPr lang="en-US" dirty="0"/>
              <a:t>A</a:t>
            </a:r>
            <a:r>
              <a:rPr lang="en-US" dirty="0" smtClean="0"/>
              <a:t>)</a:t>
            </a:r>
            <a:r>
              <a:rPr lang="en-US" baseline="-25000" dirty="0"/>
              <a:t>0</a:t>
            </a:r>
          </a:p>
        </p:txBody>
      </p:sp>
      <p:sp>
        <p:nvSpPr>
          <p:cNvPr id="26" name="TextBox 25"/>
          <p:cNvSpPr txBox="1"/>
          <p:nvPr/>
        </p:nvSpPr>
        <p:spPr>
          <a:xfrm>
            <a:off x="7800362" y="3640408"/>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27" name="TextBox 26"/>
          <p:cNvSpPr txBox="1"/>
          <p:nvPr/>
        </p:nvSpPr>
        <p:spPr>
          <a:xfrm>
            <a:off x="7802613" y="4995695"/>
            <a:ext cx="450777" cy="369332"/>
          </a:xfrm>
          <a:prstGeom prst="rect">
            <a:avLst/>
          </a:prstGeom>
          <a:noFill/>
        </p:spPr>
        <p:txBody>
          <a:bodyPr wrap="none" rtlCol="0">
            <a:spAutoFit/>
          </a:bodyPr>
          <a:lstStyle/>
          <a:p>
            <a:r>
              <a:rPr lang="en-US" dirty="0" smtClean="0"/>
              <a:t>D</a:t>
            </a:r>
            <a:r>
              <a:rPr lang="en-US" baseline="-25000" dirty="0"/>
              <a:t>0</a:t>
            </a:r>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8140" y="3096371"/>
            <a:ext cx="1285516" cy="369332"/>
          </a:xfrm>
          <a:prstGeom prst="rect">
            <a:avLst/>
          </a:prstGeom>
          <a:noFill/>
        </p:spPr>
        <p:txBody>
          <a:bodyPr wrap="none" rtlCol="0">
            <a:spAutoFit/>
          </a:bodyPr>
          <a:lstStyle/>
          <a:p>
            <a:r>
              <a:rPr lang="en-US" dirty="0" smtClean="0"/>
              <a:t>“APPLES”</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396391" y="3143318"/>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7128118" y="4640731"/>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777730" y="5948117"/>
            <a:ext cx="694684" cy="369332"/>
          </a:xfrm>
          <a:prstGeom prst="rect">
            <a:avLst/>
          </a:prstGeom>
          <a:noFill/>
        </p:spPr>
        <p:txBody>
          <a:bodyPr wrap="none" rtlCol="0">
            <a:spAutoFit/>
          </a:bodyPr>
          <a:lstStyle/>
          <a:p>
            <a:r>
              <a:rPr lang="en-US" dirty="0" smtClean="0"/>
              <a:t>Q(A)</a:t>
            </a:r>
            <a:endParaRPr lang="en-US" dirty="0"/>
          </a:p>
        </p:txBody>
      </p:sp>
      <p:cxnSp>
        <p:nvCxnSpPr>
          <p:cNvPr id="46" name="Straight Connector 45"/>
          <p:cNvCxnSpPr/>
          <p:nvPr/>
        </p:nvCxnSpPr>
        <p:spPr>
          <a:xfrm>
            <a:off x="2782652" y="4737561"/>
            <a:ext cx="0" cy="119188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cxnSp>
        <p:nvCxnSpPr>
          <p:cNvPr id="6" name="Straight Connector 5"/>
          <p:cNvCxnSpPr/>
          <p:nvPr/>
        </p:nvCxnSpPr>
        <p:spPr>
          <a:xfrm>
            <a:off x="5989049" y="4233258"/>
            <a:ext cx="1565799" cy="135348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6551226" y="4448853"/>
            <a:ext cx="1411034" cy="1300856"/>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982418" y="4287605"/>
            <a:ext cx="390476" cy="369332"/>
          </a:xfrm>
          <a:prstGeom prst="rect">
            <a:avLst/>
          </a:prstGeom>
          <a:noFill/>
        </p:spPr>
        <p:txBody>
          <a:bodyPr wrap="none" rtlCol="0">
            <a:spAutoFit/>
          </a:bodyPr>
          <a:lstStyle/>
          <a:p>
            <a:r>
              <a:rPr lang="en-US" dirty="0" smtClean="0"/>
              <a:t>S</a:t>
            </a:r>
            <a:r>
              <a:rPr lang="en-US" baseline="-25000" dirty="0" smtClean="0"/>
              <a:t>1</a:t>
            </a:r>
            <a:endParaRPr lang="en-US" baseline="-25000" dirty="0"/>
          </a:p>
        </p:txBody>
      </p:sp>
      <p:sp>
        <p:nvSpPr>
          <p:cNvPr id="23" name="TextBox 22"/>
          <p:cNvSpPr txBox="1"/>
          <p:nvPr/>
        </p:nvSpPr>
        <p:spPr>
          <a:xfrm>
            <a:off x="7574897" y="5380377"/>
            <a:ext cx="450777" cy="369332"/>
          </a:xfrm>
          <a:prstGeom prst="rect">
            <a:avLst/>
          </a:prstGeom>
          <a:noFill/>
        </p:spPr>
        <p:txBody>
          <a:bodyPr wrap="none" rtlCol="0">
            <a:spAutoFit/>
          </a:bodyPr>
          <a:lstStyle/>
          <a:p>
            <a:r>
              <a:rPr lang="en-US" dirty="0" smtClean="0"/>
              <a:t>D</a:t>
            </a:r>
            <a:r>
              <a:rPr lang="en-US" baseline="-25000" dirty="0"/>
              <a:t>1</a:t>
            </a:r>
          </a:p>
        </p:txBody>
      </p:sp>
      <p:cxnSp>
        <p:nvCxnSpPr>
          <p:cNvPr id="29" name="Straight Connector 28"/>
          <p:cNvCxnSpPr/>
          <p:nvPr/>
        </p:nvCxnSpPr>
        <p:spPr>
          <a:xfrm flipH="1">
            <a:off x="5491231" y="5203689"/>
            <a:ext cx="163688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4819376" y="5015851"/>
            <a:ext cx="732329" cy="369332"/>
          </a:xfrm>
          <a:prstGeom prst="rect">
            <a:avLst/>
          </a:prstGeom>
          <a:noFill/>
        </p:spPr>
        <p:txBody>
          <a:bodyPr wrap="none" rtlCol="0">
            <a:spAutoFit/>
          </a:bodyPr>
          <a:lstStyle/>
          <a:p>
            <a:r>
              <a:rPr lang="en-US" dirty="0" smtClean="0"/>
              <a:t>P(A)</a:t>
            </a:r>
            <a:r>
              <a:rPr lang="en-US" baseline="-25000" dirty="0"/>
              <a:t>1</a:t>
            </a:r>
          </a:p>
        </p:txBody>
      </p:sp>
      <p:cxnSp>
        <p:nvCxnSpPr>
          <p:cNvPr id="8" name="Straight Arrow Connector 7"/>
          <p:cNvCxnSpPr/>
          <p:nvPr/>
        </p:nvCxnSpPr>
        <p:spPr>
          <a:xfrm>
            <a:off x="7750811" y="4067777"/>
            <a:ext cx="0" cy="49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6342168" y="3983505"/>
            <a:ext cx="0" cy="49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82</a:t>
            </a:fld>
            <a:endParaRPr lang="en-US" dirty="0"/>
          </a:p>
        </p:txBody>
      </p:sp>
    </p:spTree>
    <p:extLst>
      <p:ext uri="{BB962C8B-B14F-4D97-AF65-F5344CB8AC3E}">
        <p14:creationId xmlns:p14="http://schemas.microsoft.com/office/powerpoint/2010/main" val="2334155627"/>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Counterintuitive Result?</a:t>
            </a:r>
            <a:endParaRPr lang="en-US" sz="4000" dirty="0"/>
          </a:p>
        </p:txBody>
      </p:sp>
      <p:sp>
        <p:nvSpPr>
          <p:cNvPr id="3" name="Content Placeholder 2"/>
          <p:cNvSpPr>
            <a:spLocks noGrp="1"/>
          </p:cNvSpPr>
          <p:nvPr>
            <p:ph idx="1"/>
          </p:nvPr>
        </p:nvSpPr>
        <p:spPr>
          <a:xfrm>
            <a:off x="496184" y="1798463"/>
            <a:ext cx="8288004" cy="4679053"/>
          </a:xfrm>
        </p:spPr>
        <p:txBody>
          <a:bodyPr>
            <a:normAutofit fontScale="92500"/>
          </a:bodyPr>
          <a:lstStyle/>
          <a:p>
            <a:r>
              <a:rPr lang="en-US" dirty="0" smtClean="0"/>
              <a:t>The graphical result may seem counterintuitive: </a:t>
            </a:r>
            <a:r>
              <a:rPr lang="en-US" dirty="0"/>
              <a:t>a</a:t>
            </a:r>
            <a:r>
              <a:rPr lang="en-US" dirty="0" smtClean="0"/>
              <a:t>n increase in demand for </a:t>
            </a:r>
            <a:r>
              <a:rPr lang="en-US" i="1" dirty="0" smtClean="0"/>
              <a:t>bananas</a:t>
            </a:r>
            <a:r>
              <a:rPr lang="en-US" dirty="0" smtClean="0"/>
              <a:t> shifts both the supply and demand curve for </a:t>
            </a:r>
            <a:r>
              <a:rPr lang="en-US" i="1" dirty="0" smtClean="0"/>
              <a:t>apples</a:t>
            </a:r>
            <a:r>
              <a:rPr lang="en-US" dirty="0" smtClean="0"/>
              <a:t>. Indeed, the supply and demand curves for apples (as expressed in banana terms) both move in the exact same direction (downward) and by the same proportion. How is this possible? Because both of the original supply and demand schedules (as expressed in banana terms) assume a certain market value for the unit of measurement (bananas).</a:t>
            </a:r>
          </a:p>
          <a:p>
            <a:r>
              <a:rPr lang="en-US" dirty="0" smtClean="0"/>
              <a:t>Consider the supply curve as measured in banana terms. If the market value of bananas rises (bananas are more valuable), then, all else equal, someone should be willing to supply more apples for a given number of bananas (supply curve shifts to the right).</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83</a:t>
            </a:fld>
            <a:endParaRPr lang="en-US" dirty="0"/>
          </a:p>
        </p:txBody>
      </p:sp>
    </p:spTree>
    <p:extLst>
      <p:ext uri="{BB962C8B-B14F-4D97-AF65-F5344CB8AC3E}">
        <p14:creationId xmlns:p14="http://schemas.microsoft.com/office/powerpoint/2010/main" val="3500236461"/>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Bananas as Currency</a:t>
            </a:r>
            <a:endParaRPr lang="en-US" sz="4000" dirty="0"/>
          </a:p>
        </p:txBody>
      </p:sp>
      <p:sp>
        <p:nvSpPr>
          <p:cNvPr id="3" name="Content Placeholder 2"/>
          <p:cNvSpPr>
            <a:spLocks noGrp="1"/>
          </p:cNvSpPr>
          <p:nvPr>
            <p:ph idx="1"/>
          </p:nvPr>
        </p:nvSpPr>
        <p:spPr>
          <a:xfrm>
            <a:off x="500250" y="1794596"/>
            <a:ext cx="8215651" cy="4477493"/>
          </a:xfrm>
        </p:spPr>
        <p:txBody>
          <a:bodyPr>
            <a:normAutofit fontScale="92500"/>
          </a:bodyPr>
          <a:lstStyle/>
          <a:p>
            <a:r>
              <a:rPr lang="en-US" dirty="0" smtClean="0"/>
              <a:t>Now, suppose that over time our barter economy evolves to produce more goods. As this process evolves over time, more and more goods are priced in “banana terms”. For examples, one apple costs two bananas, one potato costs three bananas, one cup of rice costs half a banana etc. Increasingly, bananas are used as the relative measure of value (one can speak of the value of all things in “banana terms”).</a:t>
            </a:r>
          </a:p>
          <a:p>
            <a:r>
              <a:rPr lang="en-US" dirty="0" smtClean="0"/>
              <a:t>In effect, bananas become the “currency” in our barter economy. However, the market value of bananas will continue to fluctuate with the result that the “general price level, in banana terms” will generally fall when bananas are more valuable (</a:t>
            </a:r>
            <a:r>
              <a:rPr lang="en-US" dirty="0" err="1" smtClean="0"/>
              <a:t>eg</a:t>
            </a:r>
            <a:r>
              <a:rPr lang="en-US" dirty="0" smtClean="0"/>
              <a:t>. </a:t>
            </a:r>
            <a:r>
              <a:rPr lang="en-US" dirty="0"/>
              <a:t>w</a:t>
            </a:r>
            <a:r>
              <a:rPr lang="en-US" dirty="0" smtClean="0"/>
              <a:t>hen the banana crop fails) and rise when bananas are less valuable.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84</a:t>
            </a:fld>
            <a:endParaRPr lang="en-US" dirty="0"/>
          </a:p>
        </p:txBody>
      </p:sp>
    </p:spTree>
    <p:extLst>
      <p:ext uri="{BB962C8B-B14F-4D97-AF65-F5344CB8AC3E}">
        <p14:creationId xmlns:p14="http://schemas.microsoft.com/office/powerpoint/2010/main" val="2281945755"/>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73372" cy="1339850"/>
          </a:xfrm>
        </p:spPr>
        <p:txBody>
          <a:bodyPr>
            <a:normAutofit/>
          </a:bodyPr>
          <a:lstStyle/>
          <a:p>
            <a:r>
              <a:rPr lang="en-US" sz="4000" dirty="0" smtClean="0"/>
              <a:t>The Currency May Change, but the Principle Remains the Same</a:t>
            </a:r>
            <a:endParaRPr lang="en-US" sz="4000" dirty="0"/>
          </a:p>
        </p:txBody>
      </p:sp>
      <p:sp>
        <p:nvSpPr>
          <p:cNvPr id="3" name="Content Placeholder 2"/>
          <p:cNvSpPr>
            <a:spLocks noGrp="1"/>
          </p:cNvSpPr>
          <p:nvPr>
            <p:ph idx="1"/>
          </p:nvPr>
        </p:nvSpPr>
        <p:spPr>
          <a:xfrm>
            <a:off x="500250" y="1806452"/>
            <a:ext cx="8273372" cy="4620967"/>
          </a:xfrm>
        </p:spPr>
        <p:txBody>
          <a:bodyPr>
            <a:normAutofit fontScale="92500"/>
          </a:bodyPr>
          <a:lstStyle/>
          <a:p>
            <a:r>
              <a:rPr lang="en-US" dirty="0" smtClean="0"/>
              <a:t>In our modern economy, we don’t use bananas as “currency” (for many good reasons we won’t discuss here). Over time, the money in our economy has evolved from one “good” to another. Firstly, it evolved from the ancient equivalent of bananas to gold. Then, governments began issuing paper claims to gold (a “asset backed financial instrument” became money). More recently, the claim to gold was dropped and money became a proportional claim on output (the nature of the financial instrument changed).</a:t>
            </a:r>
          </a:p>
          <a:p>
            <a:r>
              <a:rPr lang="en-US" dirty="0" smtClean="0"/>
              <a:t>While the nature of the “good” used as money has changed, the fundamental principle of price determination has not. The </a:t>
            </a:r>
            <a:r>
              <a:rPr lang="en-US" i="1" dirty="0" smtClean="0"/>
              <a:t>money price</a:t>
            </a:r>
            <a:r>
              <a:rPr lang="en-US" dirty="0" smtClean="0"/>
              <a:t> of a good is determined by the relative relation between the market value of the good and the market value of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85</a:t>
            </a:fld>
            <a:endParaRPr lang="en-US" dirty="0"/>
          </a:p>
        </p:txBody>
      </p:sp>
    </p:spTree>
    <p:extLst>
      <p:ext uri="{BB962C8B-B14F-4D97-AF65-F5344CB8AC3E}">
        <p14:creationId xmlns:p14="http://schemas.microsoft.com/office/powerpoint/2010/main" val="2532695088"/>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Supply and Demand</a:t>
            </a:r>
            <a:br>
              <a:rPr lang="en-US" sz="4000" dirty="0" smtClean="0"/>
            </a:br>
            <a:r>
              <a:rPr lang="en-US" sz="4000" dirty="0" smtClean="0"/>
              <a:t>The Traditional Narrative</a:t>
            </a:r>
            <a:endParaRPr lang="en-US" sz="4000" dirty="0"/>
          </a:p>
        </p:txBody>
      </p:sp>
      <p:sp>
        <p:nvSpPr>
          <p:cNvPr id="3" name="Content Placeholder 2"/>
          <p:cNvSpPr>
            <a:spLocks noGrp="1"/>
          </p:cNvSpPr>
          <p:nvPr>
            <p:ph idx="1"/>
          </p:nvPr>
        </p:nvSpPr>
        <p:spPr>
          <a:xfrm>
            <a:off x="404988" y="1842204"/>
            <a:ext cx="4260073" cy="4488996"/>
          </a:xfrm>
        </p:spPr>
        <p:txBody>
          <a:bodyPr>
            <a:normAutofit fontScale="92500" lnSpcReduction="10000"/>
          </a:bodyPr>
          <a:lstStyle/>
          <a:p>
            <a:r>
              <a:rPr lang="en-US" sz="2300" dirty="0" smtClean="0"/>
              <a:t>Let’s think about price determination in “dollar terms”. The traditional narrative is that supply and demand for a good determines the equilibrium price of that good as measured in dollar terms.</a:t>
            </a:r>
          </a:p>
          <a:p>
            <a:r>
              <a:rPr lang="en-US" sz="2300" dirty="0" smtClean="0"/>
              <a:t>But what happens to the price of the good if demand increases for the unit of measurement (the dollar)? Now we have a problem. Why? Because the diagram opposite assumes a constant market value for money.</a:t>
            </a:r>
          </a:p>
          <a:p>
            <a:pPr marL="0" indent="0">
              <a:buNone/>
            </a:pPr>
            <a:endParaRPr lang="en-US" dirty="0"/>
          </a:p>
        </p:txBody>
      </p:sp>
      <p:cxnSp>
        <p:nvCxnSpPr>
          <p:cNvPr id="6" name="Straight Connector 5"/>
          <p:cNvCxnSpPr/>
          <p:nvPr/>
        </p:nvCxnSpPr>
        <p:spPr>
          <a:xfrm>
            <a:off x="5291863" y="3009093"/>
            <a:ext cx="18380" cy="2874386"/>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5330343" y="5883479"/>
            <a:ext cx="315800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679537" y="2951361"/>
            <a:ext cx="2422805" cy="2523443"/>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660297" y="2950449"/>
            <a:ext cx="2539768" cy="2523443"/>
          </a:xfrm>
          <a:prstGeom prst="line">
            <a:avLst/>
          </a:prstGeom>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684301" y="2562263"/>
            <a:ext cx="1020665" cy="369332"/>
          </a:xfrm>
          <a:prstGeom prst="rect">
            <a:avLst/>
          </a:prstGeom>
          <a:noFill/>
        </p:spPr>
        <p:txBody>
          <a:bodyPr wrap="square" rtlCol="0">
            <a:spAutoFit/>
          </a:bodyPr>
          <a:lstStyle/>
          <a:p>
            <a:r>
              <a:rPr lang="en-US" dirty="0" smtClean="0"/>
              <a:t>Price ($)</a:t>
            </a:r>
            <a:endParaRPr lang="en-US" dirty="0"/>
          </a:p>
        </p:txBody>
      </p:sp>
      <p:sp>
        <p:nvSpPr>
          <p:cNvPr id="18" name="TextBox 17"/>
          <p:cNvSpPr txBox="1"/>
          <p:nvPr/>
        </p:nvSpPr>
        <p:spPr>
          <a:xfrm>
            <a:off x="7559108" y="5902723"/>
            <a:ext cx="1195926" cy="369332"/>
          </a:xfrm>
          <a:prstGeom prst="rect">
            <a:avLst/>
          </a:prstGeom>
          <a:noFill/>
        </p:spPr>
        <p:txBody>
          <a:bodyPr wrap="square" rtlCol="0">
            <a:spAutoFit/>
          </a:bodyPr>
          <a:lstStyle/>
          <a:p>
            <a:r>
              <a:rPr lang="en-US" dirty="0" smtClean="0"/>
              <a:t>Quantity</a:t>
            </a:r>
            <a:endParaRPr lang="en-US" dirty="0"/>
          </a:p>
        </p:txBody>
      </p:sp>
      <p:sp>
        <p:nvSpPr>
          <p:cNvPr id="20" name="TextBox 19"/>
          <p:cNvSpPr txBox="1"/>
          <p:nvPr/>
        </p:nvSpPr>
        <p:spPr>
          <a:xfrm>
            <a:off x="7834812" y="3099564"/>
            <a:ext cx="859806" cy="369332"/>
          </a:xfrm>
          <a:prstGeom prst="rect">
            <a:avLst/>
          </a:prstGeom>
          <a:noFill/>
        </p:spPr>
        <p:txBody>
          <a:bodyPr wrap="none" rtlCol="0">
            <a:spAutoFit/>
          </a:bodyPr>
          <a:lstStyle/>
          <a:p>
            <a:r>
              <a:rPr lang="en-US" dirty="0" smtClean="0"/>
              <a:t>Supply</a:t>
            </a:r>
            <a:endParaRPr lang="en-US" dirty="0"/>
          </a:p>
        </p:txBody>
      </p:sp>
      <p:sp>
        <p:nvSpPr>
          <p:cNvPr id="21" name="TextBox 20"/>
          <p:cNvSpPr txBox="1"/>
          <p:nvPr/>
        </p:nvSpPr>
        <p:spPr>
          <a:xfrm>
            <a:off x="7817414" y="4820938"/>
            <a:ext cx="1043876" cy="369332"/>
          </a:xfrm>
          <a:prstGeom prst="rect">
            <a:avLst/>
          </a:prstGeom>
          <a:noFill/>
        </p:spPr>
        <p:txBody>
          <a:bodyPr wrap="none" rtlCol="0">
            <a:spAutoFit/>
          </a:bodyPr>
          <a:lstStyle/>
          <a:p>
            <a:r>
              <a:rPr lang="en-US" dirty="0" smtClean="0"/>
              <a:t>Demand</a:t>
            </a:r>
            <a:endParaRPr lang="en-US" dirty="0"/>
          </a:p>
        </p:txBody>
      </p:sp>
      <p:sp>
        <p:nvSpPr>
          <p:cNvPr id="4" name="TextBox 3"/>
          <p:cNvSpPr txBox="1"/>
          <p:nvPr/>
        </p:nvSpPr>
        <p:spPr>
          <a:xfrm>
            <a:off x="5092055" y="1961434"/>
            <a:ext cx="3377848" cy="646331"/>
          </a:xfrm>
          <a:prstGeom prst="rect">
            <a:avLst/>
          </a:prstGeom>
          <a:noFill/>
        </p:spPr>
        <p:txBody>
          <a:bodyPr wrap="none" rtlCol="0">
            <a:spAutoFit/>
          </a:bodyPr>
          <a:lstStyle/>
          <a:p>
            <a:pPr algn="ctr"/>
            <a:r>
              <a:rPr lang="en-US" dirty="0" smtClean="0"/>
              <a:t>THE MARKET FOR GOOD A</a:t>
            </a:r>
          </a:p>
          <a:p>
            <a:pPr algn="ctr"/>
            <a:r>
              <a:rPr lang="en-US" dirty="0" smtClean="0"/>
              <a:t>IN DOLLAR TERMS</a:t>
            </a:r>
            <a:endParaRPr lang="en-US" dirty="0"/>
          </a:p>
        </p:txBody>
      </p:sp>
      <p:sp>
        <p:nvSpPr>
          <p:cNvPr id="5" name="TextBox 4"/>
          <p:cNvSpPr txBox="1"/>
          <p:nvPr/>
        </p:nvSpPr>
        <p:spPr>
          <a:xfrm>
            <a:off x="4659553" y="3964304"/>
            <a:ext cx="653882" cy="369332"/>
          </a:xfrm>
          <a:prstGeom prst="rect">
            <a:avLst/>
          </a:prstGeom>
          <a:noFill/>
        </p:spPr>
        <p:txBody>
          <a:bodyPr wrap="none" rtlCol="0">
            <a:spAutoFit/>
          </a:bodyPr>
          <a:lstStyle/>
          <a:p>
            <a:r>
              <a:rPr lang="en-US" dirty="0" smtClean="0"/>
              <a:t>P(A)</a:t>
            </a:r>
            <a:endParaRPr lang="en-US" dirty="0"/>
          </a:p>
        </p:txBody>
      </p:sp>
      <p:sp>
        <p:nvSpPr>
          <p:cNvPr id="7" name="TextBox 6"/>
          <p:cNvSpPr txBox="1"/>
          <p:nvPr/>
        </p:nvSpPr>
        <p:spPr>
          <a:xfrm>
            <a:off x="6490750" y="5902723"/>
            <a:ext cx="694684" cy="369332"/>
          </a:xfrm>
          <a:prstGeom prst="rect">
            <a:avLst/>
          </a:prstGeom>
          <a:noFill/>
        </p:spPr>
        <p:txBody>
          <a:bodyPr wrap="none" rtlCol="0">
            <a:spAutoFit/>
          </a:bodyPr>
          <a:lstStyle/>
          <a:p>
            <a:r>
              <a:rPr lang="en-US" dirty="0" smtClean="0"/>
              <a:t>Q(A)</a:t>
            </a:r>
            <a:endParaRPr lang="en-US" dirty="0"/>
          </a:p>
        </p:txBody>
      </p:sp>
      <p:cxnSp>
        <p:nvCxnSpPr>
          <p:cNvPr id="10" name="Straight Connector 9"/>
          <p:cNvCxnSpPr/>
          <p:nvPr/>
        </p:nvCxnSpPr>
        <p:spPr>
          <a:xfrm flipH="1">
            <a:off x="5332179" y="4194368"/>
            <a:ext cx="159745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909476" y="4213612"/>
            <a:ext cx="4658" cy="1650623"/>
          </a:xfrm>
          <a:prstGeom prst="line">
            <a:avLst/>
          </a:prstGeom>
          <a:ln>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4" name="Footer Placeholder 13"/>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86</a:t>
            </a:fld>
            <a:endParaRPr lang="en-US" dirty="0"/>
          </a:p>
        </p:txBody>
      </p:sp>
    </p:spTree>
    <p:extLst>
      <p:ext uri="{BB962C8B-B14F-4D97-AF65-F5344CB8AC3E}">
        <p14:creationId xmlns:p14="http://schemas.microsoft.com/office/powerpoint/2010/main" val="1958529054"/>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110" y="244158"/>
            <a:ext cx="8229365" cy="1339850"/>
          </a:xfrm>
        </p:spPr>
        <p:txBody>
          <a:bodyPr>
            <a:normAutofit/>
          </a:bodyPr>
          <a:lstStyle/>
          <a:p>
            <a:r>
              <a:rPr lang="en-US" sz="4000" dirty="0" smtClean="0"/>
              <a:t>Marshall’s Assumption that</a:t>
            </a:r>
            <a:br>
              <a:rPr lang="en-US" sz="4000" dirty="0" smtClean="0"/>
            </a:br>
            <a:r>
              <a:rPr lang="en-US" sz="4000" dirty="0" smtClean="0"/>
              <a:t>“Money Retains a Uniform Value”</a:t>
            </a:r>
            <a:endParaRPr lang="en-US" sz="4000" dirty="0"/>
          </a:p>
        </p:txBody>
      </p:sp>
      <p:sp>
        <p:nvSpPr>
          <p:cNvPr id="3" name="Content Placeholder 2"/>
          <p:cNvSpPr>
            <a:spLocks noGrp="1"/>
          </p:cNvSpPr>
          <p:nvPr>
            <p:ph idx="1"/>
          </p:nvPr>
        </p:nvSpPr>
        <p:spPr>
          <a:xfrm>
            <a:off x="497110" y="1794588"/>
            <a:ext cx="8229365" cy="4613588"/>
          </a:xfrm>
        </p:spPr>
        <p:txBody>
          <a:bodyPr>
            <a:normAutofit/>
          </a:bodyPr>
          <a:lstStyle/>
          <a:p>
            <a:r>
              <a:rPr lang="en-US" sz="2200" dirty="0" smtClean="0"/>
              <a:t>Alfred Marshall, developer of “scissors analysis” (the standard representation of supply and demand that we use today), was well aware of the problem and the assumption of constant money value. In relation to the demand schedule, he states:</a:t>
            </a:r>
          </a:p>
          <a:p>
            <a:pPr marL="529200" lvl="1" indent="0">
              <a:buNone/>
            </a:pPr>
            <a:r>
              <a:rPr lang="en-US" sz="2100" dirty="0" smtClean="0"/>
              <a:t>“So far we have taken no account of the difficulties of getting exact lists of demand prices… A list of demand prices represents the changes in the price at which a commodity can be sold consequent on changes in the amount offered for sale, </a:t>
            </a:r>
            <a:r>
              <a:rPr lang="en-US" sz="2100" i="1" dirty="0" smtClean="0"/>
              <a:t>other things being equal</a:t>
            </a:r>
            <a:r>
              <a:rPr lang="en-US" sz="2100" dirty="0" smtClean="0"/>
              <a:t>; yet other things seldom are equal… To begin with, the purchasing power of money is continually changing, and rendering necessary a correction of the results obtained on </a:t>
            </a:r>
            <a:r>
              <a:rPr lang="en-US" sz="2100" b="1" dirty="0" smtClean="0"/>
              <a:t>our assumption that money retains a uniform value</a:t>
            </a:r>
            <a:r>
              <a:rPr lang="en-US" sz="2100" dirty="0" smtClean="0"/>
              <a:t>.” Marshall, (1890), Chapter III.IV.17-19 (bold emphasis added).</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87</a:t>
            </a:fld>
            <a:endParaRPr lang="en-US" dirty="0"/>
          </a:p>
        </p:txBody>
      </p:sp>
    </p:spTree>
    <p:extLst>
      <p:ext uri="{BB962C8B-B14F-4D97-AF65-F5344CB8AC3E}">
        <p14:creationId xmlns:p14="http://schemas.microsoft.com/office/powerpoint/2010/main" val="1711474637"/>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Fixed Value of Money</a:t>
            </a:r>
            <a:endParaRPr lang="en-US" sz="4000" dirty="0"/>
          </a:p>
        </p:txBody>
      </p:sp>
      <p:sp>
        <p:nvSpPr>
          <p:cNvPr id="3" name="Content Placeholder 2"/>
          <p:cNvSpPr>
            <a:spLocks noGrp="1"/>
          </p:cNvSpPr>
          <p:nvPr>
            <p:ph idx="1"/>
          </p:nvPr>
        </p:nvSpPr>
        <p:spPr>
          <a:xfrm>
            <a:off x="500240" y="1796257"/>
            <a:ext cx="8248605" cy="4631164"/>
          </a:xfrm>
        </p:spPr>
        <p:txBody>
          <a:bodyPr>
            <a:normAutofit/>
          </a:bodyPr>
          <a:lstStyle/>
          <a:p>
            <a:r>
              <a:rPr lang="en-US" sz="2200" dirty="0" smtClean="0"/>
              <a:t>Benjamin Anderson (1917) highlights the problem with traditional supply &amp; demand analysis as follows:</a:t>
            </a:r>
          </a:p>
          <a:p>
            <a:pPr marL="529200" lvl="1" indent="0">
              <a:spcBef>
                <a:spcPts val="400"/>
              </a:spcBef>
              <a:buNone/>
            </a:pPr>
            <a:r>
              <a:rPr lang="en-US" sz="2100" dirty="0" smtClean="0"/>
              <a:t>“One point is to be added, making explicit what is implicit in the modern theory of supply and demand. Supply and demand doctrine assumes </a:t>
            </a:r>
            <a:r>
              <a:rPr lang="en-US" sz="2100" i="1" dirty="0" smtClean="0"/>
              <a:t>money</a:t>
            </a:r>
            <a:r>
              <a:rPr lang="en-US" sz="2100" dirty="0" smtClean="0"/>
              <a:t>, and a </a:t>
            </a:r>
            <a:r>
              <a:rPr lang="en-US" sz="2100" i="1" dirty="0" smtClean="0"/>
              <a:t>fixed value</a:t>
            </a:r>
            <a:r>
              <a:rPr lang="en-US" sz="2100" dirty="0" smtClean="0"/>
              <a:t> of money. That there should be a given schedule of money-prices for varying quantities of a good, is possible only if there be a given value of the money-unit.”</a:t>
            </a:r>
          </a:p>
          <a:p>
            <a:pPr>
              <a:spcBef>
                <a:spcPts val="600"/>
              </a:spcBef>
            </a:pPr>
            <a:r>
              <a:rPr lang="en-US" sz="2200" dirty="0" smtClean="0"/>
              <a:t>So, how do we illustrate price determination if the market value of money is not constant (if the market value of money is not “fixed”)? We need to illustrate supply and demand for both the good and money separately by using an invariable unit of market value, or “units of economic value”.</a:t>
            </a:r>
            <a:endParaRPr lang="en-US" sz="22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88</a:t>
            </a:fld>
            <a:endParaRPr lang="en-US" dirty="0"/>
          </a:p>
        </p:txBody>
      </p:sp>
    </p:spTree>
    <p:extLst>
      <p:ext uri="{BB962C8B-B14F-4D97-AF65-F5344CB8AC3E}">
        <p14:creationId xmlns:p14="http://schemas.microsoft.com/office/powerpoint/2010/main" val="2248983571"/>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8" y="244158"/>
            <a:ext cx="8209005" cy="1339850"/>
          </a:xfrm>
        </p:spPr>
        <p:txBody>
          <a:bodyPr>
            <a:normAutofit/>
          </a:bodyPr>
          <a:lstStyle/>
          <a:p>
            <a:r>
              <a:rPr lang="en-US" sz="4000" dirty="0" smtClean="0"/>
              <a:t>Every Money Price is Determined by Two Sets of Supply and Demand</a:t>
            </a:r>
            <a:endParaRPr lang="en-US" sz="4000" dirty="0"/>
          </a:p>
        </p:txBody>
      </p:sp>
      <p:cxnSp>
        <p:nvCxnSpPr>
          <p:cNvPr id="5" name="Straight Connector 4"/>
          <p:cNvCxnSpPr/>
          <p:nvPr/>
        </p:nvCxnSpPr>
        <p:spPr>
          <a:xfrm>
            <a:off x="93978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737737" y="3819826"/>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38593"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75697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44072" y="3153524"/>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sp>
        <p:nvSpPr>
          <p:cNvPr id="14" name="TextBox 13"/>
          <p:cNvSpPr txBox="1"/>
          <p:nvPr/>
        </p:nvSpPr>
        <p:spPr>
          <a:xfrm>
            <a:off x="4901614" y="318808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16" name="Straight Connector 15"/>
          <p:cNvCxnSpPr/>
          <p:nvPr/>
        </p:nvCxnSpPr>
        <p:spPr>
          <a:xfrm>
            <a:off x="1215691" y="3934882"/>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138731" y="3956586"/>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704844" y="5887529"/>
            <a:ext cx="1057163" cy="369332"/>
          </a:xfrm>
          <a:prstGeom prst="rect">
            <a:avLst/>
          </a:prstGeom>
          <a:noFill/>
        </p:spPr>
        <p:txBody>
          <a:bodyPr wrap="none" rtlCol="0">
            <a:spAutoFit/>
          </a:bodyPr>
          <a:lstStyle/>
          <a:p>
            <a:r>
              <a:rPr lang="en-US" dirty="0" smtClean="0"/>
              <a:t>Quantity</a:t>
            </a:r>
            <a:endParaRPr lang="en-US" dirty="0"/>
          </a:p>
        </p:txBody>
      </p:sp>
      <p:sp>
        <p:nvSpPr>
          <p:cNvPr id="20" name="TextBox 19"/>
          <p:cNvSpPr txBox="1"/>
          <p:nvPr/>
        </p:nvSpPr>
        <p:spPr>
          <a:xfrm>
            <a:off x="7729342" y="5889526"/>
            <a:ext cx="1057163" cy="369332"/>
          </a:xfrm>
          <a:prstGeom prst="rect">
            <a:avLst/>
          </a:prstGeom>
          <a:noFill/>
        </p:spPr>
        <p:txBody>
          <a:bodyPr wrap="none" rtlCol="0">
            <a:spAutoFit/>
          </a:bodyPr>
          <a:lstStyle/>
          <a:p>
            <a:r>
              <a:rPr lang="en-US" dirty="0" smtClean="0"/>
              <a:t>Quantity</a:t>
            </a:r>
            <a:endParaRPr lang="en-US" dirty="0"/>
          </a:p>
        </p:txBody>
      </p:sp>
      <p:cxnSp>
        <p:nvCxnSpPr>
          <p:cNvPr id="22" name="Straight Connector 21"/>
          <p:cNvCxnSpPr/>
          <p:nvPr/>
        </p:nvCxnSpPr>
        <p:spPr>
          <a:xfrm>
            <a:off x="711341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171131" y="3646630"/>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604256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23097" y="504333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756977" y="4846348"/>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939780" y="4825587"/>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103595" y="3673240"/>
            <a:ext cx="312030" cy="369332"/>
          </a:xfrm>
          <a:prstGeom prst="rect">
            <a:avLst/>
          </a:prstGeom>
          <a:noFill/>
        </p:spPr>
        <p:txBody>
          <a:bodyPr wrap="none" rtlCol="0">
            <a:spAutoFit/>
          </a:bodyPr>
          <a:lstStyle/>
          <a:p>
            <a:r>
              <a:rPr lang="en-US" dirty="0" smtClean="0"/>
              <a:t>S</a:t>
            </a:r>
            <a:endParaRPr lang="en-US" dirty="0"/>
          </a:p>
        </p:txBody>
      </p:sp>
      <p:sp>
        <p:nvSpPr>
          <p:cNvPr id="40" name="TextBox 39"/>
          <p:cNvSpPr txBox="1"/>
          <p:nvPr/>
        </p:nvSpPr>
        <p:spPr>
          <a:xfrm>
            <a:off x="3137226" y="5380153"/>
            <a:ext cx="372330" cy="369332"/>
          </a:xfrm>
          <a:prstGeom prst="rect">
            <a:avLst/>
          </a:prstGeom>
          <a:noFill/>
        </p:spPr>
        <p:txBody>
          <a:bodyPr wrap="none" rtlCol="0">
            <a:spAutoFit/>
          </a:bodyPr>
          <a:lstStyle/>
          <a:p>
            <a:r>
              <a:rPr lang="en-US" dirty="0" smtClean="0"/>
              <a:t>D</a:t>
            </a:r>
            <a:endParaRPr lang="en-US" dirty="0"/>
          </a:p>
        </p:txBody>
      </p:sp>
      <p:sp>
        <p:nvSpPr>
          <p:cNvPr id="41" name="TextBox 40"/>
          <p:cNvSpPr txBox="1"/>
          <p:nvPr/>
        </p:nvSpPr>
        <p:spPr>
          <a:xfrm>
            <a:off x="249766" y="4593104"/>
            <a:ext cx="727307" cy="400110"/>
          </a:xfrm>
          <a:prstGeom prst="rect">
            <a:avLst/>
          </a:prstGeom>
          <a:noFill/>
        </p:spPr>
        <p:txBody>
          <a:bodyPr wrap="none" rtlCol="0">
            <a:spAutoFit/>
          </a:bodyPr>
          <a:lstStyle/>
          <a:p>
            <a:r>
              <a:rPr lang="en-US" sz="2000" dirty="0" smtClean="0"/>
              <a:t>V(A)</a:t>
            </a:r>
            <a:endParaRPr lang="en-US" sz="2000" dirty="0"/>
          </a:p>
        </p:txBody>
      </p:sp>
      <p:sp>
        <p:nvSpPr>
          <p:cNvPr id="42" name="TextBox 41"/>
          <p:cNvSpPr txBox="1"/>
          <p:nvPr/>
        </p:nvSpPr>
        <p:spPr>
          <a:xfrm>
            <a:off x="5108052" y="4617452"/>
            <a:ext cx="652417" cy="400110"/>
          </a:xfrm>
          <a:prstGeom prst="rect">
            <a:avLst/>
          </a:prstGeom>
          <a:noFill/>
        </p:spPr>
        <p:txBody>
          <a:bodyPr wrap="none" rtlCol="0">
            <a:spAutoFit/>
          </a:bodyPr>
          <a:lstStyle/>
          <a:p>
            <a:r>
              <a:rPr lang="en-US" sz="2000" dirty="0" smtClean="0"/>
              <a:t>V($)</a:t>
            </a:r>
            <a:endParaRPr lang="en-US" sz="2000" dirty="0"/>
          </a:p>
        </p:txBody>
      </p:sp>
      <p:sp>
        <p:nvSpPr>
          <p:cNvPr id="43" name="TextBox 42"/>
          <p:cNvSpPr txBox="1"/>
          <p:nvPr/>
        </p:nvSpPr>
        <p:spPr>
          <a:xfrm>
            <a:off x="1544947" y="2877043"/>
            <a:ext cx="1365879" cy="369332"/>
          </a:xfrm>
          <a:prstGeom prst="rect">
            <a:avLst/>
          </a:prstGeom>
          <a:noFill/>
        </p:spPr>
        <p:txBody>
          <a:bodyPr wrap="none" rtlCol="0">
            <a:spAutoFit/>
          </a:bodyPr>
          <a:lstStyle/>
          <a:p>
            <a:r>
              <a:rPr lang="en-US" dirty="0" smtClean="0"/>
              <a:t>“GOOD A”</a:t>
            </a:r>
            <a:endParaRPr lang="en-US" dirty="0"/>
          </a:p>
        </p:txBody>
      </p:sp>
      <p:sp>
        <p:nvSpPr>
          <p:cNvPr id="44" name="TextBox 43"/>
          <p:cNvSpPr txBox="1"/>
          <p:nvPr/>
        </p:nvSpPr>
        <p:spPr>
          <a:xfrm>
            <a:off x="6453298" y="2896287"/>
            <a:ext cx="1336799" cy="369332"/>
          </a:xfrm>
          <a:prstGeom prst="rect">
            <a:avLst/>
          </a:prstGeom>
          <a:noFill/>
        </p:spPr>
        <p:txBody>
          <a:bodyPr wrap="none" rtlCol="0">
            <a:spAutoFit/>
          </a:bodyPr>
          <a:lstStyle/>
          <a:p>
            <a:r>
              <a:rPr lang="en-US" dirty="0" smtClean="0"/>
              <a:t>“MONEY”</a:t>
            </a:r>
            <a:endParaRPr lang="en-US" dirty="0"/>
          </a:p>
        </p:txBody>
      </p:sp>
      <p:cxnSp>
        <p:nvCxnSpPr>
          <p:cNvPr id="6" name="Straight Connector 5"/>
          <p:cNvCxnSpPr/>
          <p:nvPr/>
        </p:nvCxnSpPr>
        <p:spPr>
          <a:xfrm>
            <a:off x="2176246" y="4883319"/>
            <a:ext cx="0" cy="95002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800569" y="5874929"/>
            <a:ext cx="751353" cy="400110"/>
          </a:xfrm>
          <a:prstGeom prst="rect">
            <a:avLst/>
          </a:prstGeom>
          <a:noFill/>
        </p:spPr>
        <p:txBody>
          <a:bodyPr wrap="none" rtlCol="0">
            <a:spAutoFit/>
          </a:bodyPr>
          <a:lstStyle/>
          <a:p>
            <a:r>
              <a:rPr lang="en-US" sz="2000" dirty="0" smtClean="0"/>
              <a:t>Q(A)</a:t>
            </a:r>
            <a:endParaRPr lang="en-US" sz="2000" dirty="0"/>
          </a:p>
        </p:txBody>
      </p:sp>
      <p:sp>
        <p:nvSpPr>
          <p:cNvPr id="4" name="TextBox 3"/>
          <p:cNvSpPr txBox="1"/>
          <p:nvPr/>
        </p:nvSpPr>
        <p:spPr>
          <a:xfrm>
            <a:off x="6772616" y="5889526"/>
            <a:ext cx="676462" cy="400110"/>
          </a:xfrm>
          <a:prstGeom prst="rect">
            <a:avLst/>
          </a:prstGeom>
          <a:noFill/>
        </p:spPr>
        <p:txBody>
          <a:bodyPr wrap="none" rtlCol="0">
            <a:spAutoFit/>
          </a:bodyPr>
          <a:lstStyle/>
          <a:p>
            <a:r>
              <a:rPr lang="en-US" sz="2000" dirty="0" smtClean="0"/>
              <a:t>Q($)</a:t>
            </a:r>
            <a:endParaRPr lang="en-US" sz="2000" dirty="0"/>
          </a:p>
        </p:txBody>
      </p:sp>
      <p:graphicFrame>
        <p:nvGraphicFramePr>
          <p:cNvPr id="29" name="Object 28"/>
          <p:cNvGraphicFramePr>
            <a:graphicFrameLocks noChangeAspect="1"/>
          </p:cNvGraphicFramePr>
          <p:nvPr>
            <p:extLst>
              <p:ext uri="{D42A27DB-BD31-4B8C-83A1-F6EECF244321}">
                <p14:modId xmlns:p14="http://schemas.microsoft.com/office/powerpoint/2010/main" val="281275520"/>
              </p:ext>
            </p:extLst>
          </p:nvPr>
        </p:nvGraphicFramePr>
        <p:xfrm>
          <a:off x="3194946" y="4331267"/>
          <a:ext cx="1826689" cy="873176"/>
        </p:xfrm>
        <a:graphic>
          <a:graphicData uri="http://schemas.openxmlformats.org/presentationml/2006/ole">
            <mc:AlternateContent xmlns:mc="http://schemas.openxmlformats.org/markup-compatibility/2006">
              <mc:Choice xmlns:v="urn:schemas-microsoft-com:vml" Requires="v">
                <p:oleObj spid="_x0000_s2103511" name="Equation" r:id="rId3" imgW="876300" imgH="419100" progId="Equation.3">
                  <p:embed/>
                </p:oleObj>
              </mc:Choice>
              <mc:Fallback>
                <p:oleObj name="Equation" r:id="rId3" imgW="876300" imgH="419100" progId="Equation.3">
                  <p:embed/>
                  <p:pic>
                    <p:nvPicPr>
                      <p:cNvPr id="0" name=""/>
                      <p:cNvPicPr/>
                      <p:nvPr/>
                    </p:nvPicPr>
                    <p:blipFill>
                      <a:blip r:embed="rId4"/>
                      <a:stretch>
                        <a:fillRect/>
                      </a:stretch>
                    </p:blipFill>
                    <p:spPr>
                      <a:xfrm>
                        <a:off x="3194946" y="4331267"/>
                        <a:ext cx="1826689" cy="873176"/>
                      </a:xfrm>
                      <a:prstGeom prst="rect">
                        <a:avLst/>
                      </a:prstGeom>
                      <a:ln>
                        <a:solidFill>
                          <a:srgbClr val="FF0000"/>
                        </a:solidFill>
                      </a:ln>
                    </p:spPr>
                  </p:pic>
                </p:oleObj>
              </mc:Fallback>
            </mc:AlternateContent>
          </a:graphicData>
        </a:graphic>
      </p:graphicFrame>
      <p:sp>
        <p:nvSpPr>
          <p:cNvPr id="8" name="TextBox 7"/>
          <p:cNvSpPr txBox="1"/>
          <p:nvPr/>
        </p:nvSpPr>
        <p:spPr>
          <a:xfrm>
            <a:off x="326726" y="1802270"/>
            <a:ext cx="8517208" cy="1292662"/>
          </a:xfrm>
          <a:prstGeom prst="rect">
            <a:avLst/>
          </a:prstGeom>
          <a:noFill/>
        </p:spPr>
        <p:txBody>
          <a:bodyPr wrap="square" rtlCol="0">
            <a:spAutoFit/>
          </a:bodyPr>
          <a:lstStyle/>
          <a:p>
            <a:pPr algn="ctr"/>
            <a:r>
              <a:rPr lang="en-US" sz="2000" dirty="0"/>
              <a:t>Supply and demand for good A determines the </a:t>
            </a:r>
            <a:r>
              <a:rPr lang="en-US" sz="2000" dirty="0" smtClean="0"/>
              <a:t>market </a:t>
            </a:r>
            <a:r>
              <a:rPr lang="en-US" sz="2000" dirty="0"/>
              <a:t>value of good A, </a:t>
            </a:r>
            <a:r>
              <a:rPr lang="en-US" sz="2000" i="1" dirty="0"/>
              <a:t>V(A)</a:t>
            </a:r>
            <a:r>
              <a:rPr lang="en-US" sz="2000" dirty="0"/>
              <a:t>. Supply and demand for money determines the </a:t>
            </a:r>
            <a:r>
              <a:rPr lang="en-US" sz="2000" dirty="0" smtClean="0"/>
              <a:t>market </a:t>
            </a:r>
            <a:r>
              <a:rPr lang="en-US" sz="2000" dirty="0"/>
              <a:t>value of money, </a:t>
            </a:r>
            <a:r>
              <a:rPr lang="en-US" sz="2000" i="1" dirty="0"/>
              <a:t>V($)</a:t>
            </a:r>
            <a:r>
              <a:rPr lang="en-US" sz="2000" dirty="0"/>
              <a:t>. The </a:t>
            </a:r>
            <a:r>
              <a:rPr lang="en-US" sz="2000" dirty="0" smtClean="0"/>
              <a:t>“money price” </a:t>
            </a:r>
            <a:r>
              <a:rPr lang="en-US" sz="2000" dirty="0"/>
              <a:t>of good A </a:t>
            </a:r>
            <a:r>
              <a:rPr lang="en-US" sz="2000" dirty="0" smtClean="0"/>
              <a:t>is </a:t>
            </a:r>
            <a:r>
              <a:rPr lang="en-US" sz="2000" dirty="0"/>
              <a:t>equal to the ratio of the two market values.</a:t>
            </a:r>
          </a:p>
          <a:p>
            <a:endParaRPr lang="en-US" dirty="0"/>
          </a:p>
        </p:txBody>
      </p:sp>
      <p:sp>
        <p:nvSpPr>
          <p:cNvPr id="15" name="Footer Placeholder 14"/>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89</a:t>
            </a:fld>
            <a:endParaRPr lang="en-US" dirty="0"/>
          </a:p>
        </p:txBody>
      </p:sp>
    </p:spTree>
    <p:extLst>
      <p:ext uri="{BB962C8B-B14F-4D97-AF65-F5344CB8AC3E}">
        <p14:creationId xmlns:p14="http://schemas.microsoft.com/office/powerpoint/2010/main" val="978492700"/>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Factors Might Cause the Dollar Price of Good A to Rise?</a:t>
            </a:r>
            <a:endParaRPr lang="en-US" sz="4000" dirty="0"/>
          </a:p>
        </p:txBody>
      </p:sp>
      <p:sp>
        <p:nvSpPr>
          <p:cNvPr id="3" name="Content Placeholder 2"/>
          <p:cNvSpPr>
            <a:spLocks noGrp="1"/>
          </p:cNvSpPr>
          <p:nvPr>
            <p:ph idx="1"/>
          </p:nvPr>
        </p:nvSpPr>
        <p:spPr>
          <a:xfrm>
            <a:off x="500250" y="1806452"/>
            <a:ext cx="8215651" cy="4659456"/>
          </a:xfrm>
        </p:spPr>
        <p:txBody>
          <a:bodyPr>
            <a:normAutofit fontScale="92500"/>
          </a:bodyPr>
          <a:lstStyle/>
          <a:p>
            <a:r>
              <a:rPr lang="en-US" dirty="0" smtClean="0"/>
              <a:t>Let’s step back and think about this in simple terms. What are the factors that might cause the price of good A, as measured in dollar terms, to rise?</a:t>
            </a:r>
          </a:p>
          <a:p>
            <a:r>
              <a:rPr lang="en-US" dirty="0" smtClean="0"/>
              <a:t>All else equal, a </a:t>
            </a:r>
            <a:r>
              <a:rPr lang="en-US" dirty="0"/>
              <a:t>rise in the market value of good </a:t>
            </a:r>
            <a:r>
              <a:rPr lang="en-US" dirty="0" smtClean="0"/>
              <a:t>A will cause the price of good A, in dollar terms, to rise. A rise in the market value of good A could be due to an increase in demand for good A or a decrease in supply of good A. Either way, if </a:t>
            </a:r>
            <a:r>
              <a:rPr lang="en-US" i="1" dirty="0" smtClean="0"/>
              <a:t>V(A)</a:t>
            </a:r>
            <a:r>
              <a:rPr lang="en-US" dirty="0" smtClean="0"/>
              <a:t> rises and </a:t>
            </a:r>
            <a:r>
              <a:rPr lang="en-US" i="1" dirty="0" smtClean="0"/>
              <a:t>V($)</a:t>
            </a:r>
            <a:r>
              <a:rPr lang="en-US" dirty="0" smtClean="0"/>
              <a:t> is constant, then the price of good A, </a:t>
            </a:r>
            <a:r>
              <a:rPr lang="en-US" i="1" dirty="0" smtClean="0"/>
              <a:t>P(A</a:t>
            </a:r>
            <a:r>
              <a:rPr lang="en-US" i="1" baseline="-25000" dirty="0" smtClean="0"/>
              <a:t>$</a:t>
            </a:r>
            <a:r>
              <a:rPr lang="en-US" i="1" dirty="0" smtClean="0"/>
              <a:t> )</a:t>
            </a:r>
            <a:r>
              <a:rPr lang="en-US" dirty="0" smtClean="0"/>
              <a:t> will rise.</a:t>
            </a:r>
          </a:p>
          <a:p>
            <a:r>
              <a:rPr lang="en-US" dirty="0" smtClean="0"/>
              <a:t>Alternatively, a fall in the market value of the dollar will cause the price of good A, in dollar terms, to rise. One scenario is illustrated on the next slide: a fall in the demand for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90</a:t>
            </a:fld>
            <a:endParaRPr lang="en-US" dirty="0"/>
          </a:p>
        </p:txBody>
      </p:sp>
    </p:spTree>
    <p:extLst>
      <p:ext uri="{BB962C8B-B14F-4D97-AF65-F5344CB8AC3E}">
        <p14:creationId xmlns:p14="http://schemas.microsoft.com/office/powerpoint/2010/main" val="1691252203"/>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080" y="244158"/>
            <a:ext cx="8402889" cy="1339850"/>
          </a:xfrm>
        </p:spPr>
        <p:txBody>
          <a:bodyPr>
            <a:normAutofit fontScale="90000"/>
          </a:bodyPr>
          <a:lstStyle/>
          <a:p>
            <a:r>
              <a:rPr lang="en-US" sz="4000" dirty="0" smtClean="0"/>
              <a:t>A Fall in the Market Value of the Dollar Causes the Price of Good A to Rise</a:t>
            </a:r>
            <a:endParaRPr lang="en-US" sz="4000" dirty="0"/>
          </a:p>
        </p:txBody>
      </p:sp>
      <p:sp>
        <p:nvSpPr>
          <p:cNvPr id="3" name="Content Placeholder 2"/>
          <p:cNvSpPr>
            <a:spLocks noGrp="1"/>
          </p:cNvSpPr>
          <p:nvPr>
            <p:ph idx="1"/>
          </p:nvPr>
        </p:nvSpPr>
        <p:spPr>
          <a:xfrm>
            <a:off x="369080" y="1699766"/>
            <a:ext cx="8402889" cy="1340751"/>
          </a:xfrm>
        </p:spPr>
        <p:txBody>
          <a:bodyPr>
            <a:noAutofit/>
          </a:bodyPr>
          <a:lstStyle/>
          <a:p>
            <a:pPr marL="0" indent="0" algn="ctr">
              <a:buNone/>
            </a:pPr>
            <a:r>
              <a:rPr lang="en-US" sz="2000" dirty="0" smtClean="0"/>
              <a:t>The demand curve for money shifts to the left and the market value of money, </a:t>
            </a:r>
            <a:r>
              <a:rPr lang="en-US" sz="2000" i="1" dirty="0" smtClean="0"/>
              <a:t>V($)</a:t>
            </a:r>
            <a:r>
              <a:rPr lang="en-US" sz="2000" dirty="0" smtClean="0"/>
              <a:t>, falls. Both supply and demand schedules for good A, as expressed in money terms, rise. The absolute market value of good A, </a:t>
            </a:r>
            <a:r>
              <a:rPr lang="en-US" sz="2000" i="1" dirty="0" smtClean="0"/>
              <a:t>V(A)</a:t>
            </a:r>
            <a:r>
              <a:rPr lang="en-US" sz="2000" dirty="0" smtClean="0"/>
              <a:t>, is unchanged, but the price of good A, in dollar terms, rises.</a:t>
            </a:r>
            <a:endParaRPr lang="en-US" sz="2000" dirty="0"/>
          </a:p>
        </p:txBody>
      </p:sp>
      <p:cxnSp>
        <p:nvCxnSpPr>
          <p:cNvPr id="5" name="Straight Connector 4"/>
          <p:cNvCxnSpPr/>
          <p:nvPr/>
        </p:nvCxnSpPr>
        <p:spPr>
          <a:xfrm>
            <a:off x="959828" y="3873485"/>
            <a:ext cx="0" cy="199811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937465" y="5871594"/>
            <a:ext cx="22000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567036" y="3871629"/>
            <a:ext cx="0" cy="19981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3585712" y="5867189"/>
            <a:ext cx="2203698" cy="2"/>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900113" y="3021273"/>
            <a:ext cx="2151363" cy="646331"/>
          </a:xfrm>
          <a:prstGeom prst="rect">
            <a:avLst/>
          </a:prstGeom>
          <a:noFill/>
        </p:spPr>
        <p:txBody>
          <a:bodyPr wrap="none" rtlCol="0">
            <a:spAutoFit/>
          </a:bodyPr>
          <a:lstStyle/>
          <a:p>
            <a:pPr algn="ctr"/>
            <a:r>
              <a:rPr lang="en-US" dirty="0" smtClean="0"/>
              <a:t>Market Value</a:t>
            </a:r>
          </a:p>
          <a:p>
            <a:pPr algn="ctr"/>
            <a:r>
              <a:rPr lang="en-US" dirty="0" smtClean="0"/>
              <a:t>Of Good (A) </a:t>
            </a:r>
            <a:r>
              <a:rPr lang="en-US" b="1" dirty="0" smtClean="0"/>
              <a:t>Stable</a:t>
            </a:r>
            <a:endParaRPr lang="en-US" b="1" dirty="0"/>
          </a:p>
        </p:txBody>
      </p:sp>
      <p:sp>
        <p:nvSpPr>
          <p:cNvPr id="15" name="TextBox 14"/>
          <p:cNvSpPr txBox="1"/>
          <p:nvPr/>
        </p:nvSpPr>
        <p:spPr>
          <a:xfrm>
            <a:off x="3836136" y="3000255"/>
            <a:ext cx="1697901" cy="646331"/>
          </a:xfrm>
          <a:prstGeom prst="rect">
            <a:avLst/>
          </a:prstGeom>
          <a:noFill/>
        </p:spPr>
        <p:txBody>
          <a:bodyPr wrap="none" rtlCol="0">
            <a:spAutoFit/>
          </a:bodyPr>
          <a:lstStyle/>
          <a:p>
            <a:pPr algn="ctr"/>
            <a:r>
              <a:rPr lang="en-US" dirty="0" smtClean="0"/>
              <a:t>Market Value</a:t>
            </a:r>
          </a:p>
          <a:p>
            <a:pPr algn="ctr"/>
            <a:r>
              <a:rPr lang="en-US" dirty="0" smtClean="0"/>
              <a:t>Of Dollar </a:t>
            </a:r>
            <a:r>
              <a:rPr lang="en-US" b="1" dirty="0" smtClean="0"/>
              <a:t>Falls</a:t>
            </a:r>
            <a:endParaRPr lang="en-US" b="1" dirty="0"/>
          </a:p>
        </p:txBody>
      </p:sp>
      <p:cxnSp>
        <p:nvCxnSpPr>
          <p:cNvPr id="18" name="Straight Connector 17"/>
          <p:cNvCxnSpPr/>
          <p:nvPr/>
        </p:nvCxnSpPr>
        <p:spPr>
          <a:xfrm>
            <a:off x="6351712" y="4061041"/>
            <a:ext cx="6859" cy="182850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358571" y="5871594"/>
            <a:ext cx="2185035"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612093" y="3000255"/>
            <a:ext cx="1731063" cy="646331"/>
          </a:xfrm>
          <a:prstGeom prst="rect">
            <a:avLst/>
          </a:prstGeom>
          <a:noFill/>
        </p:spPr>
        <p:txBody>
          <a:bodyPr wrap="none" rtlCol="0">
            <a:spAutoFit/>
          </a:bodyPr>
          <a:lstStyle/>
          <a:p>
            <a:pPr algn="ctr"/>
            <a:r>
              <a:rPr lang="en-US" dirty="0" smtClean="0"/>
              <a:t>Dollar Price of</a:t>
            </a:r>
          </a:p>
          <a:p>
            <a:pPr algn="ctr"/>
            <a:r>
              <a:rPr lang="en-US" dirty="0" smtClean="0"/>
              <a:t>Good (A) </a:t>
            </a:r>
            <a:r>
              <a:rPr lang="en-US" b="1" dirty="0" smtClean="0"/>
              <a:t>Rises</a:t>
            </a:r>
            <a:endParaRPr lang="en-US" b="1" dirty="0"/>
          </a:p>
        </p:txBody>
      </p:sp>
      <p:sp>
        <p:nvSpPr>
          <p:cNvPr id="25" name="TextBox 24"/>
          <p:cNvSpPr txBox="1"/>
          <p:nvPr/>
        </p:nvSpPr>
        <p:spPr>
          <a:xfrm>
            <a:off x="283662" y="4746115"/>
            <a:ext cx="673043" cy="369332"/>
          </a:xfrm>
          <a:prstGeom prst="rect">
            <a:avLst/>
          </a:prstGeom>
          <a:noFill/>
        </p:spPr>
        <p:txBody>
          <a:bodyPr wrap="none" rtlCol="0">
            <a:spAutoFit/>
          </a:bodyPr>
          <a:lstStyle/>
          <a:p>
            <a:r>
              <a:rPr lang="en-US" dirty="0" smtClean="0"/>
              <a:t>V(A)</a:t>
            </a:r>
            <a:endParaRPr lang="en-US" dirty="0"/>
          </a:p>
        </p:txBody>
      </p:sp>
      <p:sp>
        <p:nvSpPr>
          <p:cNvPr id="27" name="TextBox 26"/>
          <p:cNvSpPr txBox="1"/>
          <p:nvPr/>
        </p:nvSpPr>
        <p:spPr>
          <a:xfrm>
            <a:off x="3099013" y="3003067"/>
            <a:ext cx="485572" cy="707886"/>
          </a:xfrm>
          <a:prstGeom prst="rect">
            <a:avLst/>
          </a:prstGeom>
          <a:noFill/>
        </p:spPr>
        <p:txBody>
          <a:bodyPr wrap="square" rtlCol="0">
            <a:spAutoFit/>
          </a:bodyPr>
          <a:lstStyle/>
          <a:p>
            <a:r>
              <a:rPr lang="en-US" sz="4000" dirty="0" smtClean="0"/>
              <a:t>÷</a:t>
            </a:r>
            <a:endParaRPr lang="en-US" sz="4000" dirty="0"/>
          </a:p>
        </p:txBody>
      </p:sp>
      <p:sp>
        <p:nvSpPr>
          <p:cNvPr id="28" name="TextBox 27"/>
          <p:cNvSpPr txBox="1"/>
          <p:nvPr/>
        </p:nvSpPr>
        <p:spPr>
          <a:xfrm>
            <a:off x="5850238" y="2983823"/>
            <a:ext cx="526807" cy="707886"/>
          </a:xfrm>
          <a:prstGeom prst="rect">
            <a:avLst/>
          </a:prstGeom>
          <a:noFill/>
        </p:spPr>
        <p:txBody>
          <a:bodyPr wrap="none" rtlCol="0">
            <a:spAutoFit/>
          </a:bodyPr>
          <a:lstStyle/>
          <a:p>
            <a:r>
              <a:rPr lang="en-US" sz="4000" dirty="0" smtClean="0"/>
              <a:t>=</a:t>
            </a:r>
            <a:endParaRPr lang="en-US" sz="4000" dirty="0"/>
          </a:p>
        </p:txBody>
      </p:sp>
      <p:sp>
        <p:nvSpPr>
          <p:cNvPr id="29" name="TextBox 28"/>
          <p:cNvSpPr txBox="1"/>
          <p:nvPr/>
        </p:nvSpPr>
        <p:spPr>
          <a:xfrm>
            <a:off x="5584682" y="4267780"/>
            <a:ext cx="806042" cy="369332"/>
          </a:xfrm>
          <a:prstGeom prst="rect">
            <a:avLst/>
          </a:prstGeom>
          <a:noFill/>
        </p:spPr>
        <p:txBody>
          <a:bodyPr wrap="none" rtlCol="0">
            <a:spAutoFit/>
          </a:bodyPr>
          <a:lstStyle/>
          <a:p>
            <a:r>
              <a:rPr lang="en-US" dirty="0" smtClean="0"/>
              <a:t>P(A</a:t>
            </a:r>
            <a:r>
              <a:rPr lang="en-US" baseline="-25000" dirty="0" smtClean="0"/>
              <a:t>$</a:t>
            </a:r>
            <a:r>
              <a:rPr lang="en-US" dirty="0" smtClean="0"/>
              <a:t>)</a:t>
            </a:r>
            <a:r>
              <a:rPr lang="en-US" baseline="-25000" dirty="0" smtClean="0"/>
              <a:t>1</a:t>
            </a:r>
            <a:endParaRPr lang="en-US" dirty="0"/>
          </a:p>
        </p:txBody>
      </p:sp>
      <p:sp>
        <p:nvSpPr>
          <p:cNvPr id="30" name="TextBox 29"/>
          <p:cNvSpPr txBox="1"/>
          <p:nvPr/>
        </p:nvSpPr>
        <p:spPr>
          <a:xfrm>
            <a:off x="1512717" y="5883997"/>
            <a:ext cx="835836" cy="461665"/>
          </a:xfrm>
          <a:prstGeom prst="rect">
            <a:avLst/>
          </a:prstGeom>
          <a:noFill/>
        </p:spPr>
        <p:txBody>
          <a:bodyPr wrap="none" rtlCol="0">
            <a:spAutoFit/>
          </a:bodyPr>
          <a:lstStyle/>
          <a:p>
            <a:r>
              <a:rPr lang="en-US" sz="2400" dirty="0" smtClean="0"/>
              <a:t>V(A)</a:t>
            </a:r>
            <a:endParaRPr lang="en-US" sz="2400" dirty="0"/>
          </a:p>
        </p:txBody>
      </p:sp>
      <p:sp>
        <p:nvSpPr>
          <p:cNvPr id="31" name="TextBox 30"/>
          <p:cNvSpPr txBox="1"/>
          <p:nvPr/>
        </p:nvSpPr>
        <p:spPr>
          <a:xfrm>
            <a:off x="4281948" y="5883997"/>
            <a:ext cx="745967" cy="461665"/>
          </a:xfrm>
          <a:prstGeom prst="rect">
            <a:avLst/>
          </a:prstGeom>
          <a:noFill/>
        </p:spPr>
        <p:txBody>
          <a:bodyPr wrap="none" rtlCol="0">
            <a:spAutoFit/>
          </a:bodyPr>
          <a:lstStyle/>
          <a:p>
            <a:r>
              <a:rPr lang="en-US" sz="2400" dirty="0" smtClean="0"/>
              <a:t>V(</a:t>
            </a:r>
            <a:r>
              <a:rPr lang="en-US" sz="2400" dirty="0"/>
              <a:t>$</a:t>
            </a:r>
            <a:r>
              <a:rPr lang="en-US" sz="2400" dirty="0" smtClean="0"/>
              <a:t>)</a:t>
            </a:r>
            <a:endParaRPr lang="en-US" sz="2400" dirty="0"/>
          </a:p>
        </p:txBody>
      </p:sp>
      <p:sp>
        <p:nvSpPr>
          <p:cNvPr id="32" name="TextBox 31"/>
          <p:cNvSpPr txBox="1"/>
          <p:nvPr/>
        </p:nvSpPr>
        <p:spPr>
          <a:xfrm>
            <a:off x="6676496" y="5867191"/>
            <a:ext cx="1382861" cy="461665"/>
          </a:xfrm>
          <a:prstGeom prst="rect">
            <a:avLst/>
          </a:prstGeom>
          <a:noFill/>
        </p:spPr>
        <p:txBody>
          <a:bodyPr wrap="none" rtlCol="0">
            <a:spAutoFit/>
          </a:bodyPr>
          <a:lstStyle/>
          <a:p>
            <a:r>
              <a:rPr lang="en-US" sz="2400" dirty="0" smtClean="0"/>
              <a:t>Price(A</a:t>
            </a:r>
            <a:r>
              <a:rPr lang="en-US" sz="2400" baseline="-25000" dirty="0" smtClean="0"/>
              <a:t>$</a:t>
            </a:r>
            <a:r>
              <a:rPr lang="en-US" sz="2400" dirty="0" smtClean="0"/>
              <a:t>)</a:t>
            </a:r>
            <a:endParaRPr lang="en-US" sz="2400" dirty="0"/>
          </a:p>
        </p:txBody>
      </p:sp>
      <p:sp>
        <p:nvSpPr>
          <p:cNvPr id="33" name="TextBox 32"/>
          <p:cNvSpPr txBox="1"/>
          <p:nvPr/>
        </p:nvSpPr>
        <p:spPr>
          <a:xfrm>
            <a:off x="3145385" y="5772523"/>
            <a:ext cx="485572" cy="707886"/>
          </a:xfrm>
          <a:prstGeom prst="rect">
            <a:avLst/>
          </a:prstGeom>
          <a:noFill/>
        </p:spPr>
        <p:txBody>
          <a:bodyPr wrap="square" rtlCol="0">
            <a:spAutoFit/>
          </a:bodyPr>
          <a:lstStyle/>
          <a:p>
            <a:r>
              <a:rPr lang="en-US" sz="4000" dirty="0" smtClean="0"/>
              <a:t>÷</a:t>
            </a:r>
            <a:endParaRPr lang="en-US" sz="4000" dirty="0"/>
          </a:p>
        </p:txBody>
      </p:sp>
      <p:sp>
        <p:nvSpPr>
          <p:cNvPr id="34" name="TextBox 33"/>
          <p:cNvSpPr txBox="1"/>
          <p:nvPr/>
        </p:nvSpPr>
        <p:spPr>
          <a:xfrm>
            <a:off x="5824905" y="5744301"/>
            <a:ext cx="526807" cy="707886"/>
          </a:xfrm>
          <a:prstGeom prst="rect">
            <a:avLst/>
          </a:prstGeom>
          <a:noFill/>
        </p:spPr>
        <p:txBody>
          <a:bodyPr wrap="none" rtlCol="0">
            <a:spAutoFit/>
          </a:bodyPr>
          <a:lstStyle/>
          <a:p>
            <a:r>
              <a:rPr lang="en-US" sz="4000" dirty="0" smtClean="0"/>
              <a:t>=</a:t>
            </a:r>
            <a:endParaRPr lang="en-US" sz="4000" dirty="0"/>
          </a:p>
        </p:txBody>
      </p:sp>
      <p:sp>
        <p:nvSpPr>
          <p:cNvPr id="35" name="TextBox 34"/>
          <p:cNvSpPr txBox="1"/>
          <p:nvPr/>
        </p:nvSpPr>
        <p:spPr>
          <a:xfrm>
            <a:off x="2907449" y="4907481"/>
            <a:ext cx="684089" cy="369332"/>
          </a:xfrm>
          <a:prstGeom prst="rect">
            <a:avLst/>
          </a:prstGeom>
          <a:noFill/>
        </p:spPr>
        <p:txBody>
          <a:bodyPr wrap="none" rtlCol="0">
            <a:spAutoFit/>
          </a:bodyPr>
          <a:lstStyle/>
          <a:p>
            <a:r>
              <a:rPr lang="en-US" dirty="0" smtClean="0"/>
              <a:t>V(</a:t>
            </a:r>
            <a:r>
              <a:rPr lang="en-US" dirty="0"/>
              <a:t>$</a:t>
            </a:r>
            <a:r>
              <a:rPr lang="en-US" dirty="0" smtClean="0"/>
              <a:t>)</a:t>
            </a:r>
            <a:r>
              <a:rPr lang="en-US" baseline="-25000" dirty="0" smtClean="0"/>
              <a:t>1</a:t>
            </a:r>
            <a:endParaRPr lang="en-US" dirty="0"/>
          </a:p>
        </p:txBody>
      </p:sp>
      <p:cxnSp>
        <p:nvCxnSpPr>
          <p:cNvPr id="37" name="Straight Connector 36"/>
          <p:cNvCxnSpPr/>
          <p:nvPr/>
        </p:nvCxnSpPr>
        <p:spPr>
          <a:xfrm>
            <a:off x="1233149" y="4311535"/>
            <a:ext cx="1435859" cy="1290005"/>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3903183" y="4400367"/>
            <a:ext cx="1530496" cy="1272199"/>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6715452" y="3815753"/>
            <a:ext cx="1549263" cy="1361122"/>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6715452" y="3834997"/>
            <a:ext cx="1549263" cy="1305103"/>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975945" y="4965191"/>
            <a:ext cx="94478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a:off x="3567036" y="5123934"/>
            <a:ext cx="119522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6358571" y="4486238"/>
            <a:ext cx="115788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2630528" y="3985207"/>
            <a:ext cx="312030" cy="369332"/>
          </a:xfrm>
          <a:prstGeom prst="rect">
            <a:avLst/>
          </a:prstGeom>
          <a:noFill/>
        </p:spPr>
        <p:txBody>
          <a:bodyPr wrap="none" rtlCol="0">
            <a:spAutoFit/>
          </a:bodyPr>
          <a:lstStyle/>
          <a:p>
            <a:r>
              <a:rPr lang="en-US" dirty="0"/>
              <a:t>S</a:t>
            </a:r>
          </a:p>
        </p:txBody>
      </p:sp>
      <p:sp>
        <p:nvSpPr>
          <p:cNvPr id="56" name="TextBox 55"/>
          <p:cNvSpPr txBox="1"/>
          <p:nvPr/>
        </p:nvSpPr>
        <p:spPr>
          <a:xfrm>
            <a:off x="2653671" y="5409100"/>
            <a:ext cx="372330" cy="369332"/>
          </a:xfrm>
          <a:prstGeom prst="rect">
            <a:avLst/>
          </a:prstGeom>
          <a:noFill/>
        </p:spPr>
        <p:txBody>
          <a:bodyPr wrap="none" rtlCol="0">
            <a:spAutoFit/>
          </a:bodyPr>
          <a:lstStyle/>
          <a:p>
            <a:r>
              <a:rPr lang="en-US" dirty="0"/>
              <a:t>D</a:t>
            </a:r>
          </a:p>
        </p:txBody>
      </p:sp>
      <p:sp>
        <p:nvSpPr>
          <p:cNvPr id="57" name="TextBox 56"/>
          <p:cNvSpPr txBox="1"/>
          <p:nvPr/>
        </p:nvSpPr>
        <p:spPr>
          <a:xfrm>
            <a:off x="5340613" y="5320654"/>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sp>
        <p:nvSpPr>
          <p:cNvPr id="58" name="TextBox 57"/>
          <p:cNvSpPr txBox="1"/>
          <p:nvPr/>
        </p:nvSpPr>
        <p:spPr>
          <a:xfrm>
            <a:off x="8224399" y="4910422"/>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sp>
        <p:nvSpPr>
          <p:cNvPr id="59" name="TextBox 58"/>
          <p:cNvSpPr txBox="1"/>
          <p:nvPr/>
        </p:nvSpPr>
        <p:spPr>
          <a:xfrm>
            <a:off x="4760610" y="3686963"/>
            <a:ext cx="312030" cy="369332"/>
          </a:xfrm>
          <a:prstGeom prst="rect">
            <a:avLst/>
          </a:prstGeom>
          <a:noFill/>
        </p:spPr>
        <p:txBody>
          <a:bodyPr wrap="none" rtlCol="0">
            <a:spAutoFit/>
          </a:bodyPr>
          <a:lstStyle/>
          <a:p>
            <a:r>
              <a:rPr lang="en-US" dirty="0"/>
              <a:t>S</a:t>
            </a:r>
          </a:p>
        </p:txBody>
      </p:sp>
      <p:sp>
        <p:nvSpPr>
          <p:cNvPr id="60" name="TextBox 59"/>
          <p:cNvSpPr txBox="1"/>
          <p:nvPr/>
        </p:nvSpPr>
        <p:spPr>
          <a:xfrm>
            <a:off x="8265633" y="3626033"/>
            <a:ext cx="390476" cy="369332"/>
          </a:xfrm>
          <a:prstGeom prst="rect">
            <a:avLst/>
          </a:prstGeom>
          <a:noFill/>
        </p:spPr>
        <p:txBody>
          <a:bodyPr wrap="none" rtlCol="0">
            <a:spAutoFit/>
          </a:bodyPr>
          <a:lstStyle/>
          <a:p>
            <a:r>
              <a:rPr lang="en-US" dirty="0" smtClean="0"/>
              <a:t>S</a:t>
            </a:r>
            <a:r>
              <a:rPr lang="en-US" baseline="-25000" dirty="0" smtClean="0"/>
              <a:t>1</a:t>
            </a:r>
            <a:endParaRPr lang="en-US" dirty="0"/>
          </a:p>
        </p:txBody>
      </p:sp>
      <p:cxnSp>
        <p:nvCxnSpPr>
          <p:cNvPr id="6" name="Straight Connector 5"/>
          <p:cNvCxnSpPr/>
          <p:nvPr/>
        </p:nvCxnSpPr>
        <p:spPr>
          <a:xfrm>
            <a:off x="4762257" y="3873485"/>
            <a:ext cx="0" cy="197943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003973" y="3813929"/>
            <a:ext cx="1415773" cy="1234853"/>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300720" y="4595859"/>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26" name="Straight Connector 25"/>
          <p:cNvCxnSpPr/>
          <p:nvPr/>
        </p:nvCxnSpPr>
        <p:spPr>
          <a:xfrm>
            <a:off x="6676972" y="4488584"/>
            <a:ext cx="1366836" cy="117231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6934221" y="4488584"/>
            <a:ext cx="1370312" cy="1172310"/>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8304533" y="4267780"/>
            <a:ext cx="390476" cy="369332"/>
          </a:xfrm>
          <a:prstGeom prst="rect">
            <a:avLst/>
          </a:prstGeom>
          <a:noFill/>
        </p:spPr>
        <p:txBody>
          <a:bodyPr wrap="none" rtlCol="0">
            <a:spAutoFit/>
          </a:bodyPr>
          <a:lstStyle/>
          <a:p>
            <a:r>
              <a:rPr lang="en-US" dirty="0" smtClean="0"/>
              <a:t>S</a:t>
            </a:r>
            <a:r>
              <a:rPr lang="en-US" baseline="-25000" dirty="0"/>
              <a:t>0</a:t>
            </a:r>
            <a:endParaRPr lang="en-US" dirty="0"/>
          </a:p>
        </p:txBody>
      </p:sp>
      <p:sp>
        <p:nvSpPr>
          <p:cNvPr id="43" name="TextBox 42"/>
          <p:cNvSpPr txBox="1"/>
          <p:nvPr/>
        </p:nvSpPr>
        <p:spPr>
          <a:xfrm>
            <a:off x="8005328" y="5418746"/>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49" name="Straight Connector 48"/>
          <p:cNvCxnSpPr/>
          <p:nvPr/>
        </p:nvCxnSpPr>
        <p:spPr>
          <a:xfrm flipH="1">
            <a:off x="6358571" y="5196119"/>
            <a:ext cx="115788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5591983" y="4989226"/>
            <a:ext cx="806042" cy="369332"/>
          </a:xfrm>
          <a:prstGeom prst="rect">
            <a:avLst/>
          </a:prstGeom>
          <a:noFill/>
        </p:spPr>
        <p:txBody>
          <a:bodyPr wrap="none" rtlCol="0">
            <a:spAutoFit/>
          </a:bodyPr>
          <a:lstStyle/>
          <a:p>
            <a:r>
              <a:rPr lang="en-US" dirty="0" smtClean="0"/>
              <a:t>P(A</a:t>
            </a:r>
            <a:r>
              <a:rPr lang="en-US" baseline="-25000" dirty="0" smtClean="0"/>
              <a:t>$</a:t>
            </a:r>
            <a:r>
              <a:rPr lang="en-US" dirty="0" smtClean="0"/>
              <a:t>)</a:t>
            </a:r>
            <a:r>
              <a:rPr lang="en-US" baseline="-25000" dirty="0"/>
              <a:t>0</a:t>
            </a:r>
            <a:endParaRPr lang="en-US" dirty="0"/>
          </a:p>
        </p:txBody>
      </p:sp>
      <p:cxnSp>
        <p:nvCxnSpPr>
          <p:cNvPr id="67" name="Straight Connector 66"/>
          <p:cNvCxnSpPr/>
          <p:nvPr/>
        </p:nvCxnSpPr>
        <p:spPr>
          <a:xfrm flipH="1">
            <a:off x="3567036" y="4487672"/>
            <a:ext cx="119357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2899888" y="4287024"/>
            <a:ext cx="684089" cy="369332"/>
          </a:xfrm>
          <a:prstGeom prst="rect">
            <a:avLst/>
          </a:prstGeom>
          <a:noFill/>
        </p:spPr>
        <p:txBody>
          <a:bodyPr wrap="none" rtlCol="0">
            <a:spAutoFit/>
          </a:bodyPr>
          <a:lstStyle/>
          <a:p>
            <a:r>
              <a:rPr lang="en-US" dirty="0" smtClean="0"/>
              <a:t>V($)</a:t>
            </a:r>
            <a:r>
              <a:rPr lang="en-US" baseline="-25000" dirty="0"/>
              <a:t>0</a:t>
            </a:r>
          </a:p>
        </p:txBody>
      </p:sp>
      <p:cxnSp>
        <p:nvCxnSpPr>
          <p:cNvPr id="8" name="Straight Arrow Connector 7"/>
          <p:cNvCxnSpPr/>
          <p:nvPr/>
        </p:nvCxnSpPr>
        <p:spPr>
          <a:xfrm flipH="1">
            <a:off x="4003974" y="4157583"/>
            <a:ext cx="277974" cy="2427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8079147" y="5082553"/>
            <a:ext cx="0" cy="3842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8090099" y="4075640"/>
            <a:ext cx="0" cy="3842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54561" y="3691709"/>
            <a:ext cx="505267" cy="369332"/>
          </a:xfrm>
          <a:prstGeom prst="rect">
            <a:avLst/>
          </a:prstGeom>
          <a:noFill/>
        </p:spPr>
        <p:txBody>
          <a:bodyPr wrap="none" rtlCol="0">
            <a:spAutoFit/>
          </a:bodyPr>
          <a:lstStyle/>
          <a:p>
            <a:r>
              <a:rPr lang="en-US" dirty="0" smtClean="0"/>
              <a:t>EV</a:t>
            </a:r>
            <a:endParaRPr lang="en-US" dirty="0"/>
          </a:p>
        </p:txBody>
      </p:sp>
      <p:sp>
        <p:nvSpPr>
          <p:cNvPr id="24" name="TextBox 23"/>
          <p:cNvSpPr txBox="1"/>
          <p:nvPr/>
        </p:nvSpPr>
        <p:spPr>
          <a:xfrm>
            <a:off x="3064481" y="3672465"/>
            <a:ext cx="505267" cy="369332"/>
          </a:xfrm>
          <a:prstGeom prst="rect">
            <a:avLst/>
          </a:prstGeom>
          <a:noFill/>
        </p:spPr>
        <p:txBody>
          <a:bodyPr wrap="none" rtlCol="0">
            <a:spAutoFit/>
          </a:bodyPr>
          <a:lstStyle/>
          <a:p>
            <a:r>
              <a:rPr lang="en-US" dirty="0" smtClean="0"/>
              <a:t>EV</a:t>
            </a:r>
            <a:endParaRPr lang="en-US" dirty="0"/>
          </a:p>
        </p:txBody>
      </p:sp>
      <p:sp>
        <p:nvSpPr>
          <p:cNvPr id="47" name="TextBox 46"/>
          <p:cNvSpPr txBox="1"/>
          <p:nvPr/>
        </p:nvSpPr>
        <p:spPr>
          <a:xfrm>
            <a:off x="5850238" y="3672465"/>
            <a:ext cx="682398" cy="369332"/>
          </a:xfrm>
          <a:prstGeom prst="rect">
            <a:avLst/>
          </a:prstGeom>
          <a:noFill/>
        </p:spPr>
        <p:txBody>
          <a:bodyPr wrap="none" rtlCol="0">
            <a:spAutoFit/>
          </a:bodyPr>
          <a:lstStyle/>
          <a:p>
            <a:r>
              <a:rPr lang="en-US" dirty="0" smtClean="0"/>
              <a:t>Price</a:t>
            </a:r>
            <a:endParaRPr lang="en-US" dirty="0"/>
          </a:p>
        </p:txBody>
      </p:sp>
      <p:cxnSp>
        <p:nvCxnSpPr>
          <p:cNvPr id="61" name="Straight Connector 60"/>
          <p:cNvCxnSpPr/>
          <p:nvPr/>
        </p:nvCxnSpPr>
        <p:spPr>
          <a:xfrm flipV="1">
            <a:off x="1156189" y="4361879"/>
            <a:ext cx="1532059" cy="1289619"/>
          </a:xfrm>
          <a:prstGeom prst="line">
            <a:avLst/>
          </a:prstGeom>
        </p:spPr>
        <p:style>
          <a:lnRef idx="2">
            <a:schemeClr val="accent1"/>
          </a:lnRef>
          <a:fillRef idx="0">
            <a:schemeClr val="accent1"/>
          </a:fillRef>
          <a:effectRef idx="1">
            <a:schemeClr val="accent1"/>
          </a:effectRef>
          <a:fontRef idx="minor">
            <a:schemeClr val="tx1"/>
          </a:fontRef>
        </p:style>
      </p:cxn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9" name="Slide Number Placeholder 18"/>
          <p:cNvSpPr>
            <a:spLocks noGrp="1"/>
          </p:cNvSpPr>
          <p:nvPr>
            <p:ph type="sldNum" sz="quarter" idx="12"/>
          </p:nvPr>
        </p:nvSpPr>
        <p:spPr/>
        <p:txBody>
          <a:bodyPr/>
          <a:lstStyle/>
          <a:p>
            <a:fld id="{CFE4BAC9-6D41-4691-9299-18EF07EF0177}" type="slidenum">
              <a:rPr lang="en-US" smtClean="0"/>
              <a:t>91</a:t>
            </a:fld>
            <a:endParaRPr lang="en-US" dirty="0"/>
          </a:p>
        </p:txBody>
      </p:sp>
    </p:spTree>
    <p:extLst>
      <p:ext uri="{BB962C8B-B14F-4D97-AF65-F5344CB8AC3E}">
        <p14:creationId xmlns:p14="http://schemas.microsoft.com/office/powerpoint/2010/main" val="1959754535"/>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77170" cy="1339850"/>
          </a:xfrm>
        </p:spPr>
        <p:txBody>
          <a:bodyPr>
            <a:noAutofit/>
          </a:bodyPr>
          <a:lstStyle/>
          <a:p>
            <a:r>
              <a:rPr lang="en-US" sz="3600" dirty="0" smtClean="0"/>
              <a:t>Why is the </a:t>
            </a:r>
            <a:r>
              <a:rPr lang="en-US" sz="3600" dirty="0"/>
              <a:t>Market Value of Money not “Front of Mind” in Negotiations?</a:t>
            </a:r>
          </a:p>
        </p:txBody>
      </p:sp>
      <p:sp>
        <p:nvSpPr>
          <p:cNvPr id="3" name="Content Placeholder 2"/>
          <p:cNvSpPr>
            <a:spLocks noGrp="1"/>
          </p:cNvSpPr>
          <p:nvPr>
            <p:ph idx="1"/>
          </p:nvPr>
        </p:nvSpPr>
        <p:spPr>
          <a:xfrm>
            <a:off x="500250" y="1806455"/>
            <a:ext cx="8331094" cy="4543989"/>
          </a:xfrm>
        </p:spPr>
        <p:txBody>
          <a:bodyPr>
            <a:normAutofit fontScale="92500"/>
          </a:bodyPr>
          <a:lstStyle/>
          <a:p>
            <a:r>
              <a:rPr lang="en-US" dirty="0"/>
              <a:t>If the market value of money is so important, then why doesn’t it seem to come up in many of our day-to-day negotiations? In the case of a barter economy and an exchange of two goods (bananas for apples) it is clear that the market value of both goods is relevant to the ratio of exchange (the </a:t>
            </a:r>
            <a:r>
              <a:rPr lang="en-US" dirty="0" smtClean="0"/>
              <a:t>price </a:t>
            </a:r>
            <a:r>
              <a:rPr lang="en-US" dirty="0"/>
              <a:t>of the </a:t>
            </a:r>
            <a:r>
              <a:rPr lang="en-US" dirty="0" smtClean="0"/>
              <a:t>trade) </a:t>
            </a:r>
            <a:r>
              <a:rPr lang="en-US" dirty="0"/>
              <a:t>because the market value of both goods tends to be quite volatile.</a:t>
            </a:r>
          </a:p>
          <a:p>
            <a:r>
              <a:rPr lang="en-US" dirty="0"/>
              <a:t>But in a modern monetary economy, the market value of money seems to be irrelevant when negotiating the dollar price of a good. Why? Probably because it doesn’t change much: one dollar today buys almost exactly the same as what one dollar bought yesterday and what one dollar will buy tomorrow. In effect, the market value of money is treated as a constant benchmark.</a:t>
            </a:r>
          </a:p>
          <a:p>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92</a:t>
            </a:fld>
            <a:endParaRPr lang="en-US" dirty="0"/>
          </a:p>
        </p:txBody>
      </p:sp>
    </p:spTree>
    <p:extLst>
      <p:ext uri="{BB962C8B-B14F-4D97-AF65-F5344CB8AC3E}">
        <p14:creationId xmlns:p14="http://schemas.microsoft.com/office/powerpoint/2010/main" val="3537140484"/>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289" y="244158"/>
            <a:ext cx="8292612" cy="1339850"/>
          </a:xfrm>
        </p:spPr>
        <p:txBody>
          <a:bodyPr>
            <a:noAutofit/>
          </a:bodyPr>
          <a:lstStyle/>
          <a:p>
            <a:r>
              <a:rPr lang="en-US" sz="4000" dirty="0"/>
              <a:t>Market Value of Money </a:t>
            </a:r>
            <a:r>
              <a:rPr lang="en-US" sz="4000" dirty="0" smtClean="0"/>
              <a:t>is</a:t>
            </a:r>
            <a:r>
              <a:rPr lang="en-US" sz="4000" dirty="0"/>
              <a:t/>
            </a:r>
            <a:br>
              <a:rPr lang="en-US" sz="4000" dirty="0"/>
            </a:br>
            <a:r>
              <a:rPr lang="en-US" sz="4000" dirty="0"/>
              <a:t>Negotiated in Every Trade</a:t>
            </a:r>
          </a:p>
        </p:txBody>
      </p:sp>
      <p:sp>
        <p:nvSpPr>
          <p:cNvPr id="3" name="Content Placeholder 2"/>
          <p:cNvSpPr>
            <a:spLocks noGrp="1"/>
          </p:cNvSpPr>
          <p:nvPr>
            <p:ph idx="1"/>
          </p:nvPr>
        </p:nvSpPr>
        <p:spPr>
          <a:xfrm>
            <a:off x="500250" y="1806457"/>
            <a:ext cx="8273372" cy="4620964"/>
          </a:xfrm>
        </p:spPr>
        <p:txBody>
          <a:bodyPr>
            <a:normAutofit fontScale="92500"/>
          </a:bodyPr>
          <a:lstStyle/>
          <a:p>
            <a:r>
              <a:rPr lang="en-US" dirty="0"/>
              <a:t>It you watch negotiations between buyers and sellers of fish in the market, then it may seem that the only thing that is being negotiated is the market value of the fish. The market value of a fish can fluctuate wildly based on the day’s catch.</a:t>
            </a:r>
          </a:p>
          <a:p>
            <a:r>
              <a:rPr lang="en-US" dirty="0"/>
              <a:t>But ultimately, buyers and sellers are negotiating the market value of two items: the value of the fish and the value of the money that is being used to purchase them. A trade is successfully concluded when the parties agree that the value of the fish is equal to the value of the money being exchanged for the fish. However, the negotiation over the value of money, in and of itself, generally only becomes a real point of contention when the value of money is fluctuating nearly as wildly as the value of fish.</a:t>
            </a:r>
          </a:p>
          <a:p>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93</a:t>
            </a:fld>
            <a:endParaRPr lang="en-US" dirty="0"/>
          </a:p>
        </p:txBody>
      </p:sp>
    </p:spTree>
    <p:extLst>
      <p:ext uri="{BB962C8B-B14F-4D97-AF65-F5344CB8AC3E}">
        <p14:creationId xmlns:p14="http://schemas.microsoft.com/office/powerpoint/2010/main" val="2848024197"/>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Foreign Exchange Markets &amp;</a:t>
            </a:r>
            <a:br>
              <a:rPr lang="en-US" sz="4000" dirty="0" smtClean="0"/>
            </a:br>
            <a:r>
              <a:rPr lang="en-US" sz="4000" dirty="0" smtClean="0"/>
              <a:t>The Market Value of Money</a:t>
            </a:r>
            <a:endParaRPr lang="en-US" sz="4000" dirty="0"/>
          </a:p>
        </p:txBody>
      </p:sp>
      <p:sp>
        <p:nvSpPr>
          <p:cNvPr id="3" name="Content Placeholder 2"/>
          <p:cNvSpPr>
            <a:spLocks noGrp="1"/>
          </p:cNvSpPr>
          <p:nvPr>
            <p:ph idx="1"/>
          </p:nvPr>
        </p:nvSpPr>
        <p:spPr>
          <a:xfrm>
            <a:off x="503940" y="1811105"/>
            <a:ext cx="8269682" cy="4537960"/>
          </a:xfrm>
        </p:spPr>
        <p:txBody>
          <a:bodyPr>
            <a:normAutofit/>
          </a:bodyPr>
          <a:lstStyle/>
          <a:p>
            <a:r>
              <a:rPr lang="en-US" sz="2100" dirty="0" smtClean="0"/>
              <a:t>While the “absolute market value of money” may seem to be a somewhat abstract and obscure concept, there is one place where its role is more easily understood: foreign exchange markets. A foreign exchange rate is the price of one currency in terms of another. A foreign exchange rate, like any price, is a ratio of two quantities exchange: a certain number of units of one currency for a certain number of another.</a:t>
            </a:r>
          </a:p>
          <a:p>
            <a:pPr>
              <a:spcBef>
                <a:spcPts val="1400"/>
              </a:spcBef>
            </a:pPr>
            <a:r>
              <a:rPr lang="en-US" sz="2100" dirty="0" smtClean="0"/>
              <a:t>How is this particular ratio of exchange determined? Once again, we can invoke the rule that for an exchange to be successfully conducted, the total market value of one basket exchanged must be equal to the total market value of the other. Therefore, the ratio of quantities exchange is the reciprocal of the ratio of the absolute market value of the two currencies.</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94</a:t>
            </a:fld>
            <a:endParaRPr lang="en-US" dirty="0"/>
          </a:p>
        </p:txBody>
      </p:sp>
    </p:spTree>
    <p:extLst>
      <p:ext uri="{BB962C8B-B14F-4D97-AF65-F5344CB8AC3E}">
        <p14:creationId xmlns:p14="http://schemas.microsoft.com/office/powerpoint/2010/main" val="3837393119"/>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Foreign Exchange Rate Determination</a:t>
            </a:r>
            <a:endParaRPr lang="en-US" sz="4000" dirty="0"/>
          </a:p>
        </p:txBody>
      </p:sp>
      <p:sp>
        <p:nvSpPr>
          <p:cNvPr id="3" name="Content Placeholder 2"/>
          <p:cNvSpPr>
            <a:spLocks noGrp="1"/>
          </p:cNvSpPr>
          <p:nvPr>
            <p:ph idx="1"/>
          </p:nvPr>
        </p:nvSpPr>
        <p:spPr>
          <a:xfrm>
            <a:off x="500250" y="1806453"/>
            <a:ext cx="8234892" cy="3678024"/>
          </a:xfrm>
        </p:spPr>
        <p:txBody>
          <a:bodyPr>
            <a:noAutofit/>
          </a:bodyPr>
          <a:lstStyle/>
          <a:p>
            <a:r>
              <a:rPr lang="en-US" sz="2200" dirty="0" smtClean="0"/>
              <a:t>The principle of trade equivalence states that, in an efficient market, the two baskets of goods being exchanged must be equal in total market value. Therefore, if one currency (the Euro) is exchanged for another (the US Dollar), then:</a:t>
            </a:r>
          </a:p>
          <a:p>
            <a:endParaRPr lang="en-US" sz="2200" dirty="0" smtClean="0"/>
          </a:p>
          <a:p>
            <a:r>
              <a:rPr lang="en-US" sz="2200" dirty="0" smtClean="0"/>
              <a:t>Supply and demand for US Dollars determines the market value of the US Dollar </a:t>
            </a:r>
            <a:r>
              <a:rPr lang="en-US" sz="2200" i="1" dirty="0" smtClean="0"/>
              <a:t>V(USD)</a:t>
            </a:r>
            <a:r>
              <a:rPr lang="en-US" sz="2200" dirty="0" smtClean="0"/>
              <a:t>. Similarly, supply and demand for Euros determines </a:t>
            </a:r>
            <a:r>
              <a:rPr lang="en-US" sz="2200" i="1" dirty="0" smtClean="0"/>
              <a:t>V(EUR)</a:t>
            </a:r>
            <a:r>
              <a:rPr lang="en-US" sz="2200" dirty="0" smtClean="0"/>
              <a:t>. The USD/EUR exchange rate is then equal to:</a:t>
            </a:r>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2796938409"/>
              </p:ext>
            </p:extLst>
          </p:nvPr>
        </p:nvGraphicFramePr>
        <p:xfrm>
          <a:off x="1936873" y="5182800"/>
          <a:ext cx="5199062" cy="1052512"/>
        </p:xfrm>
        <a:graphic>
          <a:graphicData uri="http://schemas.openxmlformats.org/presentationml/2006/ole">
            <mc:AlternateContent xmlns:mc="http://schemas.openxmlformats.org/markup-compatibility/2006">
              <mc:Choice xmlns:v="urn:schemas-microsoft-com:vml" Requires="v">
                <p:oleObj spid="_x0000_s2150663" name="Equation" r:id="rId3" imgW="2070100" imgH="419100" progId="Equation.3">
                  <p:embed/>
                </p:oleObj>
              </mc:Choice>
              <mc:Fallback>
                <p:oleObj name="Equation" r:id="rId3" imgW="2070100" imgH="419100" progId="Equation.3">
                  <p:embed/>
                  <p:pic>
                    <p:nvPicPr>
                      <p:cNvPr id="0" name=""/>
                      <p:cNvPicPr/>
                      <p:nvPr/>
                    </p:nvPicPr>
                    <p:blipFill>
                      <a:blip r:embed="rId4"/>
                      <a:stretch>
                        <a:fillRect/>
                      </a:stretch>
                    </p:blipFill>
                    <p:spPr>
                      <a:xfrm>
                        <a:off x="1936873" y="5182800"/>
                        <a:ext cx="5199062" cy="1052512"/>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423268884"/>
              </p:ext>
            </p:extLst>
          </p:nvPr>
        </p:nvGraphicFramePr>
        <p:xfrm>
          <a:off x="1616265" y="3358374"/>
          <a:ext cx="6021388" cy="523875"/>
        </p:xfrm>
        <a:graphic>
          <a:graphicData uri="http://schemas.openxmlformats.org/presentationml/2006/ole">
            <mc:AlternateContent xmlns:mc="http://schemas.openxmlformats.org/markup-compatibility/2006">
              <mc:Choice xmlns:v="urn:schemas-microsoft-com:vml" Requires="v">
                <p:oleObj spid="_x0000_s2150664" name="Equation" r:id="rId5" imgW="2336800" imgH="203200" progId="Equation.3">
                  <p:embed/>
                </p:oleObj>
              </mc:Choice>
              <mc:Fallback>
                <p:oleObj name="Equation" r:id="rId5" imgW="2336800" imgH="203200" progId="Equation.3">
                  <p:embed/>
                  <p:pic>
                    <p:nvPicPr>
                      <p:cNvPr id="0" name=""/>
                      <p:cNvPicPr/>
                      <p:nvPr/>
                    </p:nvPicPr>
                    <p:blipFill>
                      <a:blip r:embed="rId6"/>
                      <a:stretch>
                        <a:fillRect/>
                      </a:stretch>
                    </p:blipFill>
                    <p:spPr>
                      <a:xfrm>
                        <a:off x="1616265" y="3358374"/>
                        <a:ext cx="6021388" cy="523875"/>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95</a:t>
            </a:fld>
            <a:endParaRPr lang="en-US" dirty="0"/>
          </a:p>
        </p:txBody>
      </p:sp>
    </p:spTree>
    <p:extLst>
      <p:ext uri="{BB962C8B-B14F-4D97-AF65-F5344CB8AC3E}">
        <p14:creationId xmlns:p14="http://schemas.microsoft.com/office/powerpoint/2010/main" val="3294047462"/>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Determination of USD/EUR</a:t>
            </a:r>
            <a:br>
              <a:rPr lang="en-US" sz="4000" dirty="0" smtClean="0"/>
            </a:br>
            <a:r>
              <a:rPr lang="en-US" sz="4000" dirty="0" smtClean="0"/>
              <a:t>Exchange Rate</a:t>
            </a:r>
            <a:endParaRPr lang="en-US" sz="4000" dirty="0"/>
          </a:p>
        </p:txBody>
      </p:sp>
      <p:sp>
        <p:nvSpPr>
          <p:cNvPr id="3" name="Content Placeholder 2"/>
          <p:cNvSpPr>
            <a:spLocks noGrp="1"/>
          </p:cNvSpPr>
          <p:nvPr>
            <p:ph idx="1"/>
          </p:nvPr>
        </p:nvSpPr>
        <p:spPr>
          <a:xfrm>
            <a:off x="465194" y="1769040"/>
            <a:ext cx="8250708" cy="1093619"/>
          </a:xfrm>
        </p:spPr>
        <p:txBody>
          <a:bodyPr>
            <a:normAutofit/>
          </a:bodyPr>
          <a:lstStyle/>
          <a:p>
            <a:pPr marL="0" indent="0" algn="ctr">
              <a:buNone/>
            </a:pPr>
            <a:r>
              <a:rPr lang="en-US" sz="2000" dirty="0" smtClean="0"/>
              <a:t>The USD/EUR exchange rate (Dollars per Euro, or P(EUR</a:t>
            </a:r>
            <a:r>
              <a:rPr lang="en-US" sz="2000" baseline="-25000" dirty="0" smtClean="0"/>
              <a:t>USD</a:t>
            </a:r>
            <a:r>
              <a:rPr lang="en-US" sz="2000" dirty="0" smtClean="0"/>
              <a:t>) is determined by the ratio {V(EUR)/V(USD)}. The market value of the each currency is determined by supply and demand for that particular currency.</a:t>
            </a:r>
            <a:endParaRPr lang="en-US" sz="2000" dirty="0"/>
          </a:p>
        </p:txBody>
      </p:sp>
      <p:cxnSp>
        <p:nvCxnSpPr>
          <p:cNvPr id="5" name="Straight Connector 4"/>
          <p:cNvCxnSpPr/>
          <p:nvPr/>
        </p:nvCxnSpPr>
        <p:spPr>
          <a:xfrm>
            <a:off x="586549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89789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38049" y="2862659"/>
            <a:ext cx="1931351" cy="369332"/>
          </a:xfrm>
          <a:prstGeom prst="rect">
            <a:avLst/>
          </a:prstGeom>
          <a:noFill/>
        </p:spPr>
        <p:txBody>
          <a:bodyPr wrap="none" rtlCol="0">
            <a:spAutoFit/>
          </a:bodyPr>
          <a:lstStyle/>
          <a:p>
            <a:r>
              <a:rPr lang="en-US" dirty="0" smtClean="0"/>
              <a:t>“US DOLLARS”</a:t>
            </a:r>
            <a:endParaRPr lang="en-US" dirty="0"/>
          </a:p>
        </p:txBody>
      </p:sp>
      <p:sp>
        <p:nvSpPr>
          <p:cNvPr id="11" name="TextBox 10"/>
          <p:cNvSpPr txBox="1"/>
          <p:nvPr/>
        </p:nvSpPr>
        <p:spPr>
          <a:xfrm>
            <a:off x="7968378" y="5925155"/>
            <a:ext cx="884264" cy="369332"/>
          </a:xfrm>
          <a:prstGeom prst="rect">
            <a:avLst/>
          </a:prstGeom>
          <a:noFill/>
        </p:spPr>
        <p:txBody>
          <a:bodyPr wrap="none" rtlCol="0">
            <a:spAutoFit/>
          </a:bodyPr>
          <a:lstStyle/>
          <a:p>
            <a:pPr algn="ctr"/>
            <a:r>
              <a:rPr lang="en-US" dirty="0" smtClean="0"/>
              <a:t>Money</a:t>
            </a:r>
            <a:endParaRPr lang="en-US" dirty="0"/>
          </a:p>
        </p:txBody>
      </p:sp>
      <p:sp>
        <p:nvSpPr>
          <p:cNvPr id="18" name="TextBox 17"/>
          <p:cNvSpPr txBox="1"/>
          <p:nvPr/>
        </p:nvSpPr>
        <p:spPr>
          <a:xfrm>
            <a:off x="5182037" y="3259855"/>
            <a:ext cx="1427532" cy="369332"/>
          </a:xfrm>
          <a:prstGeom prst="rect">
            <a:avLst/>
          </a:prstGeom>
          <a:noFill/>
        </p:spPr>
        <p:txBody>
          <a:bodyPr wrap="none" rtlCol="0">
            <a:spAutoFit/>
          </a:bodyPr>
          <a:lstStyle/>
          <a:p>
            <a:pPr algn="ctr"/>
            <a:r>
              <a:rPr lang="en-US" dirty="0" smtClean="0"/>
              <a:t>EV per USD</a:t>
            </a:r>
          </a:p>
        </p:txBody>
      </p:sp>
      <p:cxnSp>
        <p:nvCxnSpPr>
          <p:cNvPr id="20" name="Straight Connector 19"/>
          <p:cNvCxnSpPr/>
          <p:nvPr/>
        </p:nvCxnSpPr>
        <p:spPr>
          <a:xfrm>
            <a:off x="6257600" y="384646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78650" y="477543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913327" y="4564317"/>
            <a:ext cx="995172" cy="369332"/>
          </a:xfrm>
          <a:prstGeom prst="rect">
            <a:avLst/>
          </a:prstGeom>
          <a:noFill/>
        </p:spPr>
        <p:txBody>
          <a:bodyPr wrap="none" rtlCol="0">
            <a:spAutoFit/>
          </a:bodyPr>
          <a:lstStyle/>
          <a:p>
            <a:pPr algn="ctr"/>
            <a:r>
              <a:rPr lang="en-US" dirty="0" smtClean="0"/>
              <a:t>V(USD)</a:t>
            </a:r>
            <a:endParaRPr lang="en-US" dirty="0"/>
          </a:p>
        </p:txBody>
      </p:sp>
      <p:sp>
        <p:nvSpPr>
          <p:cNvPr id="26" name="TextBox 25"/>
          <p:cNvSpPr txBox="1"/>
          <p:nvPr/>
        </p:nvSpPr>
        <p:spPr>
          <a:xfrm>
            <a:off x="7281724" y="3640408"/>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805273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53137" y="2847275"/>
            <a:ext cx="1219242" cy="369332"/>
          </a:xfrm>
          <a:prstGeom prst="rect">
            <a:avLst/>
          </a:prstGeom>
          <a:noFill/>
        </p:spPr>
        <p:txBody>
          <a:bodyPr wrap="none" rtlCol="0">
            <a:spAutoFit/>
          </a:bodyPr>
          <a:lstStyle/>
          <a:p>
            <a:r>
              <a:rPr lang="en-US" dirty="0" smtClean="0"/>
              <a:t>“EUROS”</a:t>
            </a:r>
            <a:endParaRPr lang="en-US" dirty="0"/>
          </a:p>
        </p:txBody>
      </p:sp>
      <p:cxnSp>
        <p:nvCxnSpPr>
          <p:cNvPr id="34" name="Straight Connector 33"/>
          <p:cNvCxnSpPr/>
          <p:nvPr/>
        </p:nvCxnSpPr>
        <p:spPr>
          <a:xfrm>
            <a:off x="1658734" y="3981353"/>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572053" y="3676465"/>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63777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114296" y="5948117"/>
            <a:ext cx="1549147" cy="369332"/>
          </a:xfrm>
          <a:prstGeom prst="rect">
            <a:avLst/>
          </a:prstGeom>
          <a:noFill/>
        </p:spPr>
        <p:txBody>
          <a:bodyPr wrap="none" rtlCol="0">
            <a:spAutoFit/>
          </a:bodyPr>
          <a:lstStyle/>
          <a:p>
            <a:r>
              <a:rPr lang="en-US" dirty="0" smtClean="0"/>
              <a:t>Money (Base)</a:t>
            </a:r>
            <a:endParaRPr lang="en-US" dirty="0"/>
          </a:p>
        </p:txBody>
      </p:sp>
      <p:sp>
        <p:nvSpPr>
          <p:cNvPr id="38" name="TextBox 37"/>
          <p:cNvSpPr txBox="1"/>
          <p:nvPr/>
        </p:nvSpPr>
        <p:spPr>
          <a:xfrm>
            <a:off x="588549" y="3259855"/>
            <a:ext cx="1415584" cy="369332"/>
          </a:xfrm>
          <a:prstGeom prst="rect">
            <a:avLst/>
          </a:prstGeom>
          <a:noFill/>
        </p:spPr>
        <p:txBody>
          <a:bodyPr wrap="none" rtlCol="0">
            <a:spAutoFit/>
          </a:bodyPr>
          <a:lstStyle/>
          <a:p>
            <a:r>
              <a:rPr lang="en-US" dirty="0" smtClean="0"/>
              <a:t>EV per Euro</a:t>
            </a:r>
            <a:endParaRPr lang="en-US" dirty="0"/>
          </a:p>
        </p:txBody>
      </p:sp>
      <p:cxnSp>
        <p:nvCxnSpPr>
          <p:cNvPr id="40" name="Straight Connector 39"/>
          <p:cNvCxnSpPr/>
          <p:nvPr/>
        </p:nvCxnSpPr>
        <p:spPr>
          <a:xfrm flipH="1">
            <a:off x="1326531" y="4756309"/>
            <a:ext cx="119396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330705" y="4552842"/>
            <a:ext cx="1000131" cy="369332"/>
          </a:xfrm>
          <a:prstGeom prst="rect">
            <a:avLst/>
          </a:prstGeom>
          <a:noFill/>
        </p:spPr>
        <p:txBody>
          <a:bodyPr wrap="none" rtlCol="0">
            <a:spAutoFit/>
          </a:bodyPr>
          <a:lstStyle/>
          <a:p>
            <a:r>
              <a:rPr lang="en-US" dirty="0" smtClean="0"/>
              <a:t>V(EUR)</a:t>
            </a:r>
            <a:endParaRPr lang="en-US" dirty="0"/>
          </a:p>
        </p:txBody>
      </p:sp>
      <p:sp>
        <p:nvSpPr>
          <p:cNvPr id="44" name="TextBox 43"/>
          <p:cNvSpPr txBox="1"/>
          <p:nvPr/>
        </p:nvSpPr>
        <p:spPr>
          <a:xfrm>
            <a:off x="6731906" y="5948117"/>
            <a:ext cx="1016812" cy="369332"/>
          </a:xfrm>
          <a:prstGeom prst="rect">
            <a:avLst/>
          </a:prstGeom>
          <a:noFill/>
        </p:spPr>
        <p:txBody>
          <a:bodyPr wrap="none" rtlCol="0">
            <a:spAutoFit/>
          </a:bodyPr>
          <a:lstStyle/>
          <a:p>
            <a:r>
              <a:rPr lang="en-US" dirty="0" smtClean="0"/>
              <a:t>Q(USD)</a:t>
            </a:r>
            <a:endParaRPr lang="en-US" dirty="0"/>
          </a:p>
        </p:txBody>
      </p:sp>
      <p:sp>
        <p:nvSpPr>
          <p:cNvPr id="47" name="TextBox 46"/>
          <p:cNvSpPr txBox="1"/>
          <p:nvPr/>
        </p:nvSpPr>
        <p:spPr>
          <a:xfrm>
            <a:off x="2064483" y="5948117"/>
            <a:ext cx="1021772" cy="369332"/>
          </a:xfrm>
          <a:prstGeom prst="rect">
            <a:avLst/>
          </a:prstGeom>
          <a:noFill/>
        </p:spPr>
        <p:txBody>
          <a:bodyPr wrap="none" rtlCol="0">
            <a:spAutoFit/>
          </a:bodyPr>
          <a:lstStyle/>
          <a:p>
            <a:r>
              <a:rPr lang="en-US" dirty="0" smtClean="0"/>
              <a:t>Q(EUR)</a:t>
            </a:r>
            <a:endParaRPr lang="en-US" baseline="-25000" dirty="0"/>
          </a:p>
        </p:txBody>
      </p:sp>
      <p:cxnSp>
        <p:nvCxnSpPr>
          <p:cNvPr id="6" name="Straight Connector 5"/>
          <p:cNvCxnSpPr/>
          <p:nvPr/>
        </p:nvCxnSpPr>
        <p:spPr>
          <a:xfrm flipV="1">
            <a:off x="2556129" y="3846469"/>
            <a:ext cx="0" cy="210164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7272235" y="3789649"/>
            <a:ext cx="626" cy="2158468"/>
          </a:xfrm>
          <a:prstGeom prst="line">
            <a:avLst/>
          </a:prstGeom>
        </p:spPr>
        <p:style>
          <a:lnRef idx="2">
            <a:schemeClr val="accent1"/>
          </a:lnRef>
          <a:fillRef idx="0">
            <a:schemeClr val="accent1"/>
          </a:fillRef>
          <a:effectRef idx="1">
            <a:schemeClr val="accent1"/>
          </a:effectRef>
          <a:fontRef idx="minor">
            <a:schemeClr val="tx1"/>
          </a:fontRef>
        </p:style>
      </p:cxn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96</a:t>
            </a:fld>
            <a:endParaRPr lang="en-US" dirty="0"/>
          </a:p>
        </p:txBody>
      </p:sp>
      <p:graphicFrame>
        <p:nvGraphicFramePr>
          <p:cNvPr id="30" name="Object 29"/>
          <p:cNvGraphicFramePr>
            <a:graphicFrameLocks noChangeAspect="1"/>
          </p:cNvGraphicFramePr>
          <p:nvPr>
            <p:extLst>
              <p:ext uri="{D42A27DB-BD31-4B8C-83A1-F6EECF244321}">
                <p14:modId xmlns:p14="http://schemas.microsoft.com/office/powerpoint/2010/main" val="2685008601"/>
              </p:ext>
            </p:extLst>
          </p:nvPr>
        </p:nvGraphicFramePr>
        <p:xfrm>
          <a:off x="3072771" y="3779237"/>
          <a:ext cx="2410742" cy="722960"/>
        </p:xfrm>
        <a:graphic>
          <a:graphicData uri="http://schemas.openxmlformats.org/presentationml/2006/ole">
            <mc:AlternateContent xmlns:mc="http://schemas.openxmlformats.org/markup-compatibility/2006">
              <mc:Choice xmlns:v="urn:schemas-microsoft-com:vml" Requires="v">
                <p:oleObj spid="_x0000_s1692153" name="Equation" r:id="rId3" imgW="1397000" imgH="419100" progId="Equation.3">
                  <p:embed/>
                </p:oleObj>
              </mc:Choice>
              <mc:Fallback>
                <p:oleObj name="Equation" r:id="rId3" imgW="1397000" imgH="419100" progId="Equation.3">
                  <p:embed/>
                  <p:pic>
                    <p:nvPicPr>
                      <p:cNvPr id="0" name=""/>
                      <p:cNvPicPr/>
                      <p:nvPr/>
                    </p:nvPicPr>
                    <p:blipFill>
                      <a:blip r:embed="rId4"/>
                      <a:stretch>
                        <a:fillRect/>
                      </a:stretch>
                    </p:blipFill>
                    <p:spPr>
                      <a:xfrm>
                        <a:off x="3072771" y="3779237"/>
                        <a:ext cx="2410742" cy="722960"/>
                      </a:xfrm>
                      <a:prstGeom prst="rect">
                        <a:avLst/>
                      </a:prstGeom>
                      <a:ln>
                        <a:solidFill>
                          <a:srgbClr val="FF0000"/>
                        </a:solidFill>
                      </a:ln>
                    </p:spPr>
                  </p:pic>
                </p:oleObj>
              </mc:Fallback>
            </mc:AlternateContent>
          </a:graphicData>
        </a:graphic>
      </p:graphicFrame>
    </p:spTree>
    <p:extLst>
      <p:ext uri="{BB962C8B-B14F-4D97-AF65-F5344CB8AC3E}">
        <p14:creationId xmlns:p14="http://schemas.microsoft.com/office/powerpoint/2010/main" val="1662168154"/>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480" y="244158"/>
            <a:ext cx="7545929" cy="1339850"/>
          </a:xfrm>
        </p:spPr>
        <p:txBody>
          <a:bodyPr>
            <a:normAutofit/>
          </a:bodyPr>
          <a:lstStyle/>
          <a:p>
            <a:r>
              <a:rPr lang="en-US" sz="4000" dirty="0" smtClean="0"/>
              <a:t>A Fall in the Value of the USD…</a:t>
            </a:r>
            <a:endParaRPr lang="en-US" sz="4000" dirty="0"/>
          </a:p>
        </p:txBody>
      </p:sp>
      <p:sp>
        <p:nvSpPr>
          <p:cNvPr id="3" name="Content Placeholder 2"/>
          <p:cNvSpPr>
            <a:spLocks noGrp="1"/>
          </p:cNvSpPr>
          <p:nvPr>
            <p:ph idx="1"/>
          </p:nvPr>
        </p:nvSpPr>
        <p:spPr>
          <a:xfrm>
            <a:off x="426906" y="1769040"/>
            <a:ext cx="8281306" cy="1093619"/>
          </a:xfrm>
        </p:spPr>
        <p:txBody>
          <a:bodyPr>
            <a:normAutofit/>
          </a:bodyPr>
          <a:lstStyle/>
          <a:p>
            <a:pPr marL="0" indent="0" algn="ctr">
              <a:buNone/>
            </a:pPr>
            <a:r>
              <a:rPr lang="en-US" sz="2000" dirty="0" smtClean="0"/>
              <a:t>Demand for US Dollars falls and the absolute market value of the USD, </a:t>
            </a:r>
            <a:r>
              <a:rPr lang="en-US" sz="2000" i="1" dirty="0" smtClean="0"/>
              <a:t>V(USD)</a:t>
            </a:r>
            <a:r>
              <a:rPr lang="en-US" sz="2000" dirty="0" smtClean="0"/>
              <a:t>, falls. There is no change in the absolute market value of the EUR. What happens to the USD/EUR (Dollars per Euro) exchange rate?</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007169" y="2862659"/>
            <a:ext cx="1931351" cy="369332"/>
          </a:xfrm>
          <a:prstGeom prst="rect">
            <a:avLst/>
          </a:prstGeom>
          <a:noFill/>
        </p:spPr>
        <p:txBody>
          <a:bodyPr wrap="none" rtlCol="0">
            <a:spAutoFit/>
          </a:bodyPr>
          <a:lstStyle/>
          <a:p>
            <a:r>
              <a:rPr lang="en-US" dirty="0" smtClean="0"/>
              <a:t>“US DOLLARS”</a:t>
            </a:r>
            <a:endParaRPr lang="en-US" dirty="0"/>
          </a:p>
        </p:txBody>
      </p:sp>
      <p:sp>
        <p:nvSpPr>
          <p:cNvPr id="11" name="TextBox 10"/>
          <p:cNvSpPr txBox="1"/>
          <p:nvPr/>
        </p:nvSpPr>
        <p:spPr>
          <a:xfrm>
            <a:off x="755484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816477" y="3259855"/>
            <a:ext cx="1427532" cy="369332"/>
          </a:xfrm>
          <a:prstGeom prst="rect">
            <a:avLst/>
          </a:prstGeom>
          <a:noFill/>
        </p:spPr>
        <p:txBody>
          <a:bodyPr wrap="none" rtlCol="0">
            <a:spAutoFit/>
          </a:bodyPr>
          <a:lstStyle/>
          <a:p>
            <a:pPr algn="ctr"/>
            <a:r>
              <a:rPr lang="en-US" dirty="0" smtClean="0"/>
              <a:t>EV per USD</a:t>
            </a:r>
          </a:p>
        </p:txBody>
      </p:sp>
      <p:cxnSp>
        <p:nvCxnSpPr>
          <p:cNvPr id="20" name="Straight Connector 19"/>
          <p:cNvCxnSpPr/>
          <p:nvPr/>
        </p:nvCxnSpPr>
        <p:spPr>
          <a:xfrm>
            <a:off x="6142160" y="3769493"/>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428697"/>
            <a:ext cx="133026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487468" y="4227137"/>
            <a:ext cx="1073619" cy="369332"/>
          </a:xfrm>
          <a:prstGeom prst="rect">
            <a:avLst/>
          </a:prstGeom>
          <a:noFill/>
        </p:spPr>
        <p:txBody>
          <a:bodyPr wrap="none" rtlCol="0">
            <a:spAutoFit/>
          </a:bodyPr>
          <a:lstStyle/>
          <a:p>
            <a:pPr algn="ctr"/>
            <a:r>
              <a:rPr lang="en-US" dirty="0" smtClean="0"/>
              <a:t>V(USD)</a:t>
            </a:r>
            <a:r>
              <a:rPr lang="en-US" baseline="-25000" dirty="0"/>
              <a:t>0</a:t>
            </a:r>
            <a:endParaRPr lang="en-US" dirty="0"/>
          </a:p>
        </p:txBody>
      </p:sp>
      <p:sp>
        <p:nvSpPr>
          <p:cNvPr id="26" name="TextBox 25"/>
          <p:cNvSpPr txBox="1"/>
          <p:nvPr/>
        </p:nvSpPr>
        <p:spPr>
          <a:xfrm>
            <a:off x="6891984" y="3667675"/>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962595" y="5229293"/>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53137" y="2847275"/>
            <a:ext cx="1219242" cy="369332"/>
          </a:xfrm>
          <a:prstGeom prst="rect">
            <a:avLst/>
          </a:prstGeom>
          <a:noFill/>
        </p:spPr>
        <p:txBody>
          <a:bodyPr wrap="none" rtlCol="0">
            <a:spAutoFit/>
          </a:bodyPr>
          <a:lstStyle/>
          <a:p>
            <a:r>
              <a:rPr lang="en-US" dirty="0" smtClean="0"/>
              <a:t>“EUROS”</a:t>
            </a:r>
            <a:endParaRPr lang="en-US" dirty="0"/>
          </a:p>
        </p:txBody>
      </p:sp>
      <p:cxnSp>
        <p:nvCxnSpPr>
          <p:cNvPr id="34" name="Straight Connector 33"/>
          <p:cNvCxnSpPr/>
          <p:nvPr/>
        </p:nvCxnSpPr>
        <p:spPr>
          <a:xfrm>
            <a:off x="1620254" y="3904377"/>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650560"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61853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588549" y="3259855"/>
            <a:ext cx="1415584" cy="369332"/>
          </a:xfrm>
          <a:prstGeom prst="rect">
            <a:avLst/>
          </a:prstGeom>
          <a:noFill/>
        </p:spPr>
        <p:txBody>
          <a:bodyPr wrap="none" rtlCol="0">
            <a:spAutoFit/>
          </a:bodyPr>
          <a:lstStyle/>
          <a:p>
            <a:r>
              <a:rPr lang="en-US" dirty="0" smtClean="0"/>
              <a:t>EV per Euro</a:t>
            </a:r>
            <a:endParaRPr lang="en-US" dirty="0"/>
          </a:p>
        </p:txBody>
      </p:sp>
      <p:cxnSp>
        <p:nvCxnSpPr>
          <p:cNvPr id="40" name="Straight Connector 39"/>
          <p:cNvCxnSpPr/>
          <p:nvPr/>
        </p:nvCxnSpPr>
        <p:spPr>
          <a:xfrm flipH="1">
            <a:off x="1307290" y="4756309"/>
            <a:ext cx="125168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330705" y="4514354"/>
            <a:ext cx="1000131" cy="369332"/>
          </a:xfrm>
          <a:prstGeom prst="rect">
            <a:avLst/>
          </a:prstGeom>
          <a:noFill/>
        </p:spPr>
        <p:txBody>
          <a:bodyPr wrap="none" rtlCol="0">
            <a:spAutoFit/>
          </a:bodyPr>
          <a:lstStyle/>
          <a:p>
            <a:r>
              <a:rPr lang="en-US" dirty="0" smtClean="0"/>
              <a:t>V(EUR)</a:t>
            </a:r>
            <a:endParaRPr lang="en-US" dirty="0"/>
          </a:p>
        </p:txBody>
      </p:sp>
      <p:cxnSp>
        <p:nvCxnSpPr>
          <p:cNvPr id="6" name="Straight Connector 5"/>
          <p:cNvCxnSpPr/>
          <p:nvPr/>
        </p:nvCxnSpPr>
        <p:spPr>
          <a:xfrm flipV="1">
            <a:off x="2613849" y="3899619"/>
            <a:ext cx="0" cy="2048498"/>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519172" y="5095370"/>
            <a:ext cx="134342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507626" y="4890105"/>
            <a:ext cx="1073619" cy="369332"/>
          </a:xfrm>
          <a:prstGeom prst="rect">
            <a:avLst/>
          </a:prstGeom>
          <a:noFill/>
        </p:spPr>
        <p:txBody>
          <a:bodyPr wrap="none" rtlCol="0">
            <a:spAutoFit/>
          </a:bodyPr>
          <a:lstStyle/>
          <a:p>
            <a:r>
              <a:rPr lang="en-US" dirty="0" smtClean="0"/>
              <a:t>V(USD)</a:t>
            </a:r>
            <a:r>
              <a:rPr lang="en-US" baseline="-25000" dirty="0"/>
              <a:t>1</a:t>
            </a:r>
            <a:endParaRPr lang="en-US" dirty="0"/>
          </a:p>
        </p:txBody>
      </p:sp>
      <p:cxnSp>
        <p:nvCxnSpPr>
          <p:cNvPr id="29" name="Straight Arrow Connector 28"/>
          <p:cNvCxnSpPr/>
          <p:nvPr/>
        </p:nvCxnSpPr>
        <p:spPr>
          <a:xfrm>
            <a:off x="6064889" y="4573910"/>
            <a:ext cx="0" cy="4444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6862596" y="3899619"/>
            <a:ext cx="0" cy="2029824"/>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5889085" y="4188649"/>
            <a:ext cx="1642009" cy="1522572"/>
          </a:xfrm>
          <a:prstGeom prst="line">
            <a:avLst/>
          </a:prstGeom>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516368" y="5508855"/>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97</a:t>
            </a:fld>
            <a:endParaRPr lang="en-US" dirty="0"/>
          </a:p>
        </p:txBody>
      </p:sp>
    </p:spTree>
    <p:extLst>
      <p:ext uri="{BB962C8B-B14F-4D97-AF65-F5344CB8AC3E}">
        <p14:creationId xmlns:p14="http://schemas.microsoft.com/office/powerpoint/2010/main" val="2639711469"/>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…Leads to a Rise in the</a:t>
            </a:r>
            <a:br>
              <a:rPr lang="en-US" sz="4000" dirty="0" smtClean="0"/>
            </a:br>
            <a:r>
              <a:rPr lang="en-US" sz="4000" dirty="0" smtClean="0"/>
              <a:t>Price of EURs (in USD Terms)</a:t>
            </a:r>
            <a:endParaRPr lang="en-US" sz="4000" dirty="0"/>
          </a:p>
        </p:txBody>
      </p:sp>
      <p:sp>
        <p:nvSpPr>
          <p:cNvPr id="3" name="Content Placeholder 2"/>
          <p:cNvSpPr>
            <a:spLocks noGrp="1"/>
          </p:cNvSpPr>
          <p:nvPr>
            <p:ph idx="1"/>
          </p:nvPr>
        </p:nvSpPr>
        <p:spPr>
          <a:xfrm>
            <a:off x="446146" y="1769040"/>
            <a:ext cx="8281306" cy="1093619"/>
          </a:xfrm>
        </p:spPr>
        <p:txBody>
          <a:bodyPr>
            <a:normAutofit/>
          </a:bodyPr>
          <a:lstStyle/>
          <a:p>
            <a:pPr marL="0" indent="0" algn="ctr">
              <a:buNone/>
            </a:pPr>
            <a:r>
              <a:rPr lang="en-US" sz="2000" dirty="0" smtClean="0"/>
              <a:t>There is no change in the </a:t>
            </a:r>
            <a:r>
              <a:rPr lang="en-US" sz="2000" i="1" dirty="0" smtClean="0"/>
              <a:t>absolute</a:t>
            </a:r>
            <a:r>
              <a:rPr lang="en-US" sz="2000" dirty="0" smtClean="0"/>
              <a:t> market value of the EUR, but the </a:t>
            </a:r>
            <a:r>
              <a:rPr lang="en-US" sz="2000" i="1" dirty="0" smtClean="0"/>
              <a:t>relative</a:t>
            </a:r>
            <a:r>
              <a:rPr lang="en-US" sz="2000" dirty="0" smtClean="0"/>
              <a:t> market value of EUR (the price of EUR in USD) rises as the value of the USD falls and demand and supply for Euros, in USD terms, are rebased.</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724957" y="2862659"/>
            <a:ext cx="2530297" cy="369332"/>
          </a:xfrm>
          <a:prstGeom prst="rect">
            <a:avLst/>
          </a:prstGeom>
          <a:noFill/>
        </p:spPr>
        <p:txBody>
          <a:bodyPr wrap="none" rtlCol="0">
            <a:spAutoFit/>
          </a:bodyPr>
          <a:lstStyle/>
          <a:p>
            <a:r>
              <a:rPr lang="en-US" dirty="0" smtClean="0"/>
              <a:t>“EUROS (USD terms)”</a:t>
            </a:r>
            <a:endParaRPr lang="en-US" dirty="0"/>
          </a:p>
        </p:txBody>
      </p:sp>
      <p:sp>
        <p:nvSpPr>
          <p:cNvPr id="11" name="TextBox 10"/>
          <p:cNvSpPr txBox="1"/>
          <p:nvPr/>
        </p:nvSpPr>
        <p:spPr>
          <a:xfrm>
            <a:off x="755484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691493" y="3259855"/>
            <a:ext cx="1600543" cy="369332"/>
          </a:xfrm>
          <a:prstGeom prst="rect">
            <a:avLst/>
          </a:prstGeom>
          <a:noFill/>
        </p:spPr>
        <p:txBody>
          <a:bodyPr wrap="none" rtlCol="0">
            <a:spAutoFit/>
          </a:bodyPr>
          <a:lstStyle/>
          <a:p>
            <a:pPr algn="ctr"/>
            <a:r>
              <a:rPr lang="en-US" dirty="0" smtClean="0"/>
              <a:t>USD per Euro</a:t>
            </a:r>
          </a:p>
        </p:txBody>
      </p:sp>
      <p:cxnSp>
        <p:nvCxnSpPr>
          <p:cNvPr id="20" name="Straight Connector 19"/>
          <p:cNvCxnSpPr/>
          <p:nvPr/>
        </p:nvCxnSpPr>
        <p:spPr>
          <a:xfrm>
            <a:off x="6110106" y="3809805"/>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5154313"/>
            <a:ext cx="137882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494569" y="4284869"/>
            <a:ext cx="1059417" cy="369332"/>
          </a:xfrm>
          <a:prstGeom prst="rect">
            <a:avLst/>
          </a:prstGeom>
          <a:noFill/>
        </p:spPr>
        <p:txBody>
          <a:bodyPr wrap="none" rtlCol="0">
            <a:spAutoFit/>
          </a:bodyPr>
          <a:lstStyle/>
          <a:p>
            <a:pPr algn="ctr"/>
            <a:r>
              <a:rPr lang="en-US" dirty="0"/>
              <a:t>P</a:t>
            </a:r>
            <a:r>
              <a:rPr lang="en-US" dirty="0" smtClean="0"/>
              <a:t>(EUR)</a:t>
            </a:r>
            <a:r>
              <a:rPr lang="en-US" baseline="-25000" dirty="0"/>
              <a:t>1</a:t>
            </a:r>
            <a:endParaRPr lang="en-US" dirty="0"/>
          </a:p>
        </p:txBody>
      </p:sp>
      <p:sp>
        <p:nvSpPr>
          <p:cNvPr id="26" name="TextBox 25"/>
          <p:cNvSpPr txBox="1"/>
          <p:nvPr/>
        </p:nvSpPr>
        <p:spPr>
          <a:xfrm>
            <a:off x="6550566" y="3418692"/>
            <a:ext cx="867921" cy="369332"/>
          </a:xfrm>
          <a:prstGeom prst="rect">
            <a:avLst/>
          </a:prstGeom>
          <a:noFill/>
        </p:spPr>
        <p:txBody>
          <a:bodyPr wrap="none" rtlCol="0">
            <a:spAutoFit/>
          </a:bodyPr>
          <a:lstStyle/>
          <a:p>
            <a:r>
              <a:rPr lang="en-US" dirty="0" smtClean="0"/>
              <a:t>S</a:t>
            </a:r>
            <a:r>
              <a:rPr lang="en-US" baseline="-25000" dirty="0"/>
              <a:t>0</a:t>
            </a:r>
            <a:r>
              <a:rPr lang="en-US" dirty="0" smtClean="0"/>
              <a:t> = S</a:t>
            </a:r>
            <a:r>
              <a:rPr lang="en-US" baseline="-25000" dirty="0"/>
              <a:t>1</a:t>
            </a:r>
          </a:p>
        </p:txBody>
      </p:sp>
      <p:sp>
        <p:nvSpPr>
          <p:cNvPr id="27" name="TextBox 26"/>
          <p:cNvSpPr txBox="1"/>
          <p:nvPr/>
        </p:nvSpPr>
        <p:spPr>
          <a:xfrm>
            <a:off x="7984035" y="5257723"/>
            <a:ext cx="450777" cy="369332"/>
          </a:xfrm>
          <a:prstGeom prst="rect">
            <a:avLst/>
          </a:prstGeom>
          <a:noFill/>
        </p:spPr>
        <p:txBody>
          <a:bodyPr wrap="none" rtlCol="0">
            <a:spAutoFit/>
          </a:bodyPr>
          <a:lstStyle/>
          <a:p>
            <a:r>
              <a:rPr lang="en-US" dirty="0" smtClean="0"/>
              <a:t>D</a:t>
            </a:r>
            <a:r>
              <a:rPr lang="en-US" baseline="-25000" dirty="0"/>
              <a:t>1</a:t>
            </a:r>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609661" y="2847275"/>
            <a:ext cx="2405639" cy="369332"/>
          </a:xfrm>
          <a:prstGeom prst="rect">
            <a:avLst/>
          </a:prstGeom>
          <a:noFill/>
        </p:spPr>
        <p:txBody>
          <a:bodyPr wrap="none" rtlCol="0">
            <a:spAutoFit/>
          </a:bodyPr>
          <a:lstStyle/>
          <a:p>
            <a:r>
              <a:rPr lang="en-US" dirty="0" smtClean="0"/>
              <a:t>“EUROS (EV Terms)”</a:t>
            </a:r>
            <a:endParaRPr lang="en-US" dirty="0"/>
          </a:p>
        </p:txBody>
      </p:sp>
      <p:cxnSp>
        <p:nvCxnSpPr>
          <p:cNvPr id="34" name="Straight Connector 33"/>
          <p:cNvCxnSpPr/>
          <p:nvPr/>
        </p:nvCxnSpPr>
        <p:spPr>
          <a:xfrm>
            <a:off x="1774174" y="3904377"/>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822173"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588549" y="3259855"/>
            <a:ext cx="1415584" cy="369332"/>
          </a:xfrm>
          <a:prstGeom prst="rect">
            <a:avLst/>
          </a:prstGeom>
          <a:noFill/>
        </p:spPr>
        <p:txBody>
          <a:bodyPr wrap="none" rtlCol="0">
            <a:spAutoFit/>
          </a:bodyPr>
          <a:lstStyle/>
          <a:p>
            <a:r>
              <a:rPr lang="en-US" dirty="0" smtClean="0"/>
              <a:t>EV per Euro</a:t>
            </a:r>
            <a:endParaRPr lang="en-US" dirty="0"/>
          </a:p>
        </p:txBody>
      </p:sp>
      <p:cxnSp>
        <p:nvCxnSpPr>
          <p:cNvPr id="40" name="Straight Connector 39"/>
          <p:cNvCxnSpPr/>
          <p:nvPr/>
        </p:nvCxnSpPr>
        <p:spPr>
          <a:xfrm flipH="1">
            <a:off x="1307290" y="4756309"/>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330705" y="4514354"/>
            <a:ext cx="1000131" cy="369332"/>
          </a:xfrm>
          <a:prstGeom prst="rect">
            <a:avLst/>
          </a:prstGeom>
          <a:noFill/>
        </p:spPr>
        <p:txBody>
          <a:bodyPr wrap="none" rtlCol="0">
            <a:spAutoFit/>
          </a:bodyPr>
          <a:lstStyle/>
          <a:p>
            <a:r>
              <a:rPr lang="en-US" dirty="0" smtClean="0"/>
              <a:t>V(EUR)</a:t>
            </a:r>
            <a:endParaRPr lang="en-US" dirty="0"/>
          </a:p>
        </p:txBody>
      </p:sp>
      <p:sp>
        <p:nvSpPr>
          <p:cNvPr id="44" name="TextBox 43"/>
          <p:cNvSpPr txBox="1"/>
          <p:nvPr/>
        </p:nvSpPr>
        <p:spPr>
          <a:xfrm>
            <a:off x="6374570" y="5948117"/>
            <a:ext cx="1021772" cy="369332"/>
          </a:xfrm>
          <a:prstGeom prst="rect">
            <a:avLst/>
          </a:prstGeom>
          <a:noFill/>
        </p:spPr>
        <p:txBody>
          <a:bodyPr wrap="none" rtlCol="0">
            <a:spAutoFit/>
          </a:bodyPr>
          <a:lstStyle/>
          <a:p>
            <a:r>
              <a:rPr lang="en-US" dirty="0" smtClean="0"/>
              <a:t>Q(EUR)</a:t>
            </a:r>
            <a:endParaRPr lang="en-US" dirty="0"/>
          </a:p>
        </p:txBody>
      </p:sp>
      <p:sp>
        <p:nvSpPr>
          <p:cNvPr id="47" name="TextBox 46"/>
          <p:cNvSpPr txBox="1"/>
          <p:nvPr/>
        </p:nvSpPr>
        <p:spPr>
          <a:xfrm>
            <a:off x="2276123" y="5948117"/>
            <a:ext cx="1021772" cy="369332"/>
          </a:xfrm>
          <a:prstGeom prst="rect">
            <a:avLst/>
          </a:prstGeom>
          <a:noFill/>
        </p:spPr>
        <p:txBody>
          <a:bodyPr wrap="none" rtlCol="0">
            <a:spAutoFit/>
          </a:bodyPr>
          <a:lstStyle/>
          <a:p>
            <a:r>
              <a:rPr lang="en-US" dirty="0" smtClean="0"/>
              <a:t>Q(EUR)</a:t>
            </a:r>
            <a:endParaRPr lang="en-US" baseline="-25000" dirty="0"/>
          </a:p>
        </p:txBody>
      </p:sp>
      <p:cxnSp>
        <p:nvCxnSpPr>
          <p:cNvPr id="6" name="Straight Connector 5"/>
          <p:cNvCxnSpPr>
            <a:stCxn id="47" idx="0"/>
          </p:cNvCxnSpPr>
          <p:nvPr/>
        </p:nvCxnSpPr>
        <p:spPr>
          <a:xfrm flipH="1" flipV="1">
            <a:off x="2782652" y="3865889"/>
            <a:ext cx="4357" cy="208222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6910530" y="3804452"/>
            <a:ext cx="626" cy="2158468"/>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519172" y="4541034"/>
            <a:ext cx="139198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488386" y="4957869"/>
            <a:ext cx="1059417" cy="369332"/>
          </a:xfrm>
          <a:prstGeom prst="rect">
            <a:avLst/>
          </a:prstGeom>
          <a:noFill/>
        </p:spPr>
        <p:txBody>
          <a:bodyPr wrap="none" rtlCol="0">
            <a:spAutoFit/>
          </a:bodyPr>
          <a:lstStyle/>
          <a:p>
            <a:r>
              <a:rPr lang="en-US" dirty="0"/>
              <a:t>P</a:t>
            </a:r>
            <a:r>
              <a:rPr lang="en-US" dirty="0" smtClean="0"/>
              <a:t>(EUR)</a:t>
            </a:r>
            <a:r>
              <a:rPr lang="en-US" baseline="-25000" dirty="0"/>
              <a:t>0</a:t>
            </a:r>
            <a:endParaRPr lang="en-US" dirty="0"/>
          </a:p>
        </p:txBody>
      </p:sp>
      <p:cxnSp>
        <p:nvCxnSpPr>
          <p:cNvPr id="12" name="Straight Connector 11"/>
          <p:cNvCxnSpPr/>
          <p:nvPr/>
        </p:nvCxnSpPr>
        <p:spPr>
          <a:xfrm>
            <a:off x="5805589" y="4227137"/>
            <a:ext cx="1671385" cy="1399918"/>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454058" y="5454271"/>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32" name="Straight Arrow Connector 31"/>
          <p:cNvCxnSpPr/>
          <p:nvPr/>
        </p:nvCxnSpPr>
        <p:spPr>
          <a:xfrm flipV="1">
            <a:off x="5926537" y="4656937"/>
            <a:ext cx="0" cy="361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Footer Placeholder 13"/>
          <p:cNvSpPr>
            <a:spLocks noGrp="1"/>
          </p:cNvSpPr>
          <p:nvPr>
            <p:ph type="ftr" sz="quarter" idx="11"/>
          </p:nvPr>
        </p:nvSpPr>
        <p:spPr/>
        <p:txBody>
          <a:bodyPr/>
          <a:lstStyle/>
          <a:p>
            <a:r>
              <a:rPr lang="en-US" smtClean="0"/>
              <a:t>Gervaise R. J. Heddle, 2014</a:t>
            </a:r>
            <a:endParaRPr lang="en-US" dirty="0"/>
          </a:p>
        </p:txBody>
      </p:sp>
      <p:sp>
        <p:nvSpPr>
          <p:cNvPr id="15" name="Slide Number Placeholder 14"/>
          <p:cNvSpPr>
            <a:spLocks noGrp="1"/>
          </p:cNvSpPr>
          <p:nvPr>
            <p:ph type="sldNum" sz="quarter" idx="12"/>
          </p:nvPr>
        </p:nvSpPr>
        <p:spPr/>
        <p:txBody>
          <a:bodyPr/>
          <a:lstStyle/>
          <a:p>
            <a:fld id="{CFE4BAC9-6D41-4691-9299-18EF07EF0177}" type="slidenum">
              <a:rPr lang="en-US" smtClean="0"/>
              <a:t>98</a:t>
            </a:fld>
            <a:endParaRPr lang="en-US" dirty="0"/>
          </a:p>
        </p:txBody>
      </p:sp>
    </p:spTree>
    <p:extLst>
      <p:ext uri="{BB962C8B-B14F-4D97-AF65-F5344CB8AC3E}">
        <p14:creationId xmlns:p14="http://schemas.microsoft.com/office/powerpoint/2010/main" val="1210848023"/>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Matrix of Market Values</a:t>
            </a:r>
            <a:endParaRPr lang="en-US" sz="4000" dirty="0"/>
          </a:p>
        </p:txBody>
      </p:sp>
      <p:sp>
        <p:nvSpPr>
          <p:cNvPr id="3" name="Content Placeholder 2"/>
          <p:cNvSpPr>
            <a:spLocks noGrp="1"/>
          </p:cNvSpPr>
          <p:nvPr>
            <p:ph idx="1"/>
          </p:nvPr>
        </p:nvSpPr>
        <p:spPr>
          <a:xfrm>
            <a:off x="500250" y="1806452"/>
            <a:ext cx="8292613" cy="4505505"/>
          </a:xfrm>
        </p:spPr>
        <p:txBody>
          <a:bodyPr>
            <a:normAutofit fontScale="92500"/>
          </a:bodyPr>
          <a:lstStyle/>
          <a:p>
            <a:r>
              <a:rPr lang="en-US" dirty="0" smtClean="0"/>
              <a:t>In our example, we focus on the determination of one price, P(EUR</a:t>
            </a:r>
            <a:r>
              <a:rPr lang="en-US" baseline="-25000" dirty="0" smtClean="0"/>
              <a:t>USD</a:t>
            </a:r>
            <a:r>
              <a:rPr lang="en-US" dirty="0" smtClean="0"/>
              <a:t>). </a:t>
            </a:r>
            <a:r>
              <a:rPr lang="en-US" dirty="0"/>
              <a:t>T</a:t>
            </a:r>
            <a:r>
              <a:rPr lang="en-US" dirty="0" smtClean="0"/>
              <a:t>he market value of the USD falls and the price of Euros, in USD terms, rises. In practice, a fall in the absolute market value of the USD will, all else equal, raise the price of all currencies in terms of USD. This phenomenon can be observed by watching a display of foreign exchange cross rates.</a:t>
            </a:r>
          </a:p>
          <a:p>
            <a:r>
              <a:rPr lang="en-US" dirty="0" smtClean="0"/>
              <a:t>In essence, the foreign exchange cross rates that we see are the physical manifestation of a matrix of unobservable absolute market values. Every currency has a market value: we can’t observe the </a:t>
            </a:r>
            <a:r>
              <a:rPr lang="en-US" i="1" dirty="0" smtClean="0"/>
              <a:t>absolute</a:t>
            </a:r>
            <a:r>
              <a:rPr lang="en-US" dirty="0" smtClean="0"/>
              <a:t> market value of each currency (as measured in units of economic value) but we an observe the </a:t>
            </a:r>
            <a:r>
              <a:rPr lang="en-US" i="1" dirty="0" smtClean="0"/>
              <a:t>relative</a:t>
            </a:r>
            <a:r>
              <a:rPr lang="en-US" dirty="0" smtClean="0"/>
              <a:t> market value of each currency in terms of the others (the “cross rates”).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99</a:t>
            </a:fld>
            <a:endParaRPr lang="en-US" dirty="0"/>
          </a:p>
        </p:txBody>
      </p:sp>
    </p:spTree>
    <p:extLst>
      <p:ext uri="{BB962C8B-B14F-4D97-AF65-F5344CB8AC3E}">
        <p14:creationId xmlns:p14="http://schemas.microsoft.com/office/powerpoint/2010/main" val="1779866509"/>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77170" cy="1339850"/>
          </a:xfrm>
        </p:spPr>
        <p:txBody>
          <a:bodyPr>
            <a:normAutofit/>
          </a:bodyPr>
          <a:lstStyle/>
          <a:p>
            <a:r>
              <a:rPr lang="en-US" sz="4000" dirty="0" smtClean="0"/>
              <a:t>Prices are the Observable Portion of a Matrix of Market Values</a:t>
            </a:r>
            <a:endParaRPr lang="en-US" sz="4000" dirty="0"/>
          </a:p>
        </p:txBody>
      </p:sp>
      <p:sp>
        <p:nvSpPr>
          <p:cNvPr id="3" name="Content Placeholder 2"/>
          <p:cNvSpPr>
            <a:spLocks noGrp="1"/>
          </p:cNvSpPr>
          <p:nvPr>
            <p:ph idx="1"/>
          </p:nvPr>
        </p:nvSpPr>
        <p:spPr>
          <a:xfrm>
            <a:off x="404050" y="1808915"/>
            <a:ext cx="8350334" cy="1808915"/>
          </a:xfrm>
        </p:spPr>
        <p:txBody>
          <a:bodyPr>
            <a:normAutofit fontScale="85000" lnSpcReduction="10000"/>
          </a:bodyPr>
          <a:lstStyle/>
          <a:p>
            <a:pPr marL="0" indent="0" algn="ctr">
              <a:buNone/>
            </a:pPr>
            <a:r>
              <a:rPr lang="en-US" dirty="0"/>
              <a:t>This general principle extends to all prices: every price we see, whether it be the barter price of a good, the money price of a good or a foreign exchange rate, is the </a:t>
            </a:r>
            <a:r>
              <a:rPr lang="en-US" dirty="0" smtClean="0"/>
              <a:t>relative relation of two </a:t>
            </a:r>
            <a:r>
              <a:rPr lang="en-US" dirty="0"/>
              <a:t>directly unobservable absolute market values</a:t>
            </a:r>
            <a:r>
              <a:rPr lang="en-US" dirty="0" smtClean="0"/>
              <a:t>. Consider the simple example below with two goods and two currencies. Absolute market values are in the dark shade. Prices, in the light shade, are calculated as (EV top row)/(EV first column).</a:t>
            </a: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20670161"/>
              </p:ext>
            </p:extLst>
          </p:nvPr>
        </p:nvGraphicFramePr>
        <p:xfrm>
          <a:off x="1154424" y="3733291"/>
          <a:ext cx="7033330" cy="2462625"/>
        </p:xfrm>
        <a:graphic>
          <a:graphicData uri="http://schemas.openxmlformats.org/drawingml/2006/table">
            <a:tbl>
              <a:tblPr firstRow="1" firstCol="1">
                <a:tableStyleId>{5C22544A-7EE6-4342-B048-85BDC9FD1C3A}</a:tableStyleId>
              </a:tblPr>
              <a:tblGrid>
                <a:gridCol w="1406666"/>
                <a:gridCol w="1406666"/>
                <a:gridCol w="1406666"/>
                <a:gridCol w="1406666"/>
                <a:gridCol w="1406666"/>
              </a:tblGrid>
              <a:tr h="492525">
                <a:tc>
                  <a:txBody>
                    <a:bodyPr/>
                    <a:lstStyle/>
                    <a:p>
                      <a:pPr algn="ctr"/>
                      <a:r>
                        <a:rPr lang="en-US" dirty="0" smtClean="0"/>
                        <a:t>Good (EV)</a:t>
                      </a:r>
                      <a:endParaRPr lang="en-US" dirty="0"/>
                    </a:p>
                  </a:txBody>
                  <a:tcPr/>
                </a:tc>
                <a:tc>
                  <a:txBody>
                    <a:bodyPr/>
                    <a:lstStyle/>
                    <a:p>
                      <a:pPr algn="ctr"/>
                      <a:r>
                        <a:rPr lang="en-US" dirty="0" smtClean="0"/>
                        <a:t>Apple</a:t>
                      </a:r>
                      <a:r>
                        <a:rPr lang="en-US" baseline="0" dirty="0" smtClean="0"/>
                        <a:t> (5)</a:t>
                      </a:r>
                      <a:endParaRPr lang="en-US" dirty="0"/>
                    </a:p>
                  </a:txBody>
                  <a:tcPr/>
                </a:tc>
                <a:tc>
                  <a:txBody>
                    <a:bodyPr/>
                    <a:lstStyle/>
                    <a:p>
                      <a:pPr algn="ctr"/>
                      <a:r>
                        <a:rPr lang="en-US" dirty="0" smtClean="0"/>
                        <a:t>Banana (10)</a:t>
                      </a:r>
                      <a:endParaRPr lang="en-US" dirty="0"/>
                    </a:p>
                  </a:txBody>
                  <a:tcPr/>
                </a:tc>
                <a:tc>
                  <a:txBody>
                    <a:bodyPr/>
                    <a:lstStyle/>
                    <a:p>
                      <a:pPr algn="ctr"/>
                      <a:r>
                        <a:rPr lang="en-US" dirty="0" smtClean="0"/>
                        <a:t>USD (2.5)</a:t>
                      </a:r>
                      <a:endParaRPr lang="en-US" dirty="0"/>
                    </a:p>
                  </a:txBody>
                  <a:tcPr/>
                </a:tc>
                <a:tc>
                  <a:txBody>
                    <a:bodyPr/>
                    <a:lstStyle/>
                    <a:p>
                      <a:pPr algn="ctr"/>
                      <a:r>
                        <a:rPr lang="en-US" dirty="0" smtClean="0"/>
                        <a:t>EUR</a:t>
                      </a:r>
                      <a:r>
                        <a:rPr lang="en-US" baseline="0" dirty="0" smtClean="0"/>
                        <a:t> (5)</a:t>
                      </a:r>
                      <a:endParaRPr lang="en-US" dirty="0"/>
                    </a:p>
                  </a:txBody>
                  <a:tcPr/>
                </a:tc>
              </a:tr>
              <a:tr h="492525">
                <a:tc>
                  <a:txBody>
                    <a:bodyPr/>
                    <a:lstStyle/>
                    <a:p>
                      <a:pPr algn="ctr"/>
                      <a:r>
                        <a:rPr lang="en-US" dirty="0" smtClean="0"/>
                        <a:t>Apple (5)</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0.5</a:t>
                      </a:r>
                      <a:endParaRPr lang="en-US" dirty="0"/>
                    </a:p>
                  </a:txBody>
                  <a:tcPr/>
                </a:tc>
                <a:tc>
                  <a:txBody>
                    <a:bodyPr/>
                    <a:lstStyle/>
                    <a:p>
                      <a:pPr algn="ctr"/>
                      <a:r>
                        <a:rPr lang="en-US" dirty="0" smtClean="0"/>
                        <a:t>1</a:t>
                      </a:r>
                      <a:endParaRPr lang="en-US" dirty="0"/>
                    </a:p>
                  </a:txBody>
                  <a:tcPr/>
                </a:tc>
              </a:tr>
              <a:tr h="492525">
                <a:tc>
                  <a:txBody>
                    <a:bodyPr/>
                    <a:lstStyle/>
                    <a:p>
                      <a:pPr algn="ctr"/>
                      <a:r>
                        <a:rPr lang="en-US" dirty="0" smtClean="0"/>
                        <a:t>Banana (10)</a:t>
                      </a:r>
                      <a:endParaRPr lang="en-US" dirty="0"/>
                    </a:p>
                  </a:txBody>
                  <a:tcPr/>
                </a:tc>
                <a:tc>
                  <a:txBody>
                    <a:bodyPr/>
                    <a:lstStyle/>
                    <a:p>
                      <a:pPr algn="ctr"/>
                      <a:r>
                        <a:rPr lang="en-US" dirty="0" smtClean="0"/>
                        <a:t>0.5</a:t>
                      </a:r>
                      <a:endParaRPr lang="en-US" dirty="0"/>
                    </a:p>
                  </a:txBody>
                  <a:tcPr/>
                </a:tc>
                <a:tc>
                  <a:txBody>
                    <a:bodyPr/>
                    <a:lstStyle/>
                    <a:p>
                      <a:pPr algn="ctr"/>
                      <a:r>
                        <a:rPr lang="en-US" dirty="0" smtClean="0"/>
                        <a:t>1</a:t>
                      </a:r>
                      <a:endParaRPr lang="en-US" dirty="0"/>
                    </a:p>
                  </a:txBody>
                  <a:tcPr/>
                </a:tc>
                <a:tc>
                  <a:txBody>
                    <a:bodyPr/>
                    <a:lstStyle/>
                    <a:p>
                      <a:pPr algn="ctr"/>
                      <a:r>
                        <a:rPr lang="en-US" dirty="0" smtClean="0"/>
                        <a:t>0.25</a:t>
                      </a:r>
                      <a:endParaRPr lang="en-US" dirty="0"/>
                    </a:p>
                  </a:txBody>
                  <a:tcPr/>
                </a:tc>
                <a:tc>
                  <a:txBody>
                    <a:bodyPr/>
                    <a:lstStyle/>
                    <a:p>
                      <a:pPr algn="ctr"/>
                      <a:r>
                        <a:rPr lang="en-US" dirty="0" smtClean="0"/>
                        <a:t>0.5</a:t>
                      </a:r>
                      <a:endParaRPr lang="en-US" dirty="0"/>
                    </a:p>
                  </a:txBody>
                  <a:tcPr/>
                </a:tc>
              </a:tr>
              <a:tr h="492525">
                <a:tc>
                  <a:txBody>
                    <a:bodyPr/>
                    <a:lstStyle/>
                    <a:p>
                      <a:pPr algn="ctr"/>
                      <a:r>
                        <a:rPr lang="en-US" dirty="0" smtClean="0"/>
                        <a:t>USD (2.5)</a:t>
                      </a:r>
                      <a:endParaRPr lang="en-US" dirty="0"/>
                    </a:p>
                  </a:txBody>
                  <a:tcPr/>
                </a:tc>
                <a:tc>
                  <a:txBody>
                    <a:bodyPr/>
                    <a:lstStyle/>
                    <a:p>
                      <a:pPr algn="ctr"/>
                      <a:r>
                        <a:rPr lang="en-US" dirty="0" smtClean="0"/>
                        <a:t>2</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r>
              <a:tr h="492525">
                <a:tc>
                  <a:txBody>
                    <a:bodyPr/>
                    <a:lstStyle/>
                    <a:p>
                      <a:pPr algn="ctr"/>
                      <a:r>
                        <a:rPr lang="en-US" dirty="0" smtClean="0"/>
                        <a:t>EUR (5)</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0.5</a:t>
                      </a:r>
                      <a:endParaRPr lang="en-US" dirty="0"/>
                    </a:p>
                  </a:txBody>
                  <a:tcPr/>
                </a:tc>
                <a:tc>
                  <a:txBody>
                    <a:bodyPr/>
                    <a:lstStyle/>
                    <a:p>
                      <a:pPr algn="ctr"/>
                      <a:r>
                        <a:rPr lang="en-US" dirty="0" smtClean="0"/>
                        <a:t>1</a:t>
                      </a:r>
                      <a:endParaRPr lang="en-US" dirty="0"/>
                    </a:p>
                  </a:txBody>
                  <a:tcPr/>
                </a:tc>
              </a:tr>
            </a:tbl>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100</a:t>
            </a:fld>
            <a:endParaRPr lang="en-US" dirty="0"/>
          </a:p>
        </p:txBody>
      </p:sp>
    </p:spTree>
    <p:extLst>
      <p:ext uri="{BB962C8B-B14F-4D97-AF65-F5344CB8AC3E}">
        <p14:creationId xmlns:p14="http://schemas.microsoft.com/office/powerpoint/2010/main" val="4090680788"/>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Explaining the Matrix</a:t>
            </a:r>
            <a:endParaRPr lang="en-US" sz="4000" dirty="0"/>
          </a:p>
        </p:txBody>
      </p:sp>
      <p:sp>
        <p:nvSpPr>
          <p:cNvPr id="3" name="Content Placeholder 2"/>
          <p:cNvSpPr>
            <a:spLocks noGrp="1"/>
          </p:cNvSpPr>
          <p:nvPr>
            <p:ph idx="1"/>
          </p:nvPr>
        </p:nvSpPr>
        <p:spPr>
          <a:xfrm>
            <a:off x="500250" y="1806452"/>
            <a:ext cx="8292613" cy="4505505"/>
          </a:xfrm>
        </p:spPr>
        <p:txBody>
          <a:bodyPr>
            <a:normAutofit fontScale="92500"/>
          </a:bodyPr>
          <a:lstStyle/>
          <a:p>
            <a:r>
              <a:rPr lang="en-US" dirty="0" smtClean="0"/>
              <a:t>On the previous slide, there is a matrix of market values. Absolute market values (in the darker shade) are across the top row and first column: these can not be directly observed. Relative market values (in the lighter shade) can be directly observed as “prices”.</a:t>
            </a:r>
          </a:p>
          <a:p>
            <a:r>
              <a:rPr lang="en-US" dirty="0" smtClean="0"/>
              <a:t>For example, the price of apples in USD terms is equal to $2 per apple  (5/2.5 = 2). The price of USD in banana terms (notice I have flipped the unit of measurement) is equal to 0.25 bananas per USD. The price of EUR in USD terms is 2 USD per Euro.</a:t>
            </a:r>
          </a:p>
          <a:p>
            <a:r>
              <a:rPr lang="en-US" dirty="0" smtClean="0"/>
              <a:t>Now, let’s change one input. If the absolute market value of USD falls from 2.5 to 2, then what happens to the prices in the matrix?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101</a:t>
            </a:fld>
            <a:endParaRPr lang="en-US" dirty="0"/>
          </a:p>
        </p:txBody>
      </p:sp>
    </p:spTree>
    <p:extLst>
      <p:ext uri="{BB962C8B-B14F-4D97-AF65-F5344CB8AC3E}">
        <p14:creationId xmlns:p14="http://schemas.microsoft.com/office/powerpoint/2010/main" val="73884211"/>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77170" cy="1339850"/>
          </a:xfrm>
        </p:spPr>
        <p:txBody>
          <a:bodyPr>
            <a:normAutofit/>
          </a:bodyPr>
          <a:lstStyle/>
          <a:p>
            <a:r>
              <a:rPr lang="en-US" sz="4000" dirty="0" smtClean="0"/>
              <a:t>The Impact of a Fall in the Absolute Market Value of US Dollars</a:t>
            </a:r>
            <a:endParaRPr lang="en-US" sz="4000" dirty="0"/>
          </a:p>
        </p:txBody>
      </p:sp>
      <p:sp>
        <p:nvSpPr>
          <p:cNvPr id="3" name="Content Placeholder 2"/>
          <p:cNvSpPr>
            <a:spLocks noGrp="1"/>
          </p:cNvSpPr>
          <p:nvPr>
            <p:ph idx="1"/>
          </p:nvPr>
        </p:nvSpPr>
        <p:spPr>
          <a:xfrm>
            <a:off x="404047" y="1808915"/>
            <a:ext cx="8331093" cy="1866643"/>
          </a:xfrm>
        </p:spPr>
        <p:txBody>
          <a:bodyPr>
            <a:normAutofit fontScale="92500"/>
          </a:bodyPr>
          <a:lstStyle/>
          <a:p>
            <a:pPr marL="0" indent="0" algn="ctr">
              <a:buNone/>
            </a:pPr>
            <a:r>
              <a:rPr lang="en-US" sz="2300" dirty="0" smtClean="0"/>
              <a:t>If the market value of the USD falls (from 2.5EV to 2EV), then the price of all goods in USD terms rises, as indicated by the row of green numbers. For example, the price of apples in USD terms rises from $2 per apple to $2.5 per apple.  Conversely, the price of USD in terms of all other goods falls, as indicated by the column of red numbers.</a:t>
            </a:r>
            <a:endParaRPr lang="en-US" sz="2300"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60562465"/>
              </p:ext>
            </p:extLst>
          </p:nvPr>
        </p:nvGraphicFramePr>
        <p:xfrm>
          <a:off x="1154424" y="3733291"/>
          <a:ext cx="7033330" cy="2462625"/>
        </p:xfrm>
        <a:graphic>
          <a:graphicData uri="http://schemas.openxmlformats.org/drawingml/2006/table">
            <a:tbl>
              <a:tblPr firstRow="1" firstCol="1">
                <a:tableStyleId>{5C22544A-7EE6-4342-B048-85BDC9FD1C3A}</a:tableStyleId>
              </a:tblPr>
              <a:tblGrid>
                <a:gridCol w="1406666"/>
                <a:gridCol w="1406666"/>
                <a:gridCol w="1406666"/>
                <a:gridCol w="1406666"/>
                <a:gridCol w="1406666"/>
              </a:tblGrid>
              <a:tr h="492525">
                <a:tc>
                  <a:txBody>
                    <a:bodyPr/>
                    <a:lstStyle/>
                    <a:p>
                      <a:pPr algn="ctr"/>
                      <a:r>
                        <a:rPr lang="en-US" dirty="0" smtClean="0"/>
                        <a:t>Good (EV)</a:t>
                      </a:r>
                      <a:endParaRPr lang="en-US" dirty="0"/>
                    </a:p>
                  </a:txBody>
                  <a:tcPr/>
                </a:tc>
                <a:tc>
                  <a:txBody>
                    <a:bodyPr/>
                    <a:lstStyle/>
                    <a:p>
                      <a:pPr algn="ctr"/>
                      <a:r>
                        <a:rPr lang="en-US" dirty="0" smtClean="0"/>
                        <a:t>Apple</a:t>
                      </a:r>
                      <a:r>
                        <a:rPr lang="en-US" baseline="0" dirty="0" smtClean="0"/>
                        <a:t> (5)</a:t>
                      </a:r>
                      <a:endParaRPr lang="en-US" dirty="0"/>
                    </a:p>
                  </a:txBody>
                  <a:tcPr/>
                </a:tc>
                <a:tc>
                  <a:txBody>
                    <a:bodyPr/>
                    <a:lstStyle/>
                    <a:p>
                      <a:pPr algn="ctr"/>
                      <a:r>
                        <a:rPr lang="en-US" dirty="0" smtClean="0"/>
                        <a:t>Banana (10)</a:t>
                      </a:r>
                      <a:endParaRPr lang="en-US" dirty="0"/>
                    </a:p>
                  </a:txBody>
                  <a:tcPr/>
                </a:tc>
                <a:tc>
                  <a:txBody>
                    <a:bodyPr/>
                    <a:lstStyle/>
                    <a:p>
                      <a:pPr algn="ctr"/>
                      <a:r>
                        <a:rPr lang="en-US" dirty="0" smtClean="0">
                          <a:solidFill>
                            <a:schemeClr val="bg1"/>
                          </a:solidFill>
                        </a:rPr>
                        <a:t>USD (2)</a:t>
                      </a:r>
                      <a:endParaRPr lang="en-US" dirty="0">
                        <a:solidFill>
                          <a:schemeClr val="bg1"/>
                        </a:solidFill>
                      </a:endParaRPr>
                    </a:p>
                  </a:txBody>
                  <a:tcPr/>
                </a:tc>
                <a:tc>
                  <a:txBody>
                    <a:bodyPr/>
                    <a:lstStyle/>
                    <a:p>
                      <a:pPr algn="ctr"/>
                      <a:r>
                        <a:rPr lang="en-US" dirty="0" smtClean="0"/>
                        <a:t>EUR</a:t>
                      </a:r>
                      <a:r>
                        <a:rPr lang="en-US" baseline="0" dirty="0" smtClean="0"/>
                        <a:t> (5)</a:t>
                      </a:r>
                      <a:endParaRPr lang="en-US" dirty="0"/>
                    </a:p>
                  </a:txBody>
                  <a:tcPr/>
                </a:tc>
              </a:tr>
              <a:tr h="492525">
                <a:tc>
                  <a:txBody>
                    <a:bodyPr/>
                    <a:lstStyle/>
                    <a:p>
                      <a:pPr algn="ctr"/>
                      <a:r>
                        <a:rPr lang="en-US" dirty="0" smtClean="0"/>
                        <a:t>Apple (5)</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solidFill>
                            <a:srgbClr val="FF0000"/>
                          </a:solidFill>
                        </a:rPr>
                        <a:t>0.4</a:t>
                      </a:r>
                      <a:endParaRPr lang="en-US" dirty="0">
                        <a:solidFill>
                          <a:srgbClr val="FF0000"/>
                        </a:solidFill>
                      </a:endParaRPr>
                    </a:p>
                  </a:txBody>
                  <a:tcPr/>
                </a:tc>
                <a:tc>
                  <a:txBody>
                    <a:bodyPr/>
                    <a:lstStyle/>
                    <a:p>
                      <a:pPr algn="ctr"/>
                      <a:r>
                        <a:rPr lang="en-US" dirty="0" smtClean="0"/>
                        <a:t>1</a:t>
                      </a:r>
                      <a:endParaRPr lang="en-US" dirty="0"/>
                    </a:p>
                  </a:txBody>
                  <a:tcPr/>
                </a:tc>
              </a:tr>
              <a:tr h="492525">
                <a:tc>
                  <a:txBody>
                    <a:bodyPr/>
                    <a:lstStyle/>
                    <a:p>
                      <a:pPr algn="ctr"/>
                      <a:r>
                        <a:rPr lang="en-US" dirty="0" smtClean="0"/>
                        <a:t>Banana (10)</a:t>
                      </a:r>
                      <a:endParaRPr lang="en-US" dirty="0"/>
                    </a:p>
                  </a:txBody>
                  <a:tcPr/>
                </a:tc>
                <a:tc>
                  <a:txBody>
                    <a:bodyPr/>
                    <a:lstStyle/>
                    <a:p>
                      <a:pPr algn="ctr"/>
                      <a:r>
                        <a:rPr lang="en-US" dirty="0" smtClean="0"/>
                        <a:t>0.5</a:t>
                      </a:r>
                      <a:endParaRPr lang="en-US" dirty="0"/>
                    </a:p>
                  </a:txBody>
                  <a:tcPr/>
                </a:tc>
                <a:tc>
                  <a:txBody>
                    <a:bodyPr/>
                    <a:lstStyle/>
                    <a:p>
                      <a:pPr algn="ctr"/>
                      <a:r>
                        <a:rPr lang="en-US" dirty="0" smtClean="0"/>
                        <a:t>1</a:t>
                      </a:r>
                      <a:endParaRPr lang="en-US" dirty="0"/>
                    </a:p>
                  </a:txBody>
                  <a:tcPr/>
                </a:tc>
                <a:tc>
                  <a:txBody>
                    <a:bodyPr/>
                    <a:lstStyle/>
                    <a:p>
                      <a:pPr algn="ctr"/>
                      <a:r>
                        <a:rPr lang="en-US" dirty="0" smtClean="0">
                          <a:solidFill>
                            <a:srgbClr val="FF0000"/>
                          </a:solidFill>
                        </a:rPr>
                        <a:t>0.2</a:t>
                      </a:r>
                      <a:endParaRPr lang="en-US" dirty="0">
                        <a:solidFill>
                          <a:srgbClr val="FF0000"/>
                        </a:solidFill>
                      </a:endParaRPr>
                    </a:p>
                  </a:txBody>
                  <a:tcPr/>
                </a:tc>
                <a:tc>
                  <a:txBody>
                    <a:bodyPr/>
                    <a:lstStyle/>
                    <a:p>
                      <a:pPr algn="ctr"/>
                      <a:r>
                        <a:rPr lang="en-US" dirty="0" smtClean="0"/>
                        <a:t>0.5</a:t>
                      </a:r>
                      <a:endParaRPr lang="en-US" dirty="0"/>
                    </a:p>
                  </a:txBody>
                  <a:tcPr/>
                </a:tc>
              </a:tr>
              <a:tr h="492525">
                <a:tc>
                  <a:txBody>
                    <a:bodyPr/>
                    <a:lstStyle/>
                    <a:p>
                      <a:pPr algn="ctr"/>
                      <a:r>
                        <a:rPr lang="en-US" dirty="0" smtClean="0">
                          <a:solidFill>
                            <a:srgbClr val="FFFFFF"/>
                          </a:solidFill>
                        </a:rPr>
                        <a:t>USD (2)</a:t>
                      </a:r>
                      <a:endParaRPr lang="en-US" dirty="0">
                        <a:solidFill>
                          <a:srgbClr val="FFFFFF"/>
                        </a:solidFill>
                      </a:endParaRPr>
                    </a:p>
                  </a:txBody>
                  <a:tcPr/>
                </a:tc>
                <a:tc>
                  <a:txBody>
                    <a:bodyPr/>
                    <a:lstStyle/>
                    <a:p>
                      <a:pPr algn="ctr"/>
                      <a:r>
                        <a:rPr lang="en-US" b="1" dirty="0" smtClean="0">
                          <a:solidFill>
                            <a:srgbClr val="008000"/>
                          </a:solidFill>
                        </a:rPr>
                        <a:t>2.5</a:t>
                      </a:r>
                      <a:endParaRPr lang="en-US" b="1" dirty="0">
                        <a:solidFill>
                          <a:srgbClr val="008000"/>
                        </a:solidFill>
                      </a:endParaRPr>
                    </a:p>
                  </a:txBody>
                  <a:tcPr/>
                </a:tc>
                <a:tc>
                  <a:txBody>
                    <a:bodyPr/>
                    <a:lstStyle/>
                    <a:p>
                      <a:pPr algn="ctr"/>
                      <a:r>
                        <a:rPr lang="en-US" b="1" dirty="0" smtClean="0">
                          <a:solidFill>
                            <a:srgbClr val="008000"/>
                          </a:solidFill>
                        </a:rPr>
                        <a:t>5</a:t>
                      </a:r>
                      <a:endParaRPr lang="en-US" b="1" dirty="0">
                        <a:solidFill>
                          <a:srgbClr val="008000"/>
                        </a:solidFill>
                      </a:endParaRPr>
                    </a:p>
                  </a:txBody>
                  <a:tcPr/>
                </a:tc>
                <a:tc>
                  <a:txBody>
                    <a:bodyPr/>
                    <a:lstStyle/>
                    <a:p>
                      <a:pPr algn="ctr"/>
                      <a:r>
                        <a:rPr lang="en-US" dirty="0" smtClean="0"/>
                        <a:t>1</a:t>
                      </a:r>
                      <a:endParaRPr lang="en-US" dirty="0"/>
                    </a:p>
                  </a:txBody>
                  <a:tcPr/>
                </a:tc>
                <a:tc>
                  <a:txBody>
                    <a:bodyPr/>
                    <a:lstStyle/>
                    <a:p>
                      <a:pPr algn="ctr"/>
                      <a:r>
                        <a:rPr lang="en-US" b="1" dirty="0" smtClean="0">
                          <a:solidFill>
                            <a:srgbClr val="008000"/>
                          </a:solidFill>
                        </a:rPr>
                        <a:t>2.5</a:t>
                      </a:r>
                      <a:endParaRPr lang="en-US" b="1" dirty="0">
                        <a:solidFill>
                          <a:srgbClr val="008000"/>
                        </a:solidFill>
                      </a:endParaRPr>
                    </a:p>
                  </a:txBody>
                  <a:tcPr/>
                </a:tc>
              </a:tr>
              <a:tr h="492525">
                <a:tc>
                  <a:txBody>
                    <a:bodyPr/>
                    <a:lstStyle/>
                    <a:p>
                      <a:pPr algn="ctr"/>
                      <a:r>
                        <a:rPr lang="en-US" dirty="0" smtClean="0"/>
                        <a:t>EUR (5)</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solidFill>
                            <a:srgbClr val="FF0000"/>
                          </a:solidFill>
                        </a:rPr>
                        <a:t>0.4</a:t>
                      </a:r>
                      <a:endParaRPr lang="en-US" dirty="0">
                        <a:solidFill>
                          <a:srgbClr val="FF0000"/>
                        </a:solidFill>
                      </a:endParaRPr>
                    </a:p>
                  </a:txBody>
                  <a:tcPr/>
                </a:tc>
                <a:tc>
                  <a:txBody>
                    <a:bodyPr/>
                    <a:lstStyle/>
                    <a:p>
                      <a:pPr algn="ctr"/>
                      <a:r>
                        <a:rPr lang="en-US" dirty="0" smtClean="0"/>
                        <a:t>1</a:t>
                      </a:r>
                      <a:endParaRPr lang="en-US" dirty="0"/>
                    </a:p>
                  </a:txBody>
                  <a:tcPr/>
                </a:tc>
              </a:tr>
            </a:tbl>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102</a:t>
            </a:fld>
            <a:endParaRPr lang="en-US" dirty="0"/>
          </a:p>
        </p:txBody>
      </p:sp>
    </p:spTree>
    <p:extLst>
      <p:ext uri="{BB962C8B-B14F-4D97-AF65-F5344CB8AC3E}">
        <p14:creationId xmlns:p14="http://schemas.microsoft.com/office/powerpoint/2010/main" val="1877859345"/>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Relative Volatility of Different Types of Prices</a:t>
            </a:r>
            <a:endParaRPr lang="en-US" sz="4000" dirty="0"/>
          </a:p>
        </p:txBody>
      </p:sp>
      <p:sp>
        <p:nvSpPr>
          <p:cNvPr id="3" name="Content Placeholder 2"/>
          <p:cNvSpPr>
            <a:spLocks noGrp="1"/>
          </p:cNvSpPr>
          <p:nvPr>
            <p:ph idx="1"/>
          </p:nvPr>
        </p:nvSpPr>
        <p:spPr>
          <a:xfrm>
            <a:off x="500252" y="1806453"/>
            <a:ext cx="8234890" cy="4640212"/>
          </a:xfrm>
        </p:spPr>
        <p:txBody>
          <a:bodyPr>
            <a:normAutofit/>
          </a:bodyPr>
          <a:lstStyle/>
          <a:p>
            <a:r>
              <a:rPr lang="en-US" sz="2100" dirty="0" smtClean="0"/>
              <a:t>In practice, price determination is not quite as simple as the matrix on the previous slide suggests. For example, foreign exchange rates are highly volatile on an intra-day and intra-month basis, whereas the money price of of a good (for example, the dollar price of bananas) is very stable on an intra-day basis and relatively stable on an intra-month basis.</a:t>
            </a:r>
          </a:p>
          <a:p>
            <a:pPr>
              <a:spcBef>
                <a:spcPts val="1400"/>
              </a:spcBef>
            </a:pPr>
            <a:r>
              <a:rPr lang="en-US" sz="2100" dirty="0" smtClean="0"/>
              <a:t>This phenomenon suggests that there is some inertia built into goods prices: for example, “menu costs” may discourage vendors from regularly changing display prices. Nevertheless, just because some prices (</a:t>
            </a:r>
            <a:r>
              <a:rPr lang="en-US" sz="2100" dirty="0" err="1" smtClean="0"/>
              <a:t>forex</a:t>
            </a:r>
            <a:r>
              <a:rPr lang="en-US" sz="2100" dirty="0" smtClean="0"/>
              <a:t> rates) exhibit more volatility than others (money prices of goods), does not mean that they are not determined by the same fundamental process. Ultimately, every price is a relative expression of two market values.</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103</a:t>
            </a:fld>
            <a:endParaRPr lang="en-US" dirty="0"/>
          </a:p>
        </p:txBody>
      </p:sp>
    </p:spTree>
    <p:extLst>
      <p:ext uri="{BB962C8B-B14F-4D97-AF65-F5344CB8AC3E}">
        <p14:creationId xmlns:p14="http://schemas.microsoft.com/office/powerpoint/2010/main" val="2766029307"/>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Review and Path Forward</a:t>
            </a:r>
            <a:endParaRPr lang="en-US" sz="4000" dirty="0"/>
          </a:p>
        </p:txBody>
      </p:sp>
      <p:sp>
        <p:nvSpPr>
          <p:cNvPr id="3" name="Content Placeholder 2"/>
          <p:cNvSpPr>
            <a:spLocks noGrp="1"/>
          </p:cNvSpPr>
          <p:nvPr>
            <p:ph idx="1"/>
          </p:nvPr>
        </p:nvSpPr>
        <p:spPr>
          <a:xfrm>
            <a:off x="500243" y="1794420"/>
            <a:ext cx="8254132" cy="4582480"/>
          </a:xfrm>
        </p:spPr>
        <p:txBody>
          <a:bodyPr>
            <a:normAutofit fontScale="92500"/>
          </a:bodyPr>
          <a:lstStyle/>
          <a:p>
            <a:r>
              <a:rPr lang="en-US" dirty="0" smtClean="0"/>
              <a:t>We have covered a lot of ground in a short space of time with very little acknowledgement of the academic literature in this area. The remainder of Part A of this paper is focused on exploring some of the key concepts discussed in more detail and providing a brief overview of some of the selected literature in this area. In particular, we explore the concept of value, the concept of price (the ratio of two quantities exchange) and a little of the philosophy behind supply and demand analysis and how it can be illustrated in absolute market value terms.</a:t>
            </a:r>
          </a:p>
          <a:p>
            <a:r>
              <a:rPr lang="en-US" dirty="0" smtClean="0"/>
              <a:t>If you are not interested in this level of detail, then you can skip to Part B of this paper which begins to apply this theory to a macroeconomic context.</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104</a:t>
            </a:fld>
            <a:endParaRPr lang="en-US" dirty="0"/>
          </a:p>
        </p:txBody>
      </p:sp>
    </p:spTree>
    <p:extLst>
      <p:ext uri="{BB962C8B-B14F-4D97-AF65-F5344CB8AC3E}">
        <p14:creationId xmlns:p14="http://schemas.microsoft.com/office/powerpoint/2010/main" val="2429529203"/>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Measurement of Value</a:t>
            </a:r>
            <a:endParaRPr lang="en-US" sz="4000" dirty="0"/>
          </a:p>
        </p:txBody>
      </p:sp>
      <p:sp>
        <p:nvSpPr>
          <p:cNvPr id="3" name="Text Placeholder 2"/>
          <p:cNvSpPr>
            <a:spLocks noGrp="1"/>
          </p:cNvSpPr>
          <p:nvPr>
            <p:ph type="body" idx="1"/>
          </p:nvPr>
        </p:nvSpPr>
        <p:spPr/>
        <p:txBody>
          <a:bodyPr/>
          <a:lstStyle/>
          <a:p>
            <a:r>
              <a:rPr lang="en-US" dirty="0" smtClean="0"/>
              <a:t>Relative </a:t>
            </a:r>
            <a:r>
              <a:rPr lang="en-US" dirty="0" err="1" smtClean="0"/>
              <a:t>vs</a:t>
            </a:r>
            <a:r>
              <a:rPr lang="en-US" dirty="0" smtClean="0"/>
              <a:t> Absolute Market Value and </a:t>
            </a:r>
            <a:r>
              <a:rPr lang="en-US" dirty="0"/>
              <a:t>a</a:t>
            </a:r>
            <a:r>
              <a:rPr lang="en-US" dirty="0" smtClean="0"/>
              <a:t> Review of the Attempts by Ricardo and Anderson to Define and Explain the Concepts</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105</a:t>
            </a:fld>
            <a:endParaRPr lang="en-US" dirty="0"/>
          </a:p>
        </p:txBody>
      </p:sp>
    </p:spTree>
    <p:extLst>
      <p:ext uri="{BB962C8B-B14F-4D97-AF65-F5344CB8AC3E}">
        <p14:creationId xmlns:p14="http://schemas.microsoft.com/office/powerpoint/2010/main" val="270958077"/>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Concept of Value &amp;</a:t>
            </a:r>
            <a:br>
              <a:rPr lang="en-US" sz="4000" dirty="0" smtClean="0"/>
            </a:br>
            <a:r>
              <a:rPr lang="en-US" sz="4000" dirty="0" smtClean="0"/>
              <a:t>The Measurement of Value</a:t>
            </a:r>
            <a:endParaRPr lang="en-US" sz="4000" dirty="0"/>
          </a:p>
        </p:txBody>
      </p:sp>
      <p:sp>
        <p:nvSpPr>
          <p:cNvPr id="3" name="Content Placeholder 2"/>
          <p:cNvSpPr>
            <a:spLocks noGrp="1"/>
          </p:cNvSpPr>
          <p:nvPr>
            <p:ph idx="1"/>
          </p:nvPr>
        </p:nvSpPr>
        <p:spPr>
          <a:xfrm>
            <a:off x="463192" y="1821151"/>
            <a:ext cx="8225215" cy="4567784"/>
          </a:xfrm>
        </p:spPr>
        <p:txBody>
          <a:bodyPr>
            <a:normAutofit fontScale="92500"/>
          </a:bodyPr>
          <a:lstStyle/>
          <a:p>
            <a:r>
              <a:rPr lang="en-US" dirty="0" smtClean="0"/>
              <a:t>The concept of “value” has a long history in economics. Today, there two primary ways that economists think about the value of a good: utility (or, in its relative form, preference relations) and price. Utility is a measure of the </a:t>
            </a:r>
            <a:r>
              <a:rPr lang="en-US" i="1" dirty="0" smtClean="0"/>
              <a:t>non-market</a:t>
            </a:r>
            <a:r>
              <a:rPr lang="en-US" dirty="0" smtClean="0"/>
              <a:t> value of a good. In contrast, price is a measure of the </a:t>
            </a:r>
            <a:r>
              <a:rPr lang="en-US" i="1" dirty="0" smtClean="0"/>
              <a:t>market</a:t>
            </a:r>
            <a:r>
              <a:rPr lang="en-US" dirty="0" smtClean="0"/>
              <a:t> value of a good.</a:t>
            </a:r>
          </a:p>
          <a:p>
            <a:r>
              <a:rPr lang="en-US" dirty="0" smtClean="0"/>
              <a:t>It is generally believed that price is </a:t>
            </a:r>
            <a:r>
              <a:rPr lang="en-US" i="1" dirty="0" smtClean="0"/>
              <a:t>the</a:t>
            </a:r>
            <a:r>
              <a:rPr lang="en-US" dirty="0" smtClean="0"/>
              <a:t> measure of market value: in other words, “price” and “market value” are synonymous. But this paradigm has a flaw: price is a </a:t>
            </a:r>
            <a:r>
              <a:rPr lang="en-US" i="1" dirty="0" smtClean="0"/>
              <a:t>relative</a:t>
            </a:r>
            <a:r>
              <a:rPr lang="en-US" dirty="0" smtClean="0"/>
              <a:t> expression of two market values. Market value is a property possessed by a good. We can measure that property on an absolute basis (in terms of an invariable measure of market value) or on a relative basis (in terms of the variable market value of another good).</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106</a:t>
            </a:fld>
            <a:endParaRPr lang="en-US" dirty="0"/>
          </a:p>
        </p:txBody>
      </p:sp>
    </p:spTree>
    <p:extLst>
      <p:ext uri="{BB962C8B-B14F-4D97-AF65-F5344CB8AC3E}">
        <p14:creationId xmlns:p14="http://schemas.microsoft.com/office/powerpoint/2010/main" val="645723806"/>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Market </a:t>
            </a:r>
            <a:r>
              <a:rPr lang="en-US" sz="4000" dirty="0" err="1" smtClean="0"/>
              <a:t>vs</a:t>
            </a:r>
            <a:r>
              <a:rPr lang="en-US" sz="4000" dirty="0" smtClean="0"/>
              <a:t> Non-Market Value</a:t>
            </a:r>
            <a:endParaRPr lang="en-US" sz="4000" dirty="0"/>
          </a:p>
        </p:txBody>
      </p:sp>
      <p:sp>
        <p:nvSpPr>
          <p:cNvPr id="3" name="Content Placeholder 2"/>
          <p:cNvSpPr>
            <a:spLocks noGrp="1"/>
          </p:cNvSpPr>
          <p:nvPr>
            <p:ph idx="1"/>
          </p:nvPr>
        </p:nvSpPr>
        <p:spPr>
          <a:xfrm>
            <a:off x="461771" y="1832172"/>
            <a:ext cx="8273374" cy="4441299"/>
          </a:xfrm>
        </p:spPr>
        <p:txBody>
          <a:bodyPr>
            <a:noAutofit/>
          </a:bodyPr>
          <a:lstStyle/>
          <a:p>
            <a:r>
              <a:rPr lang="en-US" sz="2100" dirty="0" smtClean="0"/>
              <a:t>Every economic good has two forms of value associated with it: “market value”, a value determined by the interaction of buyers and sellers of a good (market forces), and “non-market value”, a value which depends entirely upon an individual’s “appetites”.</a:t>
            </a:r>
          </a:p>
          <a:p>
            <a:pPr>
              <a:spcBef>
                <a:spcPts val="1400"/>
              </a:spcBef>
            </a:pPr>
            <a:r>
              <a:rPr lang="en-US" sz="2100" dirty="0" smtClean="0"/>
              <a:t>For example, one person may love oysters (receives significant utility from their consumption) while another person may hate oysters (receives disutility from their consumption). The non-market value of oysters differs greatly between those two individuals. In contrast, the market value of oysters is determined by </a:t>
            </a:r>
            <a:r>
              <a:rPr lang="en-US" sz="2100" dirty="0"/>
              <a:t>t</a:t>
            </a:r>
            <a:r>
              <a:rPr lang="en-US" sz="2100" dirty="0" smtClean="0"/>
              <a:t>he sum of individual demands for oysters coupled with the market supply of oysters. There is a positive market value for oysters even though many people don’t like them (their non-market value is zero or negative to some people).</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107</a:t>
            </a:fld>
            <a:endParaRPr lang="en-US" dirty="0"/>
          </a:p>
        </p:txBody>
      </p:sp>
    </p:spTree>
    <p:extLst>
      <p:ext uri="{BB962C8B-B14F-4D97-AF65-F5344CB8AC3E}">
        <p14:creationId xmlns:p14="http://schemas.microsoft.com/office/powerpoint/2010/main" val="2097283778"/>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Absolute </a:t>
            </a:r>
            <a:r>
              <a:rPr lang="en-US" sz="4000" dirty="0" err="1" smtClean="0"/>
              <a:t>vs</a:t>
            </a:r>
            <a:r>
              <a:rPr lang="en-US" sz="4000" dirty="0" smtClean="0"/>
              <a:t> Relative</a:t>
            </a:r>
            <a:br>
              <a:rPr lang="en-US" sz="4000" dirty="0" smtClean="0"/>
            </a:br>
            <a:r>
              <a:rPr lang="en-US" sz="4000" dirty="0" smtClean="0"/>
              <a:t>Non-Market Value</a:t>
            </a:r>
            <a:endParaRPr lang="en-US" sz="4000" dirty="0"/>
          </a:p>
        </p:txBody>
      </p:sp>
      <p:sp>
        <p:nvSpPr>
          <p:cNvPr id="3" name="Content Placeholder 2"/>
          <p:cNvSpPr>
            <a:spLocks noGrp="1"/>
          </p:cNvSpPr>
          <p:nvPr>
            <p:ph idx="1"/>
          </p:nvPr>
        </p:nvSpPr>
        <p:spPr>
          <a:xfrm>
            <a:off x="466380" y="1828524"/>
            <a:ext cx="8134079" cy="4537962"/>
          </a:xfrm>
        </p:spPr>
        <p:txBody>
          <a:bodyPr>
            <a:normAutofit/>
          </a:bodyPr>
          <a:lstStyle/>
          <a:p>
            <a:r>
              <a:rPr lang="en-US" sz="2100" dirty="0" smtClean="0"/>
              <a:t>It is the contention of this paper that both of these forms of value (non-market value and market value) can be thought of in both absolute and relative terms.</a:t>
            </a:r>
          </a:p>
          <a:p>
            <a:pPr>
              <a:spcBef>
                <a:spcPts val="1400"/>
              </a:spcBef>
            </a:pPr>
            <a:r>
              <a:rPr lang="en-US" sz="2100" dirty="0" smtClean="0"/>
              <a:t>The first of these, non-market value, is already understood and analyzed in both absolute and relative terms. Utility is a measure of the </a:t>
            </a:r>
            <a:r>
              <a:rPr lang="en-US" sz="2100" i="1" dirty="0" smtClean="0"/>
              <a:t>absolute</a:t>
            </a:r>
            <a:r>
              <a:rPr lang="en-US" sz="2100" dirty="0" smtClean="0"/>
              <a:t> non-market value of a good. Over the years, the concept of utility has become less fashionable in economics and has been overtaken by “preference relations”. In </a:t>
            </a:r>
            <a:r>
              <a:rPr lang="en-US" sz="2100" dirty="0"/>
              <a:t>modern economic theory</a:t>
            </a:r>
            <a:r>
              <a:rPr lang="en-US" sz="2100" dirty="0" smtClean="0"/>
              <a:t>, utility </a:t>
            </a:r>
            <a:r>
              <a:rPr lang="en-US" sz="2100" dirty="0"/>
              <a:t>is generally used as a way to summarize (or represent) a consumer’s preferences between goods (</a:t>
            </a:r>
            <a:r>
              <a:rPr lang="en-US" sz="2100" dirty="0" err="1"/>
              <a:t>Jehle</a:t>
            </a:r>
            <a:r>
              <a:rPr lang="en-US" sz="2100" dirty="0"/>
              <a:t>, </a:t>
            </a:r>
            <a:r>
              <a:rPr lang="en-US" sz="2100" dirty="0" err="1"/>
              <a:t>Reny</a:t>
            </a:r>
            <a:r>
              <a:rPr lang="en-US" sz="2100" dirty="0"/>
              <a:t>, 2011)</a:t>
            </a:r>
            <a:r>
              <a:rPr lang="en-US" sz="2100" dirty="0" smtClean="0"/>
              <a:t>. In essence, </a:t>
            </a:r>
            <a:r>
              <a:rPr lang="en-US" sz="2100" dirty="0"/>
              <a:t>t</a:t>
            </a:r>
            <a:r>
              <a:rPr lang="en-US" sz="2100" dirty="0" smtClean="0"/>
              <a:t>hese “preference relations” are functions for expressing the </a:t>
            </a:r>
            <a:r>
              <a:rPr lang="en-US" sz="2100" i="1" dirty="0" smtClean="0"/>
              <a:t>relative</a:t>
            </a:r>
            <a:r>
              <a:rPr lang="en-US" sz="2100" dirty="0" smtClean="0"/>
              <a:t> non-market value of goods (the relative utility of goods).</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108</a:t>
            </a:fld>
            <a:endParaRPr lang="en-US" dirty="0"/>
          </a:p>
        </p:txBody>
      </p:sp>
    </p:spTree>
    <p:extLst>
      <p:ext uri="{BB962C8B-B14F-4D97-AF65-F5344CB8AC3E}">
        <p14:creationId xmlns:p14="http://schemas.microsoft.com/office/powerpoint/2010/main" val="1727226462"/>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Absolute </a:t>
            </a:r>
            <a:r>
              <a:rPr lang="en-US" sz="4000" dirty="0" err="1" smtClean="0"/>
              <a:t>vs</a:t>
            </a:r>
            <a:r>
              <a:rPr lang="en-US" sz="4000" dirty="0" smtClean="0"/>
              <a:t> Relative</a:t>
            </a:r>
            <a:br>
              <a:rPr lang="en-US" sz="4000" dirty="0" smtClean="0"/>
            </a:br>
            <a:r>
              <a:rPr lang="en-US" sz="4000" dirty="0" smtClean="0"/>
              <a:t>Market Value</a:t>
            </a:r>
            <a:endParaRPr lang="en-US" sz="4000" dirty="0"/>
          </a:p>
        </p:txBody>
      </p:sp>
      <p:sp>
        <p:nvSpPr>
          <p:cNvPr id="3" name="Content Placeholder 2"/>
          <p:cNvSpPr>
            <a:spLocks noGrp="1"/>
          </p:cNvSpPr>
          <p:nvPr>
            <p:ph idx="1"/>
          </p:nvPr>
        </p:nvSpPr>
        <p:spPr>
          <a:xfrm>
            <a:off x="461769" y="1825700"/>
            <a:ext cx="8331093" cy="4467015"/>
          </a:xfrm>
        </p:spPr>
        <p:txBody>
          <a:bodyPr>
            <a:normAutofit fontScale="92500"/>
          </a:bodyPr>
          <a:lstStyle/>
          <a:p>
            <a:r>
              <a:rPr lang="en-US" dirty="0" smtClean="0"/>
              <a:t>In contrast, market value is generally understood only in the </a:t>
            </a:r>
            <a:r>
              <a:rPr lang="en-US" i="1" dirty="0" smtClean="0"/>
              <a:t>relative</a:t>
            </a:r>
            <a:r>
              <a:rPr lang="en-US" dirty="0" smtClean="0"/>
              <a:t> sense, as a “price”. This somewhat blinkered perspective is understandable: price, the relative expression of two market values, is the way we “experience” market value in day to day life. But any property that can be compared on a relative basis must be a property that both objects in question possess and must be measurable, at least theoretically, on an absolute basis (in terms of an invariable measure of that property).</a:t>
            </a:r>
          </a:p>
          <a:p>
            <a:pPr>
              <a:spcBef>
                <a:spcPts val="1400"/>
              </a:spcBef>
            </a:pPr>
            <a:r>
              <a:rPr lang="en-US" dirty="0" smtClean="0"/>
              <a:t>In this sense, every price can be considered to be </a:t>
            </a:r>
            <a:r>
              <a:rPr lang="en-US" dirty="0"/>
              <a:t>a relative expression of two absolute market </a:t>
            </a:r>
            <a:r>
              <a:rPr lang="en-US" dirty="0" smtClean="0"/>
              <a:t>values and every </a:t>
            </a:r>
            <a:r>
              <a:rPr lang="en-US" dirty="0"/>
              <a:t>good </a:t>
            </a:r>
            <a:r>
              <a:rPr lang="en-US" dirty="0" smtClean="0"/>
              <a:t>can be considered to possess the property of </a:t>
            </a:r>
            <a:r>
              <a:rPr lang="en-US" dirty="0"/>
              <a:t>absolute market value </a:t>
            </a:r>
            <a:r>
              <a:rPr lang="en-US" dirty="0" smtClean="0"/>
              <a:t>(market value measured in the absolute).</a:t>
            </a:r>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109</a:t>
            </a:fld>
            <a:endParaRPr lang="en-US" dirty="0"/>
          </a:p>
        </p:txBody>
      </p:sp>
    </p:spTree>
    <p:extLst>
      <p:ext uri="{BB962C8B-B14F-4D97-AF65-F5344CB8AC3E}">
        <p14:creationId xmlns:p14="http://schemas.microsoft.com/office/powerpoint/2010/main" val="2176745816"/>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244158"/>
            <a:ext cx="7345362" cy="1339850"/>
          </a:xfrm>
        </p:spPr>
        <p:txBody>
          <a:bodyPr>
            <a:normAutofit/>
          </a:bodyPr>
          <a:lstStyle/>
          <a:p>
            <a:r>
              <a:rPr lang="en-US" sz="4000" dirty="0" smtClean="0"/>
              <a:t>Relative Expressions Imply</a:t>
            </a:r>
            <a:br>
              <a:rPr lang="en-US" sz="4000" dirty="0" smtClean="0"/>
            </a:br>
            <a:r>
              <a:rPr lang="en-US" sz="4000" dirty="0" smtClean="0"/>
              <a:t>Absolute Properties</a:t>
            </a:r>
            <a:endParaRPr lang="en-US" sz="4000" dirty="0"/>
          </a:p>
        </p:txBody>
      </p:sp>
      <p:sp>
        <p:nvSpPr>
          <p:cNvPr id="3" name="Content Placeholder 2"/>
          <p:cNvSpPr>
            <a:spLocks noGrp="1"/>
          </p:cNvSpPr>
          <p:nvPr>
            <p:ph idx="1"/>
          </p:nvPr>
        </p:nvSpPr>
        <p:spPr>
          <a:xfrm>
            <a:off x="466376" y="1828525"/>
            <a:ext cx="8249525" cy="4618139"/>
          </a:xfrm>
        </p:spPr>
        <p:txBody>
          <a:bodyPr>
            <a:normAutofit fontScale="92500"/>
          </a:bodyPr>
          <a:lstStyle/>
          <a:p>
            <a:r>
              <a:rPr lang="en-US" dirty="0" smtClean="0"/>
              <a:t>In order to express a relative difference between two objects, both of those objects must possess the property being compared. For example, it makes no sense to ask “is the girl happier than the tree?” Trees do not posses the property of “happiness” so it is not possible to make the comparison. However, it is reasonable to ask “</a:t>
            </a:r>
            <a:r>
              <a:rPr lang="en-US" dirty="0"/>
              <a:t>i</a:t>
            </a:r>
            <a:r>
              <a:rPr lang="en-US" dirty="0" smtClean="0"/>
              <a:t>s the girl taller than the tree?” Why? Because both the tree and the girl possess the property of “tallness”.</a:t>
            </a:r>
          </a:p>
          <a:p>
            <a:r>
              <a:rPr lang="en-US" dirty="0" smtClean="0"/>
              <a:t>Moreover, we need an “invariable” or “constant” unit of measurement (feet &amp; inches) to determine the “tallness” of both the girl and the tree (especially if the comparison is being made across time or space). In this sense, both have an “absolute tallness” that can be compared on a relative basis.</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110</a:t>
            </a:fld>
            <a:endParaRPr lang="en-US" dirty="0"/>
          </a:p>
        </p:txBody>
      </p:sp>
    </p:spTree>
    <p:extLst>
      <p:ext uri="{BB962C8B-B14F-4D97-AF65-F5344CB8AC3E}">
        <p14:creationId xmlns:p14="http://schemas.microsoft.com/office/powerpoint/2010/main" val="2177281772"/>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77169" cy="1339850"/>
          </a:xfrm>
        </p:spPr>
        <p:txBody>
          <a:bodyPr>
            <a:noAutofit/>
          </a:bodyPr>
          <a:lstStyle/>
          <a:p>
            <a:r>
              <a:rPr lang="en-US" sz="4000" dirty="0" smtClean="0"/>
              <a:t>Price Implies Goods Have the Property of Absolute Market Value</a:t>
            </a:r>
            <a:endParaRPr lang="en-US" sz="4000" dirty="0"/>
          </a:p>
        </p:txBody>
      </p:sp>
      <p:sp>
        <p:nvSpPr>
          <p:cNvPr id="3" name="Content Placeholder 2"/>
          <p:cNvSpPr>
            <a:spLocks noGrp="1"/>
          </p:cNvSpPr>
          <p:nvPr>
            <p:ph idx="1"/>
          </p:nvPr>
        </p:nvSpPr>
        <p:spPr>
          <a:xfrm>
            <a:off x="461770" y="1825697"/>
            <a:ext cx="8177169" cy="4563236"/>
          </a:xfrm>
        </p:spPr>
        <p:txBody>
          <a:bodyPr>
            <a:normAutofit/>
          </a:bodyPr>
          <a:lstStyle/>
          <a:p>
            <a:r>
              <a:rPr lang="en-US" sz="2100" dirty="0" smtClean="0"/>
              <a:t>The determination of price is, by definition, the determination of the ratio of two quantities exchanged (</a:t>
            </a:r>
            <a:r>
              <a:rPr lang="en-US" sz="2100" i="1" dirty="0" smtClean="0"/>
              <a:t>x</a:t>
            </a:r>
            <a:r>
              <a:rPr lang="en-US" sz="2100" dirty="0" smtClean="0"/>
              <a:t> dollars for </a:t>
            </a:r>
            <a:r>
              <a:rPr lang="en-US" sz="2100" i="1" dirty="0" smtClean="0"/>
              <a:t>y</a:t>
            </a:r>
            <a:r>
              <a:rPr lang="en-US" sz="2100" dirty="0" smtClean="0"/>
              <a:t> oranges). In order to determine the ratio of two quantities exchanged, we must answer the question “Is one unit of this good more valuable than one unit of that good?”</a:t>
            </a:r>
          </a:p>
          <a:p>
            <a:pPr>
              <a:spcBef>
                <a:spcPts val="1400"/>
              </a:spcBef>
            </a:pPr>
            <a:r>
              <a:rPr lang="en-US" sz="2100" dirty="0" smtClean="0"/>
              <a:t>One good can only be more valuable than another if both goods possess the property of market value. The relative market value of the goods (the price) can not be determined unless both goods possess the property of market value, a property that, at least theoretically, can be measured in the absolute sense. Similarly, the relative height of a girl and a tree can not be determined unless both possess the property of tallness, a property that can be measured in a absolute sense (in terms of feet and inches).</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111</a:t>
            </a:fld>
            <a:endParaRPr lang="en-US" dirty="0"/>
          </a:p>
        </p:txBody>
      </p:sp>
    </p:spTree>
    <p:extLst>
      <p:ext uri="{BB962C8B-B14F-4D97-AF65-F5344CB8AC3E}">
        <p14:creationId xmlns:p14="http://schemas.microsoft.com/office/powerpoint/2010/main" val="2693235032"/>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Absolute Market Value</a:t>
            </a:r>
            <a:endParaRPr lang="en-US" sz="4000" dirty="0"/>
          </a:p>
        </p:txBody>
      </p:sp>
      <p:sp>
        <p:nvSpPr>
          <p:cNvPr id="3" name="Content Placeholder 2"/>
          <p:cNvSpPr>
            <a:spLocks noGrp="1"/>
          </p:cNvSpPr>
          <p:nvPr>
            <p:ph idx="1"/>
          </p:nvPr>
        </p:nvSpPr>
        <p:spPr>
          <a:xfrm>
            <a:off x="465462" y="1812017"/>
            <a:ext cx="8163837" cy="4396870"/>
          </a:xfrm>
        </p:spPr>
        <p:txBody>
          <a:bodyPr>
            <a:normAutofit fontScale="92500"/>
          </a:bodyPr>
          <a:lstStyle/>
          <a:p>
            <a:r>
              <a:rPr lang="en-US" dirty="0" smtClean="0"/>
              <a:t>In order to determine the relative market value of two goods (the “price” of one good in terms of another), both goods must have the property of “market value”. Furthermore, there must exist a theoretical unit of measurement that is invariable and constant that can be used to measure the absolute market value of each good (“units of economic value”).</a:t>
            </a:r>
          </a:p>
          <a:p>
            <a:r>
              <a:rPr lang="en-US" dirty="0" smtClean="0"/>
              <a:t>In practice, it may be impossible to directly measure the market value of a good in “units of economic value” terms but that does not mean that from a theoretical perspective </a:t>
            </a:r>
            <a:r>
              <a:rPr lang="en-US" dirty="0"/>
              <a:t>we </a:t>
            </a:r>
            <a:r>
              <a:rPr lang="en-US" dirty="0" smtClean="0"/>
              <a:t>can or should </a:t>
            </a:r>
            <a:r>
              <a:rPr lang="en-US" dirty="0"/>
              <a:t>ignore it. </a:t>
            </a:r>
            <a:r>
              <a:rPr lang="en-US" dirty="0" smtClean="0"/>
              <a:t>Why? Because </a:t>
            </a:r>
            <a:r>
              <a:rPr lang="en-US" dirty="0"/>
              <a:t>u</a:t>
            </a:r>
            <a:r>
              <a:rPr lang="en-US" dirty="0" smtClean="0"/>
              <a:t>nderstanding the determination of absolute market value is the key to understanding determination of relative market values.</a:t>
            </a:r>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112</a:t>
            </a:fld>
            <a:endParaRPr lang="en-US" dirty="0"/>
          </a:p>
        </p:txBody>
      </p:sp>
    </p:spTree>
    <p:extLst>
      <p:ext uri="{BB962C8B-B14F-4D97-AF65-F5344CB8AC3E}">
        <p14:creationId xmlns:p14="http://schemas.microsoft.com/office/powerpoint/2010/main" val="420628077"/>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Challenges of Measuring</a:t>
            </a:r>
            <a:br>
              <a:rPr lang="en-US" sz="4000" dirty="0" smtClean="0"/>
            </a:br>
            <a:r>
              <a:rPr lang="en-US" sz="4000" dirty="0" smtClean="0"/>
              <a:t>Value</a:t>
            </a:r>
            <a:r>
              <a:rPr lang="en-US" sz="4000" dirty="0"/>
              <a:t> </a:t>
            </a:r>
            <a:r>
              <a:rPr lang="en-US" sz="4000" dirty="0" smtClean="0"/>
              <a:t>in </a:t>
            </a:r>
            <a:r>
              <a:rPr lang="en-US" sz="4000" dirty="0"/>
              <a:t>t</a:t>
            </a:r>
            <a:r>
              <a:rPr lang="en-US" sz="4000" dirty="0" smtClean="0"/>
              <a:t>he Absolute</a:t>
            </a:r>
            <a:endParaRPr lang="en-US" sz="4000" dirty="0"/>
          </a:p>
        </p:txBody>
      </p:sp>
      <p:sp>
        <p:nvSpPr>
          <p:cNvPr id="3" name="Content Placeholder 2"/>
          <p:cNvSpPr>
            <a:spLocks noGrp="1"/>
          </p:cNvSpPr>
          <p:nvPr>
            <p:ph idx="1"/>
          </p:nvPr>
        </p:nvSpPr>
        <p:spPr>
          <a:xfrm>
            <a:off x="465457" y="1833085"/>
            <a:ext cx="8183995" cy="4523265"/>
          </a:xfrm>
        </p:spPr>
        <p:txBody>
          <a:bodyPr>
            <a:normAutofit/>
          </a:bodyPr>
          <a:lstStyle/>
          <a:p>
            <a:r>
              <a:rPr lang="en-US" sz="2100" dirty="0" smtClean="0"/>
              <a:t>Measuring value is easy in a relative sense, but very difficult in an absolute sense. It </a:t>
            </a:r>
            <a:r>
              <a:rPr lang="en-US" sz="2100" dirty="0"/>
              <a:t>is impossible to measure the absolute level of </a:t>
            </a:r>
            <a:r>
              <a:rPr lang="en-US" sz="2100" dirty="0" smtClean="0"/>
              <a:t>non-market value (utility) </a:t>
            </a:r>
            <a:r>
              <a:rPr lang="en-US" sz="2100" dirty="0"/>
              <a:t>that someone receives from the consumption of a </a:t>
            </a:r>
            <a:r>
              <a:rPr lang="en-US" sz="2100" dirty="0" smtClean="0"/>
              <a:t>good, but </a:t>
            </a:r>
            <a:r>
              <a:rPr lang="en-US" sz="2100" dirty="0"/>
              <a:t>i</a:t>
            </a:r>
            <a:r>
              <a:rPr lang="en-US" sz="2100" dirty="0" smtClean="0"/>
              <a:t>t is relatively easy to measure a person’s preferences between goods (an expression of the relative non-market value they enjoy). While utility is difficult to measure, this does not mean it doesn’t have an important role to play in economic theory.</a:t>
            </a:r>
          </a:p>
          <a:p>
            <a:r>
              <a:rPr lang="en-US" sz="2100" dirty="0" smtClean="0"/>
              <a:t>Similarly, it is easy to measure the relative market value of a good (it’s price). </a:t>
            </a:r>
            <a:r>
              <a:rPr lang="en-US" sz="2100" dirty="0"/>
              <a:t>T</a:t>
            </a:r>
            <a:r>
              <a:rPr lang="en-US" sz="2100" dirty="0" smtClean="0"/>
              <a:t>he measurement of absolute market value of a good is problematic, but that fact alone does not mean that the concept should be ignored in any theoretical attempt to develop models of price determination.</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113</a:t>
            </a:fld>
            <a:endParaRPr lang="en-US" dirty="0"/>
          </a:p>
        </p:txBody>
      </p:sp>
    </p:spTree>
    <p:extLst>
      <p:ext uri="{BB962C8B-B14F-4D97-AF65-F5344CB8AC3E}">
        <p14:creationId xmlns:p14="http://schemas.microsoft.com/office/powerpoint/2010/main" val="1022510342"/>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Brief History of</a:t>
            </a:r>
            <a:br>
              <a:rPr lang="en-US" sz="4000" dirty="0" smtClean="0"/>
            </a:br>
            <a:r>
              <a:rPr lang="en-US" sz="4000" dirty="0" smtClean="0"/>
              <a:t>Absolute Market Value</a:t>
            </a:r>
            <a:endParaRPr lang="en-US" sz="4000" dirty="0"/>
          </a:p>
        </p:txBody>
      </p:sp>
      <p:sp>
        <p:nvSpPr>
          <p:cNvPr id="3" name="Content Placeholder 2"/>
          <p:cNvSpPr>
            <a:spLocks noGrp="1"/>
          </p:cNvSpPr>
          <p:nvPr>
            <p:ph idx="1"/>
          </p:nvPr>
        </p:nvSpPr>
        <p:spPr>
          <a:xfrm>
            <a:off x="461770" y="1825697"/>
            <a:ext cx="8177170" cy="4582480"/>
          </a:xfrm>
        </p:spPr>
        <p:txBody>
          <a:bodyPr>
            <a:normAutofit fontScale="92500"/>
          </a:bodyPr>
          <a:lstStyle/>
          <a:p>
            <a:r>
              <a:rPr lang="en-US" dirty="0" smtClean="0"/>
              <a:t>The notion that the relative value of a good (its “exchangeable value” or “price”) can and should be distinguished from its absolute value has a history that dates back to the beginning of modern economics. The remainder of this section will focus on two writers who have made concerted and articulate attempts to highlight the difference between the two concepts: David Ricardo (1823) and Benjamin Anderson (1917).</a:t>
            </a:r>
          </a:p>
          <a:p>
            <a:r>
              <a:rPr lang="en-US" dirty="0" smtClean="0"/>
              <a:t>While both writers provide an excellent exposition regarding the relationship between relative and absolute market value, both ultimately fail to develop plausible models for how absolute market values are determined: Ricardo focuses on a labor theory of value and Anderson on his own “social value theory”.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114</a:t>
            </a:fld>
            <a:endParaRPr lang="en-US" dirty="0"/>
          </a:p>
        </p:txBody>
      </p:sp>
    </p:spTree>
    <p:extLst>
      <p:ext uri="{BB962C8B-B14F-4D97-AF65-F5344CB8AC3E}">
        <p14:creationId xmlns:p14="http://schemas.microsoft.com/office/powerpoint/2010/main" val="2608080980"/>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Ricardo and Anderson on</a:t>
            </a:r>
            <a:br>
              <a:rPr lang="en-US" sz="4000" dirty="0" smtClean="0"/>
            </a:br>
            <a:r>
              <a:rPr lang="en-US" sz="4000" dirty="0" smtClean="0"/>
              <a:t>Price and Absolute Value</a:t>
            </a:r>
            <a:endParaRPr lang="en-US" sz="4000" dirty="0"/>
          </a:p>
        </p:txBody>
      </p:sp>
      <p:sp>
        <p:nvSpPr>
          <p:cNvPr id="3" name="Content Placeholder 2"/>
          <p:cNvSpPr>
            <a:spLocks noGrp="1"/>
          </p:cNvSpPr>
          <p:nvPr>
            <p:ph idx="1"/>
          </p:nvPr>
        </p:nvSpPr>
        <p:spPr>
          <a:xfrm>
            <a:off x="461769" y="1825697"/>
            <a:ext cx="8254132" cy="4601724"/>
          </a:xfrm>
        </p:spPr>
        <p:txBody>
          <a:bodyPr>
            <a:normAutofit fontScale="92500"/>
          </a:bodyPr>
          <a:lstStyle/>
          <a:p>
            <a:r>
              <a:rPr lang="en-US" dirty="0" smtClean="0"/>
              <a:t>As will be discussed, both Ricardo and Anderson provide excellent illustrations of how price (the ratio of exchange) is determined by two values. Unfortunately, neither went the extra step which was to state that each of these two values must be determined by their own respective market forces (although Anderson gets frustratingly close to this). It is the contention of this paper that price is determined by two market values. </a:t>
            </a:r>
            <a:r>
              <a:rPr lang="en-US" dirty="0"/>
              <a:t>T</a:t>
            </a:r>
            <a:r>
              <a:rPr lang="en-US" dirty="0" smtClean="0"/>
              <a:t>he market value of a good is determined by supply and demand for that good. Therefore, every price is a function of the joint equilibrium of two sets of supply and demand.</a:t>
            </a:r>
          </a:p>
          <a:p>
            <a:r>
              <a:rPr lang="en-US" dirty="0" smtClean="0"/>
              <a:t>Let’s begin our review of their work by going back to the beginning of modern economics, Smith’s “Wealth of Nations”.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115</a:t>
            </a:fld>
            <a:endParaRPr lang="en-US" dirty="0"/>
          </a:p>
        </p:txBody>
      </p:sp>
    </p:spTree>
    <p:extLst>
      <p:ext uri="{BB962C8B-B14F-4D97-AF65-F5344CB8AC3E}">
        <p14:creationId xmlns:p14="http://schemas.microsoft.com/office/powerpoint/2010/main" val="1079511489"/>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Adam Smith &amp;</a:t>
            </a:r>
            <a:br>
              <a:rPr lang="en-US" sz="4000" dirty="0" smtClean="0"/>
            </a:br>
            <a:r>
              <a:rPr lang="en-US" sz="4000" dirty="0" smtClean="0"/>
              <a:t>The Definition of “Value”</a:t>
            </a:r>
            <a:endParaRPr lang="en-US" sz="4000" dirty="0"/>
          </a:p>
        </p:txBody>
      </p:sp>
      <p:sp>
        <p:nvSpPr>
          <p:cNvPr id="3" name="Content Placeholder 2"/>
          <p:cNvSpPr>
            <a:spLocks noGrp="1"/>
          </p:cNvSpPr>
          <p:nvPr>
            <p:ph idx="1"/>
          </p:nvPr>
        </p:nvSpPr>
        <p:spPr>
          <a:xfrm>
            <a:off x="466378" y="1814752"/>
            <a:ext cx="8211044" cy="4396869"/>
          </a:xfrm>
        </p:spPr>
        <p:txBody>
          <a:bodyPr>
            <a:normAutofit fontScale="92500"/>
          </a:bodyPr>
          <a:lstStyle/>
          <a:p>
            <a:r>
              <a:rPr lang="en-US" dirty="0" smtClean="0"/>
              <a:t>Possibly the most famous quote regarding the concept of value comes from Adam Smith’s “Wealth of Nations” (1776), </a:t>
            </a:r>
            <a:r>
              <a:rPr lang="en-US" dirty="0"/>
              <a:t>Chapter IV, Of the Origin and Use of Money</a:t>
            </a:r>
            <a:r>
              <a:rPr lang="en-US" dirty="0" smtClean="0"/>
              <a:t>”.</a:t>
            </a:r>
          </a:p>
          <a:p>
            <a:pPr marL="529200" lvl="1" indent="0">
              <a:spcBef>
                <a:spcPts val="1200"/>
              </a:spcBef>
              <a:buNone/>
            </a:pPr>
            <a:r>
              <a:rPr lang="en-US" sz="2300" dirty="0" smtClean="0"/>
              <a:t>“What are the rules which men naturally observe, in exchanging </a:t>
            </a:r>
            <a:r>
              <a:rPr lang="en-US" sz="2300" dirty="0"/>
              <a:t>[</a:t>
            </a:r>
            <a:r>
              <a:rPr lang="en-US" sz="2300" dirty="0" smtClean="0"/>
              <a:t>goods] for money, or for one another, I shall now proceed to examine. These rules determine what may be called the </a:t>
            </a:r>
            <a:r>
              <a:rPr lang="en-US" sz="2300" b="1" dirty="0" smtClean="0"/>
              <a:t>relative</a:t>
            </a:r>
            <a:r>
              <a:rPr lang="en-US" sz="2300" dirty="0" smtClean="0"/>
              <a:t> or exchangeable value of goods. The word VALUE, it is to be observed, has two different meanings, and sometimes expresses the utility of some particular object, and sometimes the power of purchasing other goods which the possession of that object conveys. </a:t>
            </a:r>
            <a:r>
              <a:rPr lang="en-US" sz="2300" dirty="0"/>
              <a:t>T</a:t>
            </a:r>
            <a:r>
              <a:rPr lang="en-US" sz="2300" dirty="0" smtClean="0"/>
              <a:t>he one may be called ‘value in use’: the other, ‘value in exchange’.” (Smith, 1776)</a:t>
            </a:r>
            <a:r>
              <a:rPr lang="en-US" sz="2300" dirty="0"/>
              <a:t>,</a:t>
            </a:r>
            <a:r>
              <a:rPr lang="en-US" sz="2300" dirty="0" smtClean="0"/>
              <a:t> bold emphasis added.</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116</a:t>
            </a:fld>
            <a:endParaRPr lang="en-US" dirty="0"/>
          </a:p>
        </p:txBody>
      </p:sp>
    </p:spTree>
    <p:extLst>
      <p:ext uri="{BB962C8B-B14F-4D97-AF65-F5344CB8AC3E}">
        <p14:creationId xmlns:p14="http://schemas.microsoft.com/office/powerpoint/2010/main" val="2298402046"/>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Smith’s Search for a “Real” or “Universal” Measure of Value</a:t>
            </a:r>
            <a:endParaRPr lang="en-US" sz="4000" dirty="0"/>
          </a:p>
        </p:txBody>
      </p:sp>
      <p:sp>
        <p:nvSpPr>
          <p:cNvPr id="3" name="Content Placeholder 2"/>
          <p:cNvSpPr>
            <a:spLocks noGrp="1"/>
          </p:cNvSpPr>
          <p:nvPr>
            <p:ph idx="1"/>
          </p:nvPr>
        </p:nvSpPr>
        <p:spPr>
          <a:xfrm>
            <a:off x="467296" y="1834908"/>
            <a:ext cx="8248607" cy="4638743"/>
          </a:xfrm>
        </p:spPr>
        <p:txBody>
          <a:bodyPr>
            <a:normAutofit/>
          </a:bodyPr>
          <a:lstStyle/>
          <a:p>
            <a:r>
              <a:rPr lang="en-US" sz="2100" dirty="0"/>
              <a:t>Smith’s “value in use” and “value in exchange” are generally considered the forerunners to our modern day </a:t>
            </a:r>
            <a:r>
              <a:rPr lang="en-US" sz="2100" dirty="0" smtClean="0"/>
              <a:t>conceptions </a:t>
            </a:r>
            <a:r>
              <a:rPr lang="en-US" sz="2100" dirty="0"/>
              <a:t>of “utility” and “price” respectively</a:t>
            </a:r>
            <a:r>
              <a:rPr lang="en-US" sz="2100" dirty="0" smtClean="0"/>
              <a:t>. What is clear from the preceding passage is that Smith explicitly recognizes that value in exchange is a </a:t>
            </a:r>
            <a:r>
              <a:rPr lang="en-US" sz="2100" i="1" dirty="0" smtClean="0"/>
              <a:t>relative</a:t>
            </a:r>
            <a:r>
              <a:rPr lang="en-US" sz="2100" dirty="0" smtClean="0"/>
              <a:t> concept of value.</a:t>
            </a:r>
          </a:p>
          <a:p>
            <a:pPr>
              <a:spcBef>
                <a:spcPts val="1400"/>
              </a:spcBef>
            </a:pPr>
            <a:r>
              <a:rPr lang="en-US" sz="2100" dirty="0" smtClean="0"/>
              <a:t>Smith doesn’t </a:t>
            </a:r>
            <a:r>
              <a:rPr lang="en-US" sz="2100" i="1" dirty="0" smtClean="0"/>
              <a:t>explicitly</a:t>
            </a:r>
            <a:r>
              <a:rPr lang="en-US" sz="2100" dirty="0" smtClean="0"/>
              <a:t> discuss value in an absolute sense, but he does ask the question “What is the real measure of this exchangeable value?” and answers it “</a:t>
            </a:r>
            <a:r>
              <a:rPr lang="en-US" sz="2100" dirty="0" err="1" smtClean="0"/>
              <a:t>Labour</a:t>
            </a:r>
            <a:r>
              <a:rPr lang="en-US" sz="2100" dirty="0" smtClean="0"/>
              <a:t> therefore, is the real measure of the exchangeable value of all commodities.” Smith was </a:t>
            </a:r>
            <a:r>
              <a:rPr lang="en-US" sz="2100" dirty="0"/>
              <a:t>trying to find an absolute measure of </a:t>
            </a:r>
            <a:r>
              <a:rPr lang="en-US" sz="2100" dirty="0" smtClean="0"/>
              <a:t>value (for both market and non-market value), a </a:t>
            </a:r>
            <a:r>
              <a:rPr lang="en-US" sz="2100" dirty="0"/>
              <a:t>measure that tied </a:t>
            </a:r>
            <a:r>
              <a:rPr lang="en-US" sz="2100" dirty="0" smtClean="0"/>
              <a:t>the value </a:t>
            </a:r>
            <a:r>
              <a:rPr lang="en-US" sz="2100" dirty="0"/>
              <a:t>of commodities to what many regarded at that time as the </a:t>
            </a:r>
            <a:r>
              <a:rPr lang="en-US" sz="2100" dirty="0" smtClean="0"/>
              <a:t>only “universal” (non</a:t>
            </a:r>
            <a:r>
              <a:rPr lang="en-US" sz="2100" dirty="0"/>
              <a:t>-variable) measure of value: the value of labor</a:t>
            </a:r>
            <a:r>
              <a:rPr lang="en-US" sz="2100" dirty="0" smtClean="0"/>
              <a:t>.</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117</a:t>
            </a:fld>
            <a:endParaRPr lang="en-US" dirty="0"/>
          </a:p>
        </p:txBody>
      </p:sp>
    </p:spTree>
    <p:extLst>
      <p:ext uri="{BB962C8B-B14F-4D97-AF65-F5344CB8AC3E}">
        <p14:creationId xmlns:p14="http://schemas.microsoft.com/office/powerpoint/2010/main" val="19369395"/>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Ricardo’s “Absolute Value”</a:t>
            </a:r>
            <a:endParaRPr lang="en-US" sz="4000" dirty="0"/>
          </a:p>
        </p:txBody>
      </p:sp>
      <p:sp>
        <p:nvSpPr>
          <p:cNvPr id="3" name="Content Placeholder 2"/>
          <p:cNvSpPr>
            <a:spLocks noGrp="1"/>
          </p:cNvSpPr>
          <p:nvPr>
            <p:ph idx="1"/>
          </p:nvPr>
        </p:nvSpPr>
        <p:spPr>
          <a:xfrm>
            <a:off x="465461" y="1834908"/>
            <a:ext cx="8173480" cy="4650243"/>
          </a:xfrm>
        </p:spPr>
        <p:txBody>
          <a:bodyPr>
            <a:normAutofit/>
          </a:bodyPr>
          <a:lstStyle/>
          <a:p>
            <a:r>
              <a:rPr lang="en-US" sz="2100" dirty="0"/>
              <a:t>In the last few weeks of his life, David Ricardo (1823) completed a rough draft of a paper called “Note on ‘Absolute Value and Exchangeable Value</a:t>
            </a:r>
            <a:r>
              <a:rPr lang="en-US" sz="2100" dirty="0" smtClean="0"/>
              <a:t>’ which was a clear and concerted attempt to define the notion of “absolute </a:t>
            </a:r>
            <a:r>
              <a:rPr lang="en-US" sz="2100" dirty="0"/>
              <a:t>v</a:t>
            </a:r>
            <a:r>
              <a:rPr lang="en-US" sz="2100" dirty="0" smtClean="0"/>
              <a:t>alue” as something separate and distinct from “value in exchange”. After Ricardo’s death, </a:t>
            </a:r>
            <a:r>
              <a:rPr lang="en-US" sz="2100" dirty="0"/>
              <a:t>t</a:t>
            </a:r>
            <a:r>
              <a:rPr lang="en-US" sz="2100" dirty="0" smtClean="0"/>
              <a:t>he paper was sent to James Mill (one of Ricardo’s intellectual sparing partners), but Mill, for reasons unknown, decided it was unsuitable for publication (it wasn’t published until 1951).</a:t>
            </a:r>
          </a:p>
          <a:p>
            <a:pPr>
              <a:spcBef>
                <a:spcPts val="1400"/>
              </a:spcBef>
            </a:pPr>
            <a:r>
              <a:rPr lang="en-US" sz="2100" dirty="0" smtClean="0"/>
              <a:t>What makes Ricardo’s paper unique is his keen awareness that </a:t>
            </a:r>
            <a:r>
              <a:rPr lang="en-US" sz="2100" dirty="0"/>
              <a:t>v</a:t>
            </a:r>
            <a:r>
              <a:rPr lang="en-US" sz="2100" dirty="0" smtClean="0"/>
              <a:t>alue in exchange is a function of the </a:t>
            </a:r>
            <a:r>
              <a:rPr lang="en-US" sz="2100" dirty="0"/>
              <a:t>a</a:t>
            </a:r>
            <a:r>
              <a:rPr lang="en-US" sz="2100" dirty="0" smtClean="0"/>
              <a:t>bsolute value of two goods. His keen awareness of this fact is matched only by the fruitlessness of his search for a commodity that can act as the standard of </a:t>
            </a:r>
            <a:r>
              <a:rPr lang="en-US" sz="2100" dirty="0"/>
              <a:t>a</a:t>
            </a:r>
            <a:r>
              <a:rPr lang="en-US" sz="2100" dirty="0" smtClean="0"/>
              <a:t>bsolute value.</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118</a:t>
            </a:fld>
            <a:endParaRPr lang="en-US" dirty="0"/>
          </a:p>
        </p:txBody>
      </p:sp>
    </p:spTree>
    <p:extLst>
      <p:ext uri="{BB962C8B-B14F-4D97-AF65-F5344CB8AC3E}">
        <p14:creationId xmlns:p14="http://schemas.microsoft.com/office/powerpoint/2010/main" val="123822133"/>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“Absolute” </a:t>
            </a:r>
            <a:r>
              <a:rPr lang="en-US" sz="4000" dirty="0" err="1" smtClean="0"/>
              <a:t>vs</a:t>
            </a:r>
            <a:r>
              <a:rPr lang="en-US" sz="4000" dirty="0" smtClean="0"/>
              <a:t> “Exchange” Value</a:t>
            </a:r>
            <a:endParaRPr lang="en-US" sz="4000" dirty="0"/>
          </a:p>
        </p:txBody>
      </p:sp>
      <p:sp>
        <p:nvSpPr>
          <p:cNvPr id="3" name="Content Placeholder 2"/>
          <p:cNvSpPr>
            <a:spLocks noGrp="1"/>
          </p:cNvSpPr>
          <p:nvPr>
            <p:ph idx="1"/>
          </p:nvPr>
        </p:nvSpPr>
        <p:spPr>
          <a:xfrm>
            <a:off x="466378" y="1813841"/>
            <a:ext cx="8123521" cy="4497648"/>
          </a:xfrm>
        </p:spPr>
        <p:txBody>
          <a:bodyPr>
            <a:normAutofit fontScale="92500"/>
          </a:bodyPr>
          <a:lstStyle/>
          <a:p>
            <a:r>
              <a:rPr lang="en-US" dirty="0" smtClean="0"/>
              <a:t>Ricardo (1823) attempted not only to make a clear distinction between </a:t>
            </a:r>
            <a:r>
              <a:rPr lang="en-US" dirty="0"/>
              <a:t>e</a:t>
            </a:r>
            <a:r>
              <a:rPr lang="en-US" dirty="0" smtClean="0"/>
              <a:t>xchangeable value and </a:t>
            </a:r>
            <a:r>
              <a:rPr lang="en-US" dirty="0"/>
              <a:t>a</a:t>
            </a:r>
            <a:r>
              <a:rPr lang="en-US" dirty="0" smtClean="0"/>
              <a:t>bsolute value but to explain the relationship between them.</a:t>
            </a:r>
          </a:p>
          <a:p>
            <a:pPr>
              <a:spcBef>
                <a:spcPts val="1400"/>
              </a:spcBef>
            </a:pPr>
            <a:r>
              <a:rPr lang="en-US" dirty="0" smtClean="0"/>
              <a:t>First, here is Ricardo regarding </a:t>
            </a:r>
            <a:r>
              <a:rPr lang="en-US" dirty="0"/>
              <a:t>e</a:t>
            </a:r>
            <a:r>
              <a:rPr lang="en-US" dirty="0" smtClean="0"/>
              <a:t>xchangeable </a:t>
            </a:r>
            <a:r>
              <a:rPr lang="en-US" dirty="0"/>
              <a:t>v</a:t>
            </a:r>
            <a:r>
              <a:rPr lang="en-US" dirty="0" smtClean="0"/>
              <a:t>alue:</a:t>
            </a:r>
          </a:p>
          <a:p>
            <a:pPr marL="529200" lvl="1" indent="0">
              <a:buNone/>
            </a:pPr>
            <a:r>
              <a:rPr lang="en-US" dirty="0" smtClean="0"/>
              <a:t>“By exchangeable value is meant the power which a commodity has of commanding any given quantity of another commodity, without any reference whatever to its absolute value… Any commodity having value will measure exchangeable value, for exchangeable value and proportional value mean the same thing”. He continues: “We should say that an ounce of gold had increased in exchangeable value in relation to cloth if from usually commanding two yards of cloth in the market, it could freely command or exchange for three…”</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119</a:t>
            </a:fld>
            <a:endParaRPr lang="en-US" dirty="0"/>
          </a:p>
        </p:txBody>
      </p:sp>
    </p:spTree>
    <p:extLst>
      <p:ext uri="{BB962C8B-B14F-4D97-AF65-F5344CB8AC3E}">
        <p14:creationId xmlns:p14="http://schemas.microsoft.com/office/powerpoint/2010/main" val="1687850712"/>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“Perfect” Measure of Value</a:t>
            </a:r>
            <a:endParaRPr lang="en-US" sz="4000" dirty="0"/>
          </a:p>
        </p:txBody>
      </p:sp>
      <p:sp>
        <p:nvSpPr>
          <p:cNvPr id="3" name="Content Placeholder 2"/>
          <p:cNvSpPr>
            <a:spLocks noGrp="1"/>
          </p:cNvSpPr>
          <p:nvPr>
            <p:ph idx="1"/>
          </p:nvPr>
        </p:nvSpPr>
        <p:spPr>
          <a:xfrm>
            <a:off x="465460" y="1812017"/>
            <a:ext cx="8269682" cy="4578272"/>
          </a:xfrm>
        </p:spPr>
        <p:txBody>
          <a:bodyPr>
            <a:normAutofit/>
          </a:bodyPr>
          <a:lstStyle/>
          <a:p>
            <a:r>
              <a:rPr lang="en-US" sz="2200" dirty="0" smtClean="0"/>
              <a:t>Ricardo contrasts this with absolute </a:t>
            </a:r>
            <a:r>
              <a:rPr lang="en-US" sz="2200" dirty="0"/>
              <a:t>v</a:t>
            </a:r>
            <a:r>
              <a:rPr lang="en-US" sz="2200" dirty="0" smtClean="0"/>
              <a:t>alue, or “a ‘perfect’ measure of value”, which he described as follows:</a:t>
            </a:r>
          </a:p>
          <a:p>
            <a:pPr marL="529200" lvl="1" indent="0">
              <a:buNone/>
            </a:pPr>
            <a:r>
              <a:rPr lang="en-US" sz="2100" dirty="0" smtClean="0"/>
              <a:t>“</a:t>
            </a:r>
            <a:r>
              <a:rPr lang="en-US" sz="2100" dirty="0"/>
              <a:t>The only qualities necessary to make a measure </a:t>
            </a:r>
            <a:r>
              <a:rPr lang="en-US" sz="2100" dirty="0" smtClean="0"/>
              <a:t>of value </a:t>
            </a:r>
            <a:r>
              <a:rPr lang="en-US" sz="2100" dirty="0"/>
              <a:t>a perfect one are, that it should itself have value, and that value should itself invariable, in the same manner </a:t>
            </a:r>
            <a:r>
              <a:rPr lang="en-US" sz="2100" dirty="0" smtClean="0"/>
              <a:t>as in a perfect measure of length the measure should have length and that length should be neither liable to be increased or diminished…”</a:t>
            </a:r>
          </a:p>
          <a:p>
            <a:pPr marL="529200" lvl="1" indent="0">
              <a:buNone/>
            </a:pPr>
            <a:r>
              <a:rPr lang="en-US" sz="2100" dirty="0" smtClean="0"/>
              <a:t>“…if we had a perfect measure of value, itself being neither liable to increase or diminish in value, we should by its means be able to ascertain the real as well as the proportional variation in other things and should never refer to the variations in the commodity measured to the commodity itself by which it was measured”. (Ricardo, 1823)</a:t>
            </a:r>
            <a:endParaRPr lang="en-US" sz="2100"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120</a:t>
            </a:fld>
            <a:endParaRPr lang="en-US" dirty="0"/>
          </a:p>
        </p:txBody>
      </p:sp>
    </p:spTree>
    <p:extLst>
      <p:ext uri="{BB962C8B-B14F-4D97-AF65-F5344CB8AC3E}">
        <p14:creationId xmlns:p14="http://schemas.microsoft.com/office/powerpoint/2010/main" val="2971751066"/>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595" y="244158"/>
            <a:ext cx="8238903" cy="1339850"/>
          </a:xfrm>
        </p:spPr>
        <p:txBody>
          <a:bodyPr>
            <a:noAutofit/>
          </a:bodyPr>
          <a:lstStyle/>
          <a:p>
            <a:r>
              <a:rPr lang="en-US" sz="4000" dirty="0" smtClean="0"/>
              <a:t>Ricardo’s Examples of</a:t>
            </a:r>
            <a:br>
              <a:rPr lang="en-US" sz="4000" dirty="0" smtClean="0"/>
            </a:br>
            <a:r>
              <a:rPr lang="en-US" sz="4000" dirty="0" smtClean="0"/>
              <a:t>Absolute </a:t>
            </a:r>
            <a:r>
              <a:rPr lang="en-US" sz="4000" dirty="0" err="1" smtClean="0"/>
              <a:t>vs</a:t>
            </a:r>
            <a:r>
              <a:rPr lang="en-US" sz="4000" dirty="0" smtClean="0"/>
              <a:t> Exchangeable Value</a:t>
            </a:r>
            <a:endParaRPr lang="en-US" sz="4000" dirty="0"/>
          </a:p>
        </p:txBody>
      </p:sp>
      <p:sp>
        <p:nvSpPr>
          <p:cNvPr id="3" name="Content Placeholder 2"/>
          <p:cNvSpPr>
            <a:spLocks noGrp="1"/>
          </p:cNvSpPr>
          <p:nvPr>
            <p:ph idx="1"/>
          </p:nvPr>
        </p:nvSpPr>
        <p:spPr>
          <a:xfrm>
            <a:off x="466376" y="1812929"/>
            <a:ext cx="8213881" cy="4558116"/>
          </a:xfrm>
        </p:spPr>
        <p:txBody>
          <a:bodyPr>
            <a:normAutofit/>
          </a:bodyPr>
          <a:lstStyle/>
          <a:p>
            <a:r>
              <a:rPr lang="en-US" sz="2200" dirty="0" smtClean="0"/>
              <a:t>Although Ricardo’s definitions of absolute and exchangeable </a:t>
            </a:r>
            <a:r>
              <a:rPr lang="en-US" sz="2200" dirty="0"/>
              <a:t>v</a:t>
            </a:r>
            <a:r>
              <a:rPr lang="en-US" sz="2200" dirty="0" smtClean="0"/>
              <a:t>alue are imprecise, it is clear from reading his countless examples that he had a clear grasp of the distinction in practice.</a:t>
            </a:r>
          </a:p>
          <a:p>
            <a:pPr>
              <a:spcBef>
                <a:spcPts val="1400"/>
              </a:spcBef>
            </a:pPr>
            <a:r>
              <a:rPr lang="en-US" sz="2200" dirty="0" smtClean="0"/>
              <a:t>The following passage (an earlier draft published as a note to the main text) provides the most succinct example:</a:t>
            </a:r>
          </a:p>
          <a:p>
            <a:pPr marL="529200" lvl="1" indent="0">
              <a:buNone/>
            </a:pPr>
            <a:r>
              <a:rPr lang="en-US" dirty="0" smtClean="0"/>
              <a:t>“But although in the case just supposed we should know the relative value of these commodities we should have no means of knowing their absolute value. If an ounce of gold from commanding 2 yards of cloth came to command 3 yards of cloth it would alter in relative or exchangeable value to cloth but we should be ignorant whether gold had risen in absolute value or cloth had fallen in absolute value.” (Ricardo, 1823)</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121</a:t>
            </a:fld>
            <a:endParaRPr lang="en-US" dirty="0"/>
          </a:p>
        </p:txBody>
      </p:sp>
    </p:spTree>
    <p:extLst>
      <p:ext uri="{BB962C8B-B14F-4D97-AF65-F5344CB8AC3E}">
        <p14:creationId xmlns:p14="http://schemas.microsoft.com/office/powerpoint/2010/main" val="4044999320"/>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The </a:t>
            </a:r>
            <a:r>
              <a:rPr lang="en-US" sz="4000" dirty="0" smtClean="0"/>
              <a:t>“Money </a:t>
            </a:r>
            <a:r>
              <a:rPr lang="en-US" sz="4000" dirty="0"/>
              <a:t>Price” of a Good Depends on the Value of </a:t>
            </a:r>
            <a:r>
              <a:rPr lang="en-US" sz="4000" dirty="0" smtClean="0"/>
              <a:t>Money</a:t>
            </a:r>
            <a:endParaRPr lang="en-US" sz="4000" dirty="0"/>
          </a:p>
        </p:txBody>
      </p:sp>
      <p:sp>
        <p:nvSpPr>
          <p:cNvPr id="3" name="Content Placeholder 2"/>
          <p:cNvSpPr>
            <a:spLocks noGrp="1"/>
          </p:cNvSpPr>
          <p:nvPr>
            <p:ph idx="1"/>
          </p:nvPr>
        </p:nvSpPr>
        <p:spPr>
          <a:xfrm>
            <a:off x="461759" y="1834909"/>
            <a:ext cx="8245475" cy="4502198"/>
          </a:xfrm>
        </p:spPr>
        <p:txBody>
          <a:bodyPr>
            <a:normAutofit fontScale="92500"/>
          </a:bodyPr>
          <a:lstStyle/>
          <a:p>
            <a:r>
              <a:rPr lang="en-US" sz="2300" dirty="0"/>
              <a:t>Why are these observations regarding the price of cloth in gold terms so </a:t>
            </a:r>
            <a:r>
              <a:rPr lang="en-US" sz="2300" dirty="0" smtClean="0"/>
              <a:t>interesting? </a:t>
            </a:r>
            <a:r>
              <a:rPr lang="en-US" sz="2300" dirty="0"/>
              <a:t>Well, it must be remembered that gold, in 1823, was as close to “money” as any of the US Dollar bills that we exchange today (Britain officially adopted the gold standard in 1816</a:t>
            </a:r>
            <a:r>
              <a:rPr lang="en-US" sz="2300" dirty="0" smtClean="0"/>
              <a:t>, </a:t>
            </a:r>
            <a:r>
              <a:rPr lang="en-US" sz="2300" dirty="0"/>
              <a:t>seven years prior to these writings).</a:t>
            </a:r>
          </a:p>
          <a:p>
            <a:pPr>
              <a:spcBef>
                <a:spcPts val="1400"/>
              </a:spcBef>
            </a:pPr>
            <a:r>
              <a:rPr lang="en-US" sz="2300" dirty="0"/>
              <a:t>In essence, Ricardo is explicitly recognizing that the price of a good, as expressed in </a:t>
            </a:r>
            <a:r>
              <a:rPr lang="en-US" sz="2300" dirty="0" smtClean="0"/>
              <a:t>money </a:t>
            </a:r>
            <a:r>
              <a:rPr lang="en-US" sz="2300" dirty="0"/>
              <a:t>terms </a:t>
            </a:r>
            <a:r>
              <a:rPr lang="en-US" sz="2300" dirty="0" smtClean="0"/>
              <a:t>(at that time gold was synonymous with money)</a:t>
            </a:r>
            <a:r>
              <a:rPr lang="en-US" sz="2300" dirty="0"/>
              <a:t>, could change due to either a change in the </a:t>
            </a:r>
            <a:r>
              <a:rPr lang="en-US" sz="2300" dirty="0" smtClean="0"/>
              <a:t>market value </a:t>
            </a:r>
            <a:r>
              <a:rPr lang="en-US" sz="2300" dirty="0"/>
              <a:t>of the </a:t>
            </a:r>
            <a:r>
              <a:rPr lang="en-US" sz="2300" dirty="0" smtClean="0"/>
              <a:t>good (as measured in absolute terms), </a:t>
            </a:r>
            <a:r>
              <a:rPr lang="en-US" sz="2300" dirty="0"/>
              <a:t>or the </a:t>
            </a:r>
            <a:r>
              <a:rPr lang="en-US" sz="2300" dirty="0" smtClean="0"/>
              <a:t>market </a:t>
            </a:r>
            <a:r>
              <a:rPr lang="en-US" sz="2300" dirty="0"/>
              <a:t>value of </a:t>
            </a:r>
            <a:r>
              <a:rPr lang="en-US" sz="2300" dirty="0" smtClean="0"/>
              <a:t>money (as measured in absolute terms). Both cloth and money possessed the property of “value” which could be measured in absolute terms and changes in the absolute value of either impacted the exchangeable value of cloth in money terms.</a:t>
            </a:r>
            <a:endParaRPr lang="en-US" sz="2300"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122</a:t>
            </a:fld>
            <a:endParaRPr lang="en-US" dirty="0"/>
          </a:p>
        </p:txBody>
      </p:sp>
    </p:spTree>
    <p:extLst>
      <p:ext uri="{BB962C8B-B14F-4D97-AF65-F5344CB8AC3E}">
        <p14:creationId xmlns:p14="http://schemas.microsoft.com/office/powerpoint/2010/main" val="1401283139"/>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Ricardo’s “Price is a Relative Expression of Two Values” Theory</a:t>
            </a:r>
            <a:endParaRPr lang="en-US" sz="4000" dirty="0"/>
          </a:p>
        </p:txBody>
      </p:sp>
      <p:sp>
        <p:nvSpPr>
          <p:cNvPr id="3" name="Content Placeholder 2"/>
          <p:cNvSpPr>
            <a:spLocks noGrp="1"/>
          </p:cNvSpPr>
          <p:nvPr>
            <p:ph idx="1"/>
          </p:nvPr>
        </p:nvSpPr>
        <p:spPr>
          <a:xfrm>
            <a:off x="466378" y="1815664"/>
            <a:ext cx="8153322" cy="4477493"/>
          </a:xfrm>
        </p:spPr>
        <p:txBody>
          <a:bodyPr>
            <a:normAutofit fontScale="92500"/>
          </a:bodyPr>
          <a:lstStyle/>
          <a:p>
            <a:r>
              <a:rPr lang="en-US" dirty="0" smtClean="0"/>
              <a:t>In 1823, shortly before he died, Ricardo succinctly summarized the theory that price (“exchangeable value”) is a relative expression of the two values (two “absolute” values). Furthermore, he applied this model to prices expressed in money terms such that the money price of a good depends on the absolute value of the good and the absolute value of money. </a:t>
            </a:r>
          </a:p>
          <a:p>
            <a:r>
              <a:rPr lang="en-US" dirty="0" smtClean="0"/>
              <a:t>Ricardo did not have the benefit of “</a:t>
            </a:r>
            <a:r>
              <a:rPr lang="en-US" dirty="0" err="1" smtClean="0"/>
              <a:t>marginalism</a:t>
            </a:r>
            <a:r>
              <a:rPr lang="en-US" dirty="0" smtClean="0"/>
              <a:t>” to link utility to these concepts of market value and did not explicitly propose that supply &amp; demand determine the absolute market value (and consequently relative market value) of goods and currencies. But it is clear that he believed that absolute value plays a critical role in determining relative value, or what we call “price”.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123</a:t>
            </a:fld>
            <a:endParaRPr lang="en-US" dirty="0"/>
          </a:p>
        </p:txBody>
      </p:sp>
    </p:spTree>
    <p:extLst>
      <p:ext uri="{BB962C8B-B14F-4D97-AF65-F5344CB8AC3E}">
        <p14:creationId xmlns:p14="http://schemas.microsoft.com/office/powerpoint/2010/main" val="461945867"/>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Fruitless Search for the</a:t>
            </a:r>
            <a:br>
              <a:rPr lang="en-US" sz="4000" dirty="0" smtClean="0"/>
            </a:br>
            <a:r>
              <a:rPr lang="en-US" sz="4000" dirty="0" smtClean="0"/>
              <a:t>Embodiment of Absolute Value</a:t>
            </a:r>
            <a:endParaRPr lang="en-US" sz="4000" dirty="0"/>
          </a:p>
        </p:txBody>
      </p:sp>
      <p:sp>
        <p:nvSpPr>
          <p:cNvPr id="3" name="Content Placeholder 2"/>
          <p:cNvSpPr>
            <a:spLocks noGrp="1"/>
          </p:cNvSpPr>
          <p:nvPr>
            <p:ph idx="1"/>
          </p:nvPr>
        </p:nvSpPr>
        <p:spPr>
          <a:xfrm>
            <a:off x="466379" y="1833997"/>
            <a:ext cx="8230282" cy="4477961"/>
          </a:xfrm>
        </p:spPr>
        <p:txBody>
          <a:bodyPr>
            <a:noAutofit/>
          </a:bodyPr>
          <a:lstStyle/>
          <a:p>
            <a:r>
              <a:rPr lang="en-US" sz="2100" dirty="0" smtClean="0"/>
              <a:t>Ricardo, in common with many of his classical contemporaries, felt compelled to try and link “absolute value” to the value of labor. Rather than postulate that there exists only a </a:t>
            </a:r>
            <a:r>
              <a:rPr lang="en-US" sz="2100" i="1" dirty="0" smtClean="0"/>
              <a:t>theoretical</a:t>
            </a:r>
            <a:r>
              <a:rPr lang="en-US" sz="2100" dirty="0" smtClean="0"/>
              <a:t> measure of absolute market value (an invariable unit of measure) and leave it that, Ricardo (and others) believed that they might be able to find this invariable unit of measure embodied in the nature of some good (generally labor).</a:t>
            </a:r>
          </a:p>
          <a:p>
            <a:pPr>
              <a:spcBef>
                <a:spcPts val="1400"/>
              </a:spcBef>
            </a:pPr>
            <a:r>
              <a:rPr lang="en-US" sz="2100" dirty="0" smtClean="0"/>
              <a:t>Ultimately, the search for a particular commodity (whether it be a good, a currency or a unit of labor) that can act as a perfect or absolute measure of market value was a fruitless endeavor and so the search was called off. But that should not have resulted in the abandonment of the concept of “absoluteness” as a useful tool in understanding price determination.</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124</a:t>
            </a:fld>
            <a:endParaRPr lang="en-US" dirty="0"/>
          </a:p>
        </p:txBody>
      </p:sp>
    </p:spTree>
    <p:extLst>
      <p:ext uri="{BB962C8B-B14F-4D97-AF65-F5344CB8AC3E}">
        <p14:creationId xmlns:p14="http://schemas.microsoft.com/office/powerpoint/2010/main" val="3770483488"/>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“Absolute Value” Pushed Aside</a:t>
            </a:r>
            <a:endParaRPr lang="en-US" sz="4000" dirty="0"/>
          </a:p>
        </p:txBody>
      </p:sp>
      <p:sp>
        <p:nvSpPr>
          <p:cNvPr id="3" name="Content Placeholder 2"/>
          <p:cNvSpPr>
            <a:spLocks noGrp="1"/>
          </p:cNvSpPr>
          <p:nvPr>
            <p:ph idx="1"/>
          </p:nvPr>
        </p:nvSpPr>
        <p:spPr>
          <a:xfrm>
            <a:off x="465786" y="1829436"/>
            <a:ext cx="8307836" cy="4540253"/>
          </a:xfrm>
        </p:spPr>
        <p:txBody>
          <a:bodyPr>
            <a:normAutofit/>
          </a:bodyPr>
          <a:lstStyle/>
          <a:p>
            <a:r>
              <a:rPr lang="en-US" sz="2100" dirty="0"/>
              <a:t>T</a:t>
            </a:r>
            <a:r>
              <a:rPr lang="en-US" sz="2100" dirty="0" smtClean="0"/>
              <a:t>he </a:t>
            </a:r>
            <a:r>
              <a:rPr lang="en-US" sz="2100" dirty="0" err="1" smtClean="0"/>
              <a:t>Marginalist</a:t>
            </a:r>
            <a:r>
              <a:rPr lang="en-US" sz="2100" dirty="0" smtClean="0"/>
              <a:t> Revolution and the publication of Alfred Marshall’s “Principles of Economics” (1890), in particular Marshall’s “scissor analysis” (the now standard representation of supply and demand in money terms), largely pushed the concept of “absolute value” into the footnotes of economics.</a:t>
            </a:r>
            <a:endParaRPr lang="en-US" sz="2100" dirty="0"/>
          </a:p>
          <a:p>
            <a:pPr>
              <a:spcBef>
                <a:spcPts val="1400"/>
              </a:spcBef>
            </a:pPr>
            <a:r>
              <a:rPr lang="en-US" sz="2100" dirty="0" smtClean="0"/>
              <a:t>Despite the fact that Marshall explicitly recognized that his supply and demand analysis was based on an “assumption </a:t>
            </a:r>
            <a:r>
              <a:rPr lang="en-US" sz="2100" dirty="0"/>
              <a:t>that money retains a uniform </a:t>
            </a:r>
            <a:r>
              <a:rPr lang="en-US" sz="2100" dirty="0" smtClean="0"/>
              <a:t>value”, the notion that price is a function of two “absolute” market values was largely ignored. In particular, the notion that money itself has the property of market value, as determined by the supply and demand for money, almost completely faded from view, due in no small part to Keynes’ liquidity </a:t>
            </a:r>
            <a:r>
              <a:rPr lang="en-US" sz="2100" dirty="0"/>
              <a:t>p</a:t>
            </a:r>
            <a:r>
              <a:rPr lang="en-US" sz="2100" dirty="0" smtClean="0"/>
              <a:t>reference theory.</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125</a:t>
            </a:fld>
            <a:endParaRPr lang="en-US" dirty="0"/>
          </a:p>
        </p:txBody>
      </p:sp>
    </p:spTree>
    <p:extLst>
      <p:ext uri="{BB962C8B-B14F-4D97-AF65-F5344CB8AC3E}">
        <p14:creationId xmlns:p14="http://schemas.microsoft.com/office/powerpoint/2010/main" val="786650634"/>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Anderson’s “Economic Value”</a:t>
            </a:r>
            <a:endParaRPr lang="en-US" sz="4000" dirty="0"/>
          </a:p>
        </p:txBody>
      </p:sp>
      <p:sp>
        <p:nvSpPr>
          <p:cNvPr id="3" name="Content Placeholder 2"/>
          <p:cNvSpPr>
            <a:spLocks noGrp="1"/>
          </p:cNvSpPr>
          <p:nvPr>
            <p:ph idx="1"/>
          </p:nvPr>
        </p:nvSpPr>
        <p:spPr>
          <a:xfrm>
            <a:off x="461768" y="1828525"/>
            <a:ext cx="8242653" cy="4537960"/>
          </a:xfrm>
        </p:spPr>
        <p:txBody>
          <a:bodyPr>
            <a:normAutofit/>
          </a:bodyPr>
          <a:lstStyle/>
          <a:p>
            <a:r>
              <a:rPr lang="en-US" sz="2100" dirty="0" smtClean="0"/>
              <a:t>By the 20</a:t>
            </a:r>
            <a:r>
              <a:rPr lang="en-US" sz="2100" baseline="30000" dirty="0" smtClean="0"/>
              <a:t>th</a:t>
            </a:r>
            <a:r>
              <a:rPr lang="en-US" sz="2100" dirty="0" smtClean="0"/>
              <a:t> century, even prominent monetarists had abandoned the term “the value of money”, preferring instead “the purchasing power of money”. Irving Fisher (1911), in his paper “The Purchasing Power of Money”, seems to almost purposefully avoid the term “value of money”. It was one of the contemporary critics of Fisher’s “mechanical quantity theory of money”, Benjamin Anderson, who, in </a:t>
            </a:r>
            <a:r>
              <a:rPr lang="en-US" sz="2100" dirty="0"/>
              <a:t>his aptly titled “The Value of Money” (1917</a:t>
            </a:r>
            <a:r>
              <a:rPr lang="en-US" sz="2100" dirty="0" smtClean="0"/>
              <a:t>), first used the label “Economic Value” in the context of the “absolute value” of economic goods.</a:t>
            </a:r>
          </a:p>
          <a:p>
            <a:pPr>
              <a:spcBef>
                <a:spcPts val="1400"/>
              </a:spcBef>
            </a:pPr>
            <a:r>
              <a:rPr lang="en-US" sz="2100" dirty="0" smtClean="0"/>
              <a:t>Anderson defines “Economic Value” as the common quality of “wealth” (broadly defined): a property that is both a quality and a quantity. Just as “length” is a quality and a quantity, so value is a quality and a measure of that quality.</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126</a:t>
            </a:fld>
            <a:endParaRPr lang="en-US" dirty="0"/>
          </a:p>
        </p:txBody>
      </p:sp>
    </p:spTree>
    <p:extLst>
      <p:ext uri="{BB962C8B-B14F-4D97-AF65-F5344CB8AC3E}">
        <p14:creationId xmlns:p14="http://schemas.microsoft.com/office/powerpoint/2010/main" val="1223346582"/>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Anderson’s “Price as a Ratio of Two Absolute Values”</a:t>
            </a:r>
            <a:endParaRPr lang="en-US" sz="4000" dirty="0"/>
          </a:p>
        </p:txBody>
      </p:sp>
      <p:sp>
        <p:nvSpPr>
          <p:cNvPr id="3" name="Content Placeholder 2"/>
          <p:cNvSpPr>
            <a:spLocks noGrp="1"/>
          </p:cNvSpPr>
          <p:nvPr>
            <p:ph idx="1"/>
          </p:nvPr>
        </p:nvSpPr>
        <p:spPr>
          <a:xfrm>
            <a:off x="466377" y="1830151"/>
            <a:ext cx="8249524" cy="4443319"/>
          </a:xfrm>
        </p:spPr>
        <p:txBody>
          <a:bodyPr>
            <a:normAutofit fontScale="92500"/>
          </a:bodyPr>
          <a:lstStyle/>
          <a:p>
            <a:r>
              <a:rPr lang="en-US" dirty="0" smtClean="0"/>
              <a:t>Anderson’s description of the relationship between the absolute value of a good and the exchangeable value of a good (its price) is similar, but arguably more precise, than that of Ricardo.</a:t>
            </a:r>
          </a:p>
          <a:p>
            <a:r>
              <a:rPr lang="en-US" dirty="0" smtClean="0"/>
              <a:t>Anderson (1917) describes the relationship between the ratio of exchange (price) and value as follows: “The ratio of exchange presupposes </a:t>
            </a:r>
            <a:r>
              <a:rPr lang="en-US" i="1" dirty="0" smtClean="0"/>
              <a:t>two</a:t>
            </a:r>
            <a:r>
              <a:rPr lang="en-US" dirty="0" smtClean="0"/>
              <a:t> values… The ratio of exchange is a relation, a </a:t>
            </a:r>
            <a:r>
              <a:rPr lang="en-US" i="1" dirty="0" smtClean="0"/>
              <a:t>reciprocal</a:t>
            </a:r>
            <a:r>
              <a:rPr lang="en-US" dirty="0" smtClean="0"/>
              <a:t> relation. It works both ways. But behind this relativity, this scheme of relation between values, there lie two values which are absolute… Values lie behind ratios of exchange, and causally determine them… A </a:t>
            </a:r>
            <a:r>
              <a:rPr lang="en-US" i="1" dirty="0" smtClean="0"/>
              <a:t>price</a:t>
            </a:r>
            <a:r>
              <a:rPr lang="en-US" dirty="0" smtClean="0"/>
              <a:t> is merely one particular kind of ratio of exchange, namely, a ratio of exchange in which one of the terms is the value of the money unit.” (pp. 6-7)</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127</a:t>
            </a:fld>
            <a:endParaRPr lang="en-US" dirty="0"/>
          </a:p>
        </p:txBody>
      </p:sp>
    </p:spTree>
    <p:extLst>
      <p:ext uri="{BB962C8B-B14F-4D97-AF65-F5344CB8AC3E}">
        <p14:creationId xmlns:p14="http://schemas.microsoft.com/office/powerpoint/2010/main" val="3083815773"/>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152" y="244158"/>
            <a:ext cx="7546423" cy="1339850"/>
          </a:xfrm>
        </p:spPr>
        <p:txBody>
          <a:bodyPr>
            <a:normAutofit/>
          </a:bodyPr>
          <a:lstStyle/>
          <a:p>
            <a:r>
              <a:rPr lang="en-US" sz="4000" dirty="0" smtClean="0"/>
              <a:t>Anderson Falls at the Last Hurdle</a:t>
            </a:r>
            <a:endParaRPr lang="en-US" sz="4000" dirty="0"/>
          </a:p>
        </p:txBody>
      </p:sp>
      <p:sp>
        <p:nvSpPr>
          <p:cNvPr id="3" name="Content Placeholder 2"/>
          <p:cNvSpPr>
            <a:spLocks noGrp="1"/>
          </p:cNvSpPr>
          <p:nvPr>
            <p:ph idx="1"/>
          </p:nvPr>
        </p:nvSpPr>
        <p:spPr>
          <a:xfrm>
            <a:off x="465463" y="1811818"/>
            <a:ext cx="8183992" cy="4658896"/>
          </a:xfrm>
        </p:spPr>
        <p:txBody>
          <a:bodyPr>
            <a:normAutofit fontScale="92500"/>
          </a:bodyPr>
          <a:lstStyle/>
          <a:p>
            <a:r>
              <a:rPr lang="en-US" dirty="0" smtClean="0"/>
              <a:t>While Ricardo (1823) wrote his note before the popularization of “supply and demand”, Anderson (1917) had the benefit of coming after Marshall’s “scissor analysis” which allowed Anderson to make the observation that “supply </a:t>
            </a:r>
            <a:r>
              <a:rPr lang="en-US" dirty="0"/>
              <a:t>and demand doctrine assumes </a:t>
            </a:r>
            <a:r>
              <a:rPr lang="en-US" i="1" dirty="0"/>
              <a:t>money</a:t>
            </a:r>
            <a:r>
              <a:rPr lang="en-US" dirty="0"/>
              <a:t>, and a </a:t>
            </a:r>
            <a:r>
              <a:rPr lang="en-US" i="1" dirty="0"/>
              <a:t>fixed value</a:t>
            </a:r>
            <a:r>
              <a:rPr lang="en-US" dirty="0"/>
              <a:t> of </a:t>
            </a:r>
            <a:r>
              <a:rPr lang="en-US" dirty="0" smtClean="0"/>
              <a:t>money”.</a:t>
            </a:r>
            <a:endParaRPr lang="en-US" dirty="0"/>
          </a:p>
          <a:p>
            <a:r>
              <a:rPr lang="en-US" dirty="0" smtClean="0"/>
              <a:t>Unfortunately, Anderson developed his own heterodox solution for the determination of absolute value: “social value theory”. Somewhat frustratingly, Anderson recognizes that value rests “not in the minds of individuals thought separately” (pp. 41), but then doesn’t take the “simple” step of recognizing that absolute market value is determined by “market forces”, or the interaction of individuals as expressed by supply and demand.</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128</a:t>
            </a:fld>
            <a:endParaRPr lang="en-US" dirty="0"/>
          </a:p>
        </p:txBody>
      </p:sp>
    </p:spTree>
    <p:extLst>
      <p:ext uri="{BB962C8B-B14F-4D97-AF65-F5344CB8AC3E}">
        <p14:creationId xmlns:p14="http://schemas.microsoft.com/office/powerpoint/2010/main" val="2577086818"/>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Section Review</a:t>
            </a:r>
            <a:endParaRPr lang="en-US" sz="4000" dirty="0"/>
          </a:p>
        </p:txBody>
      </p:sp>
      <p:sp>
        <p:nvSpPr>
          <p:cNvPr id="3" name="Content Placeholder 2"/>
          <p:cNvSpPr>
            <a:spLocks noGrp="1"/>
          </p:cNvSpPr>
          <p:nvPr>
            <p:ph idx="1"/>
          </p:nvPr>
        </p:nvSpPr>
        <p:spPr>
          <a:xfrm>
            <a:off x="464543" y="1815664"/>
            <a:ext cx="8289839" cy="4578275"/>
          </a:xfrm>
        </p:spPr>
        <p:txBody>
          <a:bodyPr>
            <a:normAutofit fontScale="92500"/>
          </a:bodyPr>
          <a:lstStyle/>
          <a:p>
            <a:r>
              <a:rPr lang="en-US" dirty="0" smtClean="0"/>
              <a:t>In summary, a handful of economists have recognized a clear relationship between the relative and absolute value of a good. Unfortunately, those writers have not explicitl</a:t>
            </a:r>
            <a:r>
              <a:rPr lang="en-US" i="1" dirty="0" smtClean="0"/>
              <a:t>y</a:t>
            </a:r>
            <a:r>
              <a:rPr lang="en-US" dirty="0" smtClean="0"/>
              <a:t> recognized the notion of “absolute </a:t>
            </a:r>
            <a:r>
              <a:rPr lang="en-US" i="1" dirty="0" smtClean="0"/>
              <a:t>market</a:t>
            </a:r>
            <a:r>
              <a:rPr lang="en-US" dirty="0" smtClean="0"/>
              <a:t> value”: the market value of a good (a value determined by supply and demand) as expressed in terms of an invariable unit of measurement.</a:t>
            </a:r>
          </a:p>
          <a:p>
            <a:r>
              <a:rPr lang="en-US" dirty="0" smtClean="0"/>
              <a:t>Price is an expression of the relative market value of two goods. In order for such a relative expression to occur, both goods must have market value and, at least theoretically, the market value of each good can be measured in “absolute terms”, that is to say, in terms of an invariable or constant unit of market value which this paper has denoted as “units of economic </a:t>
            </a:r>
            <a:r>
              <a:rPr lang="en-US" dirty="0"/>
              <a:t>v</a:t>
            </a:r>
            <a:r>
              <a:rPr lang="en-US" dirty="0" smtClean="0"/>
              <a:t>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129</a:t>
            </a:fld>
            <a:endParaRPr lang="en-US" dirty="0"/>
          </a:p>
        </p:txBody>
      </p:sp>
    </p:spTree>
    <p:extLst>
      <p:ext uri="{BB962C8B-B14F-4D97-AF65-F5344CB8AC3E}">
        <p14:creationId xmlns:p14="http://schemas.microsoft.com/office/powerpoint/2010/main" val="1979352064"/>
      </p:ext>
    </p:extLst>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542" y="244158"/>
            <a:ext cx="8289839" cy="1339850"/>
          </a:xfrm>
        </p:spPr>
        <p:txBody>
          <a:bodyPr>
            <a:normAutofit/>
          </a:bodyPr>
          <a:lstStyle/>
          <a:p>
            <a:r>
              <a:rPr lang="en-US" sz="4000" dirty="0" smtClean="0"/>
              <a:t>“Real Price” of a Good is Not an “Absolute” Measure of Market Value</a:t>
            </a:r>
            <a:endParaRPr lang="en-US" sz="4000" dirty="0"/>
          </a:p>
        </p:txBody>
      </p:sp>
      <p:sp>
        <p:nvSpPr>
          <p:cNvPr id="3" name="Content Placeholder 2"/>
          <p:cNvSpPr>
            <a:spLocks noGrp="1"/>
          </p:cNvSpPr>
          <p:nvPr>
            <p:ph idx="1"/>
          </p:nvPr>
        </p:nvSpPr>
        <p:spPr>
          <a:xfrm>
            <a:off x="464543" y="1815664"/>
            <a:ext cx="8289839" cy="4578275"/>
          </a:xfrm>
        </p:spPr>
        <p:txBody>
          <a:bodyPr>
            <a:normAutofit fontScale="92500"/>
          </a:bodyPr>
          <a:lstStyle/>
          <a:p>
            <a:r>
              <a:rPr lang="en-US" dirty="0" smtClean="0"/>
              <a:t>Before we conclude this section of the paper, we need to discuss one more important point which becomes more relevant as we move into the macroeconomic discussion of price level determination. There seems to be an underlying sense amongst many economists that somehow the “real price” of a good is an “absolute” measure of the market value of that good. This is simply not the case.</a:t>
            </a:r>
          </a:p>
          <a:p>
            <a:r>
              <a:rPr lang="en-US" dirty="0" smtClean="0"/>
              <a:t>The “real price” of a good is, by definition, a relative price (the price of a good relative to the price of the basket of goods) and is, itself, a price (the price of a good in basket of good terms). Therefore, the “real price” of a good is a price and, consequently, a </a:t>
            </a:r>
            <a:r>
              <a:rPr lang="en-US" i="1" dirty="0" smtClean="0"/>
              <a:t>relative</a:t>
            </a:r>
            <a:r>
              <a:rPr lang="en-US" dirty="0" smtClean="0"/>
              <a:t> expression of two market values.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130</a:t>
            </a:fld>
            <a:endParaRPr lang="en-US" dirty="0"/>
          </a:p>
        </p:txBody>
      </p:sp>
    </p:spTree>
    <p:extLst>
      <p:ext uri="{BB962C8B-B14F-4D97-AF65-F5344CB8AC3E}">
        <p14:creationId xmlns:p14="http://schemas.microsoft.com/office/powerpoint/2010/main" val="304148348"/>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542" y="244158"/>
            <a:ext cx="8289839" cy="1339850"/>
          </a:xfrm>
        </p:spPr>
        <p:txBody>
          <a:bodyPr>
            <a:normAutofit/>
          </a:bodyPr>
          <a:lstStyle/>
          <a:p>
            <a:r>
              <a:rPr lang="en-US" sz="4000" dirty="0" smtClean="0"/>
              <a:t>The Market Value of the</a:t>
            </a:r>
            <a:br>
              <a:rPr lang="en-US" sz="4000" dirty="0" smtClean="0"/>
            </a:br>
            <a:r>
              <a:rPr lang="en-US" sz="4000" dirty="0" smtClean="0"/>
              <a:t>“Basket of Goods” is Variable</a:t>
            </a:r>
            <a:endParaRPr lang="en-US" sz="4000" dirty="0"/>
          </a:p>
        </p:txBody>
      </p:sp>
      <p:sp>
        <p:nvSpPr>
          <p:cNvPr id="3" name="Content Placeholder 2"/>
          <p:cNvSpPr>
            <a:spLocks noGrp="1"/>
          </p:cNvSpPr>
          <p:nvPr>
            <p:ph idx="1"/>
          </p:nvPr>
        </p:nvSpPr>
        <p:spPr>
          <a:xfrm>
            <a:off x="464543" y="1815664"/>
            <a:ext cx="8289839" cy="4578275"/>
          </a:xfrm>
        </p:spPr>
        <p:txBody>
          <a:bodyPr>
            <a:normAutofit fontScale="92500"/>
          </a:bodyPr>
          <a:lstStyle/>
          <a:p>
            <a:r>
              <a:rPr lang="en-US" dirty="0" smtClean="0"/>
              <a:t>The easiest way to think about this somewhat abstract point is to remember that the market value of the “basket of goods” is itself variable. The “real price” of a good measures the market value of the good in terms of the market value of the “basket of goods”. If the market value of the “basket of goods” was invariable, then the “real price” could indeed be considered to be an “absolute” measure of the market value of a good. But this is not the case.</a:t>
            </a:r>
          </a:p>
          <a:p>
            <a:r>
              <a:rPr lang="en-US" dirty="0" smtClean="0"/>
              <a:t>Part B of this paper will discuss this issue in more detail. In particular, we will discuss the math behind the concept of “real prices” and it will argued that the “real price” of a good is the same as the “real market value” of a good (the market value of a good in terms of the market value of the basket).</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131</a:t>
            </a:fld>
            <a:endParaRPr lang="en-US" dirty="0"/>
          </a:p>
        </p:txBody>
      </p:sp>
    </p:spTree>
    <p:extLst>
      <p:ext uri="{BB962C8B-B14F-4D97-AF65-F5344CB8AC3E}">
        <p14:creationId xmlns:p14="http://schemas.microsoft.com/office/powerpoint/2010/main" val="3228416170"/>
      </p:ext>
    </p:extLst>
  </p:cSld>
  <p:clrMapOvr>
    <a:masterClrMapping/>
  </p:clrMapOvr>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Ratio of Exchange</a:t>
            </a:r>
            <a:endParaRPr lang="en-US" sz="4000" dirty="0"/>
          </a:p>
        </p:txBody>
      </p:sp>
      <p:sp>
        <p:nvSpPr>
          <p:cNvPr id="3" name="Text Placeholder 2"/>
          <p:cNvSpPr>
            <a:spLocks noGrp="1"/>
          </p:cNvSpPr>
          <p:nvPr>
            <p:ph type="body" idx="1"/>
          </p:nvPr>
        </p:nvSpPr>
        <p:spPr>
          <a:xfrm>
            <a:off x="788854" y="3153810"/>
            <a:ext cx="7552821" cy="1500187"/>
          </a:xfrm>
        </p:spPr>
        <p:txBody>
          <a:bodyPr/>
          <a:lstStyle/>
          <a:p>
            <a:r>
              <a:rPr lang="en-US" dirty="0" smtClean="0"/>
              <a:t>Price Determination: The Ratio of Two Quantities Exchanged is the Reciprocal of the Ratio of Two Market Values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132</a:t>
            </a:fld>
            <a:endParaRPr lang="en-US" dirty="0"/>
          </a:p>
        </p:txBody>
      </p:sp>
    </p:spTree>
    <p:extLst>
      <p:ext uri="{BB962C8B-B14F-4D97-AF65-F5344CB8AC3E}">
        <p14:creationId xmlns:p14="http://schemas.microsoft.com/office/powerpoint/2010/main" val="3799894409"/>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as a Ratio of Exchange</a:t>
            </a:r>
            <a:endParaRPr lang="en-US" sz="4000" dirty="0"/>
          </a:p>
        </p:txBody>
      </p:sp>
      <p:sp>
        <p:nvSpPr>
          <p:cNvPr id="3" name="Content Placeholder 2"/>
          <p:cNvSpPr>
            <a:spLocks noGrp="1"/>
          </p:cNvSpPr>
          <p:nvPr>
            <p:ph idx="1"/>
          </p:nvPr>
        </p:nvSpPr>
        <p:spPr>
          <a:xfrm>
            <a:off x="465460" y="1795507"/>
            <a:ext cx="8288922" cy="4593425"/>
          </a:xfrm>
        </p:spPr>
        <p:txBody>
          <a:bodyPr>
            <a:normAutofit fontScale="92500"/>
          </a:bodyPr>
          <a:lstStyle/>
          <a:p>
            <a:r>
              <a:rPr lang="en-US" dirty="0" smtClean="0"/>
              <a:t>The study of </a:t>
            </a:r>
            <a:r>
              <a:rPr lang="en-US" dirty="0"/>
              <a:t>p</a:t>
            </a:r>
            <a:r>
              <a:rPr lang="en-US" dirty="0" smtClean="0"/>
              <a:t>rice determination could be more accurately called “The </a:t>
            </a:r>
            <a:r>
              <a:rPr lang="en-US" dirty="0"/>
              <a:t>S</a:t>
            </a:r>
            <a:r>
              <a:rPr lang="en-US" dirty="0" smtClean="0"/>
              <a:t>tudy of </a:t>
            </a:r>
            <a:r>
              <a:rPr lang="en-US" dirty="0"/>
              <a:t>t</a:t>
            </a:r>
            <a:r>
              <a:rPr lang="en-US" dirty="0" smtClean="0"/>
              <a:t>he Determination of the Ratio of Exchange”. Clearly, the second title is more awkward, but arguably it conveys an important point: </a:t>
            </a:r>
            <a:r>
              <a:rPr lang="en-US" i="1" dirty="0" smtClean="0"/>
              <a:t>price is a ratio</a:t>
            </a:r>
            <a:r>
              <a:rPr lang="en-US" dirty="0" smtClean="0"/>
              <a:t>. The label “</a:t>
            </a:r>
            <a:r>
              <a:rPr lang="en-US" dirty="0"/>
              <a:t>p</a:t>
            </a:r>
            <a:r>
              <a:rPr lang="en-US" dirty="0" smtClean="0"/>
              <a:t>rice determination” suggests a study in the determination of the market value of just one good: but price determination is a study in the </a:t>
            </a:r>
            <a:r>
              <a:rPr lang="en-US" i="1" dirty="0" smtClean="0"/>
              <a:t>relative</a:t>
            </a:r>
            <a:r>
              <a:rPr lang="en-US" dirty="0" smtClean="0"/>
              <a:t> market value of two goods.</a:t>
            </a:r>
          </a:p>
          <a:p>
            <a:r>
              <a:rPr lang="en-US" dirty="0" smtClean="0"/>
              <a:t>By convention, price is expressed as a ratio of two quantities: the quantity of one item exchanged for the quantity of another item.</a:t>
            </a:r>
            <a:r>
              <a:rPr lang="en-US" dirty="0"/>
              <a:t> </a:t>
            </a:r>
            <a:r>
              <a:rPr lang="en-US" dirty="0" smtClean="0"/>
              <a:t>It will be argued that this ratio is the reciprocal of the ratio of the absolute market value of the two items. It is this ratio of absolute market values that determines the ratio of quantities exchanged.</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133</a:t>
            </a:fld>
            <a:endParaRPr lang="en-US" dirty="0"/>
          </a:p>
        </p:txBody>
      </p:sp>
    </p:spTree>
    <p:extLst>
      <p:ext uri="{BB962C8B-B14F-4D97-AF65-F5344CB8AC3E}">
        <p14:creationId xmlns:p14="http://schemas.microsoft.com/office/powerpoint/2010/main" val="1570770642"/>
      </p:ext>
    </p:extLst>
  </p:cSld>
  <p:clrMapOvr>
    <a:masterClrMapping/>
  </p:clrMapOvr>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Concept of “Price”</a:t>
            </a:r>
            <a:endParaRPr lang="en-US" sz="4000" dirty="0"/>
          </a:p>
        </p:txBody>
      </p:sp>
      <p:sp>
        <p:nvSpPr>
          <p:cNvPr id="3" name="Content Placeholder 2"/>
          <p:cNvSpPr>
            <a:spLocks noGrp="1"/>
          </p:cNvSpPr>
          <p:nvPr>
            <p:ph idx="1"/>
          </p:nvPr>
        </p:nvSpPr>
        <p:spPr>
          <a:xfrm>
            <a:off x="465460" y="1794597"/>
            <a:ext cx="8269682" cy="4658896"/>
          </a:xfrm>
        </p:spPr>
        <p:txBody>
          <a:bodyPr>
            <a:normAutofit/>
          </a:bodyPr>
          <a:lstStyle/>
          <a:p>
            <a:r>
              <a:rPr lang="en-US" sz="2200" dirty="0" smtClean="0"/>
              <a:t>Most of us feel that we are so familiar with the concept of “price” that we don’t need to define it. Most introductory microeconomics textbooks don</a:t>
            </a:r>
            <a:r>
              <a:rPr lang="fr-FR" sz="2200" dirty="0" smtClean="0"/>
              <a:t>’</a:t>
            </a:r>
            <a:r>
              <a:rPr lang="en-US" sz="2200" dirty="0" smtClean="0"/>
              <a:t>t’ define “price” and, perhaps quite reasonably, don’t discuss the concept of price in terms other than those with which we are most familiar: “money prices” or the dollar price of a good.</a:t>
            </a:r>
          </a:p>
          <a:p>
            <a:pPr>
              <a:spcBef>
                <a:spcPts val="1400"/>
              </a:spcBef>
            </a:pPr>
            <a:r>
              <a:rPr lang="en-US" sz="2200" dirty="0" smtClean="0"/>
              <a:t>A common definition of “price” might be “the amount of money expected, required, or given in payment for something”. But this is a very narrow interpretation of the concept. Wikipedia provides a comment on price in more general terms: “Economists sometimes define price more generally as the ratio of the quantities of goods that are exchanged for each other.” </a:t>
            </a:r>
            <a:endParaRPr lang="en-US" sz="22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134</a:t>
            </a:fld>
            <a:endParaRPr lang="en-US" dirty="0"/>
          </a:p>
        </p:txBody>
      </p:sp>
    </p:spTree>
    <p:extLst>
      <p:ext uri="{BB962C8B-B14F-4D97-AF65-F5344CB8AC3E}">
        <p14:creationId xmlns:p14="http://schemas.microsoft.com/office/powerpoint/2010/main" val="4215732807"/>
      </p:ext>
    </p:extLst>
  </p:cSld>
  <p:clrMapOvr>
    <a:masterClrMapping/>
  </p:clrMapOvr>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as the Ratio of</a:t>
            </a:r>
            <a:br>
              <a:rPr lang="en-US" sz="4000" dirty="0" smtClean="0"/>
            </a:br>
            <a:r>
              <a:rPr lang="en-US" sz="4000" dirty="0" smtClean="0"/>
              <a:t>Two Quantities Exchanged</a:t>
            </a:r>
            <a:endParaRPr lang="en-US" sz="4000" dirty="0"/>
          </a:p>
        </p:txBody>
      </p:sp>
      <p:sp>
        <p:nvSpPr>
          <p:cNvPr id="3" name="Content Placeholder 2"/>
          <p:cNvSpPr>
            <a:spLocks noGrp="1"/>
          </p:cNvSpPr>
          <p:nvPr>
            <p:ph idx="1"/>
          </p:nvPr>
        </p:nvSpPr>
        <p:spPr>
          <a:xfrm>
            <a:off x="465462" y="1816319"/>
            <a:ext cx="8190124" cy="4572614"/>
          </a:xfrm>
        </p:spPr>
        <p:txBody>
          <a:bodyPr>
            <a:normAutofit/>
          </a:bodyPr>
          <a:lstStyle/>
          <a:p>
            <a:r>
              <a:rPr lang="en-US" sz="2100" dirty="0" smtClean="0"/>
              <a:t>Irving Fisher </a:t>
            </a:r>
            <a:r>
              <a:rPr lang="en-US" sz="2100" dirty="0"/>
              <a:t>(1911) describes “price” as follows: “When a certain quantity of one kind of wealth is exchanged for a certain quantity of another, we may divide one of the two quantities by the other, and obtain the </a:t>
            </a:r>
            <a:r>
              <a:rPr lang="en-US" sz="2100" i="1" dirty="0"/>
              <a:t>price</a:t>
            </a:r>
            <a:r>
              <a:rPr lang="en-US" sz="2100" dirty="0"/>
              <a:t> of the latter”</a:t>
            </a:r>
            <a:r>
              <a:rPr lang="en-US" sz="2100" dirty="0" smtClean="0"/>
              <a:t>.</a:t>
            </a:r>
          </a:p>
          <a:p>
            <a:pPr>
              <a:spcBef>
                <a:spcPts val="1400"/>
              </a:spcBef>
            </a:pPr>
            <a:r>
              <a:rPr lang="en-US" sz="2100" dirty="0" smtClean="0"/>
              <a:t>In mathematical terms, the price of good A, expressed in terms of good B, or </a:t>
            </a:r>
            <a:r>
              <a:rPr lang="en-US" sz="2100" i="1" dirty="0" smtClean="0"/>
              <a:t>P(A</a:t>
            </a:r>
            <a:r>
              <a:rPr lang="en-US" sz="2100" i="1" baseline="-25000" dirty="0" smtClean="0"/>
              <a:t>B</a:t>
            </a:r>
            <a:r>
              <a:rPr lang="en-US" sz="2100" i="1" dirty="0" smtClean="0"/>
              <a:t> )</a:t>
            </a:r>
            <a:r>
              <a:rPr lang="en-US" sz="2100" dirty="0" smtClean="0"/>
              <a:t>, is equal to the quantity of good B exchanged, </a:t>
            </a:r>
            <a:r>
              <a:rPr lang="en-US" sz="2100" i="1" dirty="0" smtClean="0"/>
              <a:t>Q(B)</a:t>
            </a:r>
            <a:r>
              <a:rPr lang="en-US" sz="2100" dirty="0" smtClean="0"/>
              <a:t>, divided by the quantity of good A exchanged, </a:t>
            </a:r>
            <a:r>
              <a:rPr lang="en-US" sz="2100" i="1" dirty="0" smtClean="0"/>
              <a:t>Q(A)</a:t>
            </a:r>
            <a:r>
              <a:rPr lang="en-US" sz="2100" dirty="0" smtClean="0"/>
              <a:t>.</a:t>
            </a:r>
          </a:p>
          <a:p>
            <a:pPr marL="350838" lvl="1" indent="0">
              <a:spcBef>
                <a:spcPts val="1200"/>
              </a:spcBef>
              <a:buNone/>
            </a:pPr>
            <a:r>
              <a:rPr lang="en-US" sz="2100" dirty="0" smtClean="0"/>
              <a:t>		</a:t>
            </a:r>
          </a:p>
          <a:p>
            <a:pPr>
              <a:spcBef>
                <a:spcPts val="4400"/>
              </a:spcBef>
            </a:pPr>
            <a:r>
              <a:rPr lang="en-US" sz="2100" dirty="0" smtClean="0"/>
              <a:t>As Fisher states, we divide the quantity of one good, </a:t>
            </a:r>
            <a:r>
              <a:rPr lang="en-US" sz="2100" i="1" dirty="0" smtClean="0"/>
              <a:t>Q(B)</a:t>
            </a:r>
            <a:r>
              <a:rPr lang="en-US" sz="2100" dirty="0" smtClean="0"/>
              <a:t>, by the quantity of another, </a:t>
            </a:r>
            <a:r>
              <a:rPr lang="en-US" sz="2100" i="1" dirty="0" smtClean="0"/>
              <a:t>Q(A)</a:t>
            </a:r>
            <a:r>
              <a:rPr lang="en-US" sz="2100" dirty="0" smtClean="0"/>
              <a:t>, to obtain the price of the latter, the</a:t>
            </a:r>
            <a:r>
              <a:rPr lang="en-US" sz="2100" dirty="0"/>
              <a:t> </a:t>
            </a:r>
            <a:r>
              <a:rPr lang="en-US" sz="2100" dirty="0" smtClean="0"/>
              <a:t>price of A in B terms or </a:t>
            </a:r>
            <a:r>
              <a:rPr lang="en-US" sz="2100" i="1" dirty="0" smtClean="0"/>
              <a:t>P(A</a:t>
            </a:r>
            <a:r>
              <a:rPr lang="en-US" sz="2100" i="1" baseline="-25000" dirty="0" smtClean="0"/>
              <a:t>B</a:t>
            </a:r>
            <a:r>
              <a:rPr lang="en-US" sz="2100" i="1" dirty="0" smtClean="0"/>
              <a:t> )</a:t>
            </a:r>
            <a:r>
              <a:rPr lang="en-US" sz="2100" dirty="0" smtClean="0"/>
              <a:t>.</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2439739694"/>
              </p:ext>
            </p:extLst>
          </p:nvPr>
        </p:nvGraphicFramePr>
        <p:xfrm>
          <a:off x="3428495" y="4356987"/>
          <a:ext cx="2016539" cy="937265"/>
        </p:xfrm>
        <a:graphic>
          <a:graphicData uri="http://schemas.openxmlformats.org/presentationml/2006/ole">
            <mc:AlternateContent xmlns:mc="http://schemas.openxmlformats.org/markup-compatibility/2006">
              <mc:Choice xmlns:v="urn:schemas-microsoft-com:vml" Requires="v">
                <p:oleObj spid="_x0000_s2196577" name="Equation" r:id="rId3" imgW="901700" imgH="419100" progId="Equation.3">
                  <p:embed/>
                </p:oleObj>
              </mc:Choice>
              <mc:Fallback>
                <p:oleObj name="Equation" r:id="rId3" imgW="901700" imgH="419100" progId="Equation.3">
                  <p:embed/>
                  <p:pic>
                    <p:nvPicPr>
                      <p:cNvPr id="0" name=""/>
                      <p:cNvPicPr/>
                      <p:nvPr/>
                    </p:nvPicPr>
                    <p:blipFill>
                      <a:blip r:embed="rId4"/>
                      <a:stretch>
                        <a:fillRect/>
                      </a:stretch>
                    </p:blipFill>
                    <p:spPr>
                      <a:xfrm>
                        <a:off x="3428495" y="4356987"/>
                        <a:ext cx="2016539" cy="93726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135</a:t>
            </a:fld>
            <a:endParaRPr lang="en-US" dirty="0"/>
          </a:p>
        </p:txBody>
      </p:sp>
    </p:spTree>
    <p:extLst>
      <p:ext uri="{BB962C8B-B14F-4D97-AF65-F5344CB8AC3E}">
        <p14:creationId xmlns:p14="http://schemas.microsoft.com/office/powerpoint/2010/main" val="1165774105"/>
      </p:ext>
    </p:extLst>
  </p:cSld>
  <p:clrMapOvr>
    <a:masterClrMapping/>
  </p:clrMapOvr>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308" y="244158"/>
            <a:ext cx="8307834" cy="1339850"/>
          </a:xfrm>
        </p:spPr>
        <p:txBody>
          <a:bodyPr>
            <a:normAutofit/>
          </a:bodyPr>
          <a:lstStyle/>
          <a:p>
            <a:r>
              <a:rPr lang="en-US" sz="4000" dirty="0" smtClean="0"/>
              <a:t>The Dollar Price of a Good as a Ratio of Two Quantities Exchanged</a:t>
            </a:r>
            <a:endParaRPr lang="en-US" sz="4000" dirty="0"/>
          </a:p>
        </p:txBody>
      </p:sp>
      <p:sp>
        <p:nvSpPr>
          <p:cNvPr id="3" name="Content Placeholder 2"/>
          <p:cNvSpPr>
            <a:spLocks noGrp="1"/>
          </p:cNvSpPr>
          <p:nvPr>
            <p:ph idx="1"/>
          </p:nvPr>
        </p:nvSpPr>
        <p:spPr>
          <a:xfrm>
            <a:off x="461760" y="1812924"/>
            <a:ext cx="8307834" cy="3863985"/>
          </a:xfrm>
        </p:spPr>
        <p:txBody>
          <a:bodyPr>
            <a:normAutofit/>
          </a:bodyPr>
          <a:lstStyle/>
          <a:p>
            <a:r>
              <a:rPr lang="en-US" sz="2100" dirty="0"/>
              <a:t>In a barter economy, price is a ratio of two quantities exchanged. If two apples are exchanged for one </a:t>
            </a:r>
            <a:r>
              <a:rPr lang="en-US" sz="2100" dirty="0" smtClean="0"/>
              <a:t>banana, </a:t>
            </a:r>
            <a:r>
              <a:rPr lang="en-US" sz="2100" dirty="0"/>
              <a:t>then the price of </a:t>
            </a:r>
            <a:r>
              <a:rPr lang="en-US" sz="2100" dirty="0" smtClean="0"/>
              <a:t>bananas </a:t>
            </a:r>
            <a:r>
              <a:rPr lang="en-US" sz="2100" dirty="0"/>
              <a:t>in apple terms equals the quantity of apples exchanged divided by the quantity of </a:t>
            </a:r>
            <a:r>
              <a:rPr lang="en-US" sz="2100" dirty="0" smtClean="0"/>
              <a:t>bananas exchanged (the price of bananas is “2 apples”).</a:t>
            </a:r>
            <a:endParaRPr lang="en-US" sz="2100" dirty="0"/>
          </a:p>
          <a:p>
            <a:pPr>
              <a:spcBef>
                <a:spcPts val="1400"/>
              </a:spcBef>
            </a:pPr>
            <a:r>
              <a:rPr lang="en-US" sz="2100" dirty="0" smtClean="0"/>
              <a:t>In a modern economy, prices are typically expressed in dollar terms. The “dollar price” of a good describes the number of dollars that are required to purchase a definite quantity of a good. The price of a good A in dollar terms, </a:t>
            </a:r>
            <a:r>
              <a:rPr lang="en-US" sz="2100" i="1" dirty="0" smtClean="0"/>
              <a:t>P(A</a:t>
            </a:r>
            <a:r>
              <a:rPr lang="en-US" sz="2100" i="1" baseline="-25000" dirty="0" smtClean="0"/>
              <a:t>$</a:t>
            </a:r>
            <a:r>
              <a:rPr lang="en-US" sz="2100" i="1" dirty="0" smtClean="0"/>
              <a:t> )</a:t>
            </a:r>
            <a:r>
              <a:rPr lang="en-US" sz="2100" dirty="0" smtClean="0"/>
              <a:t>, is the ratio of the quantity of dollars exchanged, </a:t>
            </a:r>
            <a:r>
              <a:rPr lang="en-US" sz="2100" i="1" dirty="0" smtClean="0"/>
              <a:t>Q($)</a:t>
            </a:r>
            <a:r>
              <a:rPr lang="en-US" sz="2100" dirty="0" smtClean="0"/>
              <a:t>, for a quantity of good A exchanged, </a:t>
            </a:r>
            <a:r>
              <a:rPr lang="en-US" sz="2100" i="1" dirty="0" smtClean="0"/>
              <a:t>Q(A)</a:t>
            </a:r>
            <a:r>
              <a:rPr lang="en-US" sz="2100" dirty="0" smtClean="0"/>
              <a:t>.</a:t>
            </a:r>
          </a:p>
        </p:txBody>
      </p:sp>
      <p:graphicFrame>
        <p:nvGraphicFramePr>
          <p:cNvPr id="4" name="Object 3"/>
          <p:cNvGraphicFramePr>
            <a:graphicFrameLocks noChangeAspect="1"/>
          </p:cNvGraphicFramePr>
          <p:nvPr>
            <p:extLst>
              <p:ext uri="{D42A27DB-BD31-4B8C-83A1-F6EECF244321}">
                <p14:modId xmlns:p14="http://schemas.microsoft.com/office/powerpoint/2010/main" val="2638055309"/>
              </p:ext>
            </p:extLst>
          </p:nvPr>
        </p:nvGraphicFramePr>
        <p:xfrm>
          <a:off x="3363153" y="5237974"/>
          <a:ext cx="2095500" cy="1001713"/>
        </p:xfrm>
        <a:graphic>
          <a:graphicData uri="http://schemas.openxmlformats.org/presentationml/2006/ole">
            <mc:AlternateContent xmlns:mc="http://schemas.openxmlformats.org/markup-compatibility/2006">
              <mc:Choice xmlns:v="urn:schemas-microsoft-com:vml" Requires="v">
                <p:oleObj spid="_x0000_s2197598" name="Equation" r:id="rId3" imgW="876300" imgH="419100" progId="Equation.3">
                  <p:embed/>
                </p:oleObj>
              </mc:Choice>
              <mc:Fallback>
                <p:oleObj name="Equation" r:id="rId3" imgW="876300" imgH="419100" progId="Equation.3">
                  <p:embed/>
                  <p:pic>
                    <p:nvPicPr>
                      <p:cNvPr id="0" name=""/>
                      <p:cNvPicPr/>
                      <p:nvPr/>
                    </p:nvPicPr>
                    <p:blipFill>
                      <a:blip r:embed="rId4"/>
                      <a:stretch>
                        <a:fillRect/>
                      </a:stretch>
                    </p:blipFill>
                    <p:spPr>
                      <a:xfrm>
                        <a:off x="3363153" y="5237974"/>
                        <a:ext cx="2095500" cy="10017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136</a:t>
            </a:fld>
            <a:endParaRPr lang="en-US" dirty="0"/>
          </a:p>
        </p:txBody>
      </p:sp>
    </p:spTree>
    <p:extLst>
      <p:ext uri="{BB962C8B-B14F-4D97-AF65-F5344CB8AC3E}">
        <p14:creationId xmlns:p14="http://schemas.microsoft.com/office/powerpoint/2010/main" val="970786813"/>
      </p:ext>
    </p:extLst>
  </p:cSld>
  <p:clrMapOvr>
    <a:masterClrMapping/>
  </p:clrMapOvr>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944" y="244158"/>
            <a:ext cx="7955770" cy="1339850"/>
          </a:xfrm>
        </p:spPr>
        <p:txBody>
          <a:bodyPr>
            <a:normAutofit/>
          </a:bodyPr>
          <a:lstStyle/>
          <a:p>
            <a:r>
              <a:rPr lang="en-US" sz="4000" dirty="0" smtClean="0"/>
              <a:t>The Nature of Trade</a:t>
            </a:r>
            <a:endParaRPr lang="en-US" sz="4000" dirty="0"/>
          </a:p>
        </p:txBody>
      </p:sp>
      <p:sp>
        <p:nvSpPr>
          <p:cNvPr id="3" name="Content Placeholder 2"/>
          <p:cNvSpPr>
            <a:spLocks noGrp="1"/>
          </p:cNvSpPr>
          <p:nvPr>
            <p:ph idx="1"/>
          </p:nvPr>
        </p:nvSpPr>
        <p:spPr>
          <a:xfrm>
            <a:off x="461760" y="1806106"/>
            <a:ext cx="8294550" cy="4625406"/>
          </a:xfrm>
        </p:spPr>
        <p:txBody>
          <a:bodyPr>
            <a:normAutofit/>
          </a:bodyPr>
          <a:lstStyle/>
          <a:p>
            <a:r>
              <a:rPr lang="en-US" sz="2100" dirty="0" smtClean="0"/>
              <a:t>In order to understand price determination, we need to think about the fundamental nature of trade. Jevons (1875) states:</a:t>
            </a:r>
          </a:p>
          <a:p>
            <a:pPr marL="529200" lvl="1" indent="0">
              <a:buNone/>
            </a:pPr>
            <a:r>
              <a:rPr lang="en-US" sz="2100" dirty="0" smtClean="0"/>
              <a:t>“</a:t>
            </a:r>
            <a:r>
              <a:rPr lang="en-US" sz="2100" dirty="0"/>
              <a:t>In every act of exchange, a definite quantity of one substance is exchanged for a definite quantity of another. Every act of exchange thus presents itself to us in the form of </a:t>
            </a:r>
            <a:r>
              <a:rPr lang="en-US" sz="2100" i="1" dirty="0"/>
              <a:t>a ratio between two numbers</a:t>
            </a:r>
            <a:r>
              <a:rPr lang="en-US" sz="2100" dirty="0"/>
              <a:t>.</a:t>
            </a:r>
            <a:r>
              <a:rPr lang="en-US" sz="2100" dirty="0" smtClean="0"/>
              <a:t>”</a:t>
            </a:r>
          </a:p>
          <a:p>
            <a:pPr>
              <a:spcBef>
                <a:spcPts val="1200"/>
              </a:spcBef>
            </a:pPr>
            <a:r>
              <a:rPr lang="en-US" sz="2100" dirty="0" smtClean="0"/>
              <a:t>This statement really tells us little more than we have already discussed. Every trade involves an exchange of two definite quantities and the price of the trade is the ratio of these two quantities. The real question that needs to be answered is how are those relative quantities determined. While mainstream economics might jump straight to “supply and demand” analysis at this point, there is another more fundamental aspect of trade that needs to be discussed: </a:t>
            </a:r>
            <a:r>
              <a:rPr lang="en-US" sz="2100" i="1" dirty="0"/>
              <a:t>t</a:t>
            </a:r>
            <a:r>
              <a:rPr lang="en-US" sz="2100" i="1" dirty="0" smtClean="0"/>
              <a:t>rade is an exchange of equivalents</a:t>
            </a:r>
            <a:r>
              <a:rPr lang="en-US" sz="2100" dirty="0" smtClean="0"/>
              <a:t>.</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137</a:t>
            </a:fld>
            <a:endParaRPr lang="en-US" dirty="0"/>
          </a:p>
        </p:txBody>
      </p:sp>
    </p:spTree>
    <p:extLst>
      <p:ext uri="{BB962C8B-B14F-4D97-AF65-F5344CB8AC3E}">
        <p14:creationId xmlns:p14="http://schemas.microsoft.com/office/powerpoint/2010/main" val="2004723447"/>
      </p:ext>
    </p:extLst>
  </p:cSld>
  <p:clrMapOvr>
    <a:masterClrMapping/>
  </p:clrMapOvr>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54132" cy="1339850"/>
          </a:xfrm>
        </p:spPr>
        <p:txBody>
          <a:bodyPr>
            <a:normAutofit/>
          </a:bodyPr>
          <a:lstStyle/>
          <a:p>
            <a:r>
              <a:rPr lang="en-US" sz="4000" dirty="0" smtClean="0"/>
              <a:t>Henry Thornton: the Nature of Trade and the Role of Money</a:t>
            </a:r>
            <a:endParaRPr lang="en-US" sz="4000" dirty="0"/>
          </a:p>
        </p:txBody>
      </p:sp>
      <p:sp>
        <p:nvSpPr>
          <p:cNvPr id="3" name="Content Placeholder 2"/>
          <p:cNvSpPr>
            <a:spLocks noGrp="1"/>
          </p:cNvSpPr>
          <p:nvPr>
            <p:ph idx="1"/>
          </p:nvPr>
        </p:nvSpPr>
        <p:spPr>
          <a:xfrm>
            <a:off x="461770" y="1847401"/>
            <a:ext cx="8254132" cy="4599263"/>
          </a:xfrm>
        </p:spPr>
        <p:txBody>
          <a:bodyPr>
            <a:normAutofit fontScale="92500" lnSpcReduction="10000"/>
          </a:bodyPr>
          <a:lstStyle/>
          <a:p>
            <a:r>
              <a:rPr lang="en-US" sz="2300" dirty="0" smtClean="0"/>
              <a:t>One of the earlier observations regarding the nature of trade and money’s role in that process comes to us from Henry Thornton:</a:t>
            </a:r>
            <a:endParaRPr lang="en-US" sz="2300" dirty="0"/>
          </a:p>
          <a:p>
            <a:pPr marL="529200" lvl="1" indent="0">
              <a:buNone/>
            </a:pPr>
            <a:r>
              <a:rPr lang="en-US" sz="2300" dirty="0"/>
              <a:t>“Society, in its rudest state, carries on its trade by the means only of barter. When most advanced, it still conducts it commerce on the same principle; for gold and silver coin, banker’s notes, and bills of exchange, may be considered merely as instruments employed for the purpose of facilitating barter. The object is to exchange such a quantity of one sort of goods for such a quantity of another as may be deemed, under the circumstances, a suitable equivalent.” (Thornton, </a:t>
            </a:r>
            <a:r>
              <a:rPr lang="en-US" sz="2300" dirty="0" smtClean="0"/>
              <a:t>1802, Chapter II).</a:t>
            </a:r>
          </a:p>
          <a:p>
            <a:pPr>
              <a:spcBef>
                <a:spcPts val="1200"/>
              </a:spcBef>
            </a:pPr>
            <a:r>
              <a:rPr lang="en-US" sz="2300" dirty="0" smtClean="0"/>
              <a:t>Thornton’s </a:t>
            </a:r>
            <a:r>
              <a:rPr lang="en-US" sz="2300" dirty="0"/>
              <a:t>observation captures two key ideas that we will discuss in more detail. Firstly, trade is based on the exchange of </a:t>
            </a:r>
            <a:r>
              <a:rPr lang="en-US" sz="2300" dirty="0" smtClean="0"/>
              <a:t>“suitable equivalents”. </a:t>
            </a:r>
            <a:r>
              <a:rPr lang="en-US" sz="2300" dirty="0"/>
              <a:t>Secondly, money merely acts as an instrument to facilitate this exchange of suitable equivalents.</a:t>
            </a:r>
          </a:p>
          <a:p>
            <a:endParaRPr lang="en-US" dirty="0" smtClean="0"/>
          </a:p>
          <a:p>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138</a:t>
            </a:fld>
            <a:endParaRPr lang="en-US" dirty="0"/>
          </a:p>
        </p:txBody>
      </p:sp>
    </p:spTree>
    <p:extLst>
      <p:ext uri="{BB962C8B-B14F-4D97-AF65-F5344CB8AC3E}">
        <p14:creationId xmlns:p14="http://schemas.microsoft.com/office/powerpoint/2010/main" val="2982086925"/>
      </p:ext>
    </p:extLst>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Trade and the Exchange of</a:t>
            </a:r>
            <a:br>
              <a:rPr lang="en-US" sz="4000" dirty="0" smtClean="0"/>
            </a:br>
            <a:r>
              <a:rPr lang="en-US" sz="4000" dirty="0" smtClean="0"/>
              <a:t>“Suitable Equivalents”</a:t>
            </a:r>
            <a:endParaRPr lang="en-US" sz="4000" dirty="0"/>
          </a:p>
        </p:txBody>
      </p:sp>
      <p:sp>
        <p:nvSpPr>
          <p:cNvPr id="3" name="Content Placeholder 2"/>
          <p:cNvSpPr>
            <a:spLocks noGrp="1"/>
          </p:cNvSpPr>
          <p:nvPr>
            <p:ph idx="1"/>
          </p:nvPr>
        </p:nvSpPr>
        <p:spPr>
          <a:xfrm>
            <a:off x="465130" y="1808505"/>
            <a:ext cx="8270011" cy="4517764"/>
          </a:xfrm>
        </p:spPr>
        <p:txBody>
          <a:bodyPr>
            <a:normAutofit fontScale="92500"/>
          </a:bodyPr>
          <a:lstStyle/>
          <a:p>
            <a:r>
              <a:rPr lang="en-US" dirty="0" smtClean="0"/>
              <a:t>Thornton states that the object of commerce is to </a:t>
            </a:r>
            <a:r>
              <a:rPr lang="en-US" dirty="0"/>
              <a:t>exchange such a quantity of one sort of goods for such a quantity of another as may be deemed, under the circumstances, a </a:t>
            </a:r>
            <a:r>
              <a:rPr lang="en-US" dirty="0" smtClean="0"/>
              <a:t>“suitable equivalent”. It is this notion of “equivalence” that holds the key to a simple, but fundamental, principle of trade.</a:t>
            </a:r>
          </a:p>
          <a:p>
            <a:r>
              <a:rPr lang="en-US" dirty="0" smtClean="0"/>
              <a:t>In a free and efficient market and in the context of a commercial transaction (not a gift), an exchange of goods between two parties will occur when the total market value of each of the parcels or baskets of goods being exchanged are equivalent. If this is not the case, then one party is “losing out” and, in an efficient market with zero transaction costs, an arbitrage opportunity exists which will soon be exploited and closed.</a:t>
            </a:r>
          </a:p>
          <a:p>
            <a:endParaRPr lang="en-US" dirty="0" smtClean="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139</a:t>
            </a:fld>
            <a:endParaRPr lang="en-US" dirty="0"/>
          </a:p>
        </p:txBody>
      </p:sp>
    </p:spTree>
    <p:extLst>
      <p:ext uri="{BB962C8B-B14F-4D97-AF65-F5344CB8AC3E}">
        <p14:creationId xmlns:p14="http://schemas.microsoft.com/office/powerpoint/2010/main" val="3153322183"/>
      </p:ext>
    </p:extLst>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32" y="244158"/>
            <a:ext cx="8289249" cy="1339850"/>
          </a:xfrm>
        </p:spPr>
        <p:txBody>
          <a:bodyPr>
            <a:normAutofit/>
          </a:bodyPr>
          <a:lstStyle/>
          <a:p>
            <a:r>
              <a:rPr lang="en-US" sz="4000" dirty="0" smtClean="0"/>
              <a:t>The Principle of Trade Equivalence</a:t>
            </a:r>
            <a:br>
              <a:rPr lang="en-US" sz="4000" dirty="0" smtClean="0"/>
            </a:br>
            <a:r>
              <a:rPr lang="en-US" sz="4000" dirty="0" smtClean="0"/>
              <a:t>Expressed in Money Terms</a:t>
            </a:r>
            <a:endParaRPr lang="en-US" sz="4000" dirty="0"/>
          </a:p>
        </p:txBody>
      </p:sp>
      <p:sp>
        <p:nvSpPr>
          <p:cNvPr id="3" name="Content Placeholder 2"/>
          <p:cNvSpPr>
            <a:spLocks noGrp="1"/>
          </p:cNvSpPr>
          <p:nvPr>
            <p:ph idx="1"/>
          </p:nvPr>
        </p:nvSpPr>
        <p:spPr>
          <a:xfrm>
            <a:off x="465133" y="1794597"/>
            <a:ext cx="8289249" cy="3964418"/>
          </a:xfrm>
        </p:spPr>
        <p:txBody>
          <a:bodyPr>
            <a:normAutofit fontScale="92500"/>
          </a:bodyPr>
          <a:lstStyle/>
          <a:p>
            <a:r>
              <a:rPr lang="en-US" dirty="0" smtClean="0"/>
              <a:t>Thornton states that his principle describes commerce in both a barter and an advanced (money-based) economy. In the case of a money-based economy, it is easy to describe and understand the principle of trade equivalence. In the ordinary course of trade in an efficient market (and assuming no money changes hands), parties will only exchange baskets of goods on the basis that those baskets have an equivalent total dollar value.</a:t>
            </a:r>
          </a:p>
          <a:p>
            <a:pPr>
              <a:spcBef>
                <a:spcPts val="1400"/>
              </a:spcBef>
            </a:pPr>
            <a:r>
              <a:rPr lang="en-US" dirty="0" smtClean="0"/>
              <a:t>If one party is selling a quantity of </a:t>
            </a:r>
            <a:r>
              <a:rPr lang="en-US" dirty="0"/>
              <a:t>g</a:t>
            </a:r>
            <a:r>
              <a:rPr lang="en-US" dirty="0" smtClean="0"/>
              <a:t>ood A, </a:t>
            </a:r>
            <a:r>
              <a:rPr lang="en-US" i="1" dirty="0" smtClean="0"/>
              <a:t>Q(A)</a:t>
            </a:r>
            <a:r>
              <a:rPr lang="en-US" dirty="0" smtClean="0"/>
              <a:t>, with a price </a:t>
            </a:r>
            <a:r>
              <a:rPr lang="en-US" i="1" dirty="0" smtClean="0"/>
              <a:t>P(A)</a:t>
            </a:r>
            <a:r>
              <a:rPr lang="en-US" dirty="0" smtClean="0"/>
              <a:t> and another party is selling a quantity of </a:t>
            </a:r>
            <a:r>
              <a:rPr lang="en-US" dirty="0"/>
              <a:t>g</a:t>
            </a:r>
            <a:r>
              <a:rPr lang="en-US" dirty="0" smtClean="0"/>
              <a:t>ood B, </a:t>
            </a:r>
            <a:r>
              <a:rPr lang="en-US" i="1" dirty="0" smtClean="0"/>
              <a:t>Q(B)</a:t>
            </a:r>
            <a:r>
              <a:rPr lang="en-US" dirty="0" smtClean="0"/>
              <a:t>, with a price </a:t>
            </a:r>
            <a:r>
              <a:rPr lang="en-US" i="1" dirty="0" smtClean="0"/>
              <a:t>P(B)</a:t>
            </a:r>
            <a:r>
              <a:rPr lang="en-US" dirty="0" smtClean="0"/>
              <a:t>, then an exchange of those goods will only occur, in an efficient market when:</a:t>
            </a:r>
          </a:p>
        </p:txBody>
      </p:sp>
      <p:graphicFrame>
        <p:nvGraphicFramePr>
          <p:cNvPr id="4" name="Object 3"/>
          <p:cNvGraphicFramePr>
            <a:graphicFrameLocks noChangeAspect="1"/>
          </p:cNvGraphicFramePr>
          <p:nvPr>
            <p:extLst>
              <p:ext uri="{D42A27DB-BD31-4B8C-83A1-F6EECF244321}">
                <p14:modId xmlns:p14="http://schemas.microsoft.com/office/powerpoint/2010/main" val="2527427970"/>
              </p:ext>
            </p:extLst>
          </p:nvPr>
        </p:nvGraphicFramePr>
        <p:xfrm>
          <a:off x="2514733" y="5720527"/>
          <a:ext cx="4096425" cy="528571"/>
        </p:xfrm>
        <a:graphic>
          <a:graphicData uri="http://schemas.openxmlformats.org/presentationml/2006/ole">
            <mc:AlternateContent xmlns:mc="http://schemas.openxmlformats.org/markup-compatibility/2006">
              <mc:Choice xmlns:v="urn:schemas-microsoft-com:vml" Requires="v">
                <p:oleObj spid="_x0000_s2273353" name="Equation" r:id="rId3" imgW="1574800" imgH="203200" progId="Equation.3">
                  <p:embed/>
                </p:oleObj>
              </mc:Choice>
              <mc:Fallback>
                <p:oleObj name="Equation" r:id="rId3" imgW="1574800" imgH="203200" progId="Equation.3">
                  <p:embed/>
                  <p:pic>
                    <p:nvPicPr>
                      <p:cNvPr id="0" name=""/>
                      <p:cNvPicPr/>
                      <p:nvPr/>
                    </p:nvPicPr>
                    <p:blipFill>
                      <a:blip r:embed="rId4"/>
                      <a:stretch>
                        <a:fillRect/>
                      </a:stretch>
                    </p:blipFill>
                    <p:spPr>
                      <a:xfrm>
                        <a:off x="2514733" y="5720527"/>
                        <a:ext cx="4096425" cy="528571"/>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140</a:t>
            </a:fld>
            <a:endParaRPr lang="en-US" dirty="0"/>
          </a:p>
        </p:txBody>
      </p:sp>
    </p:spTree>
    <p:extLst>
      <p:ext uri="{BB962C8B-B14F-4D97-AF65-F5344CB8AC3E}">
        <p14:creationId xmlns:p14="http://schemas.microsoft.com/office/powerpoint/2010/main" val="1727566992"/>
      </p:ext>
    </p:extLst>
  </p:cSld>
  <p:clrMapOvr>
    <a:masterClrMapping/>
  </p:clrMapOvr>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Removing Money From</a:t>
            </a:r>
            <a:br>
              <a:rPr lang="en-US" sz="4000" dirty="0" smtClean="0"/>
            </a:br>
            <a:r>
              <a:rPr lang="en-US" sz="4000" dirty="0" smtClean="0"/>
              <a:t>Both Sides of the Equation</a:t>
            </a:r>
            <a:endParaRPr lang="en-US" sz="4000" dirty="0"/>
          </a:p>
        </p:txBody>
      </p:sp>
      <p:sp>
        <p:nvSpPr>
          <p:cNvPr id="3" name="Content Placeholder 2"/>
          <p:cNvSpPr>
            <a:spLocks noGrp="1"/>
          </p:cNvSpPr>
          <p:nvPr>
            <p:ph idx="1"/>
          </p:nvPr>
        </p:nvSpPr>
        <p:spPr>
          <a:xfrm>
            <a:off x="465132" y="1805337"/>
            <a:ext cx="8270009" cy="4140989"/>
          </a:xfrm>
        </p:spPr>
        <p:txBody>
          <a:bodyPr>
            <a:normAutofit/>
          </a:bodyPr>
          <a:lstStyle/>
          <a:p>
            <a:r>
              <a:rPr lang="en-US" sz="2200" dirty="0" smtClean="0"/>
              <a:t>Although the equation on the previous slide is stated in money terms, we can argue that money itself is irrelevant to the principle. Why? Because </a:t>
            </a:r>
            <a:r>
              <a:rPr lang="en-US" sz="2200" b="1" dirty="0" smtClean="0"/>
              <a:t>both sides</a:t>
            </a:r>
            <a:r>
              <a:rPr lang="en-US" sz="2200" dirty="0" smtClean="0"/>
              <a:t> of the equation are expressed in money terms. Money is being used on both sides of the equation as merely a measure of “something else”: that something else is “market value”. More specifically, money is being used to measure the market value of good A and the market value of good B. Rather than measuring market value of each good in dollar terms, we can measure the market value of each good in terms of a universal and invariable unit of market value. In effect, we can eliminate money from both side of the equation:</a:t>
            </a:r>
          </a:p>
        </p:txBody>
      </p:sp>
      <p:graphicFrame>
        <p:nvGraphicFramePr>
          <p:cNvPr id="4" name="Object 3"/>
          <p:cNvGraphicFramePr>
            <a:graphicFrameLocks noChangeAspect="1"/>
          </p:cNvGraphicFramePr>
          <p:nvPr>
            <p:extLst>
              <p:ext uri="{D42A27DB-BD31-4B8C-83A1-F6EECF244321}">
                <p14:modId xmlns:p14="http://schemas.microsoft.com/office/powerpoint/2010/main" val="3142309515"/>
              </p:ext>
            </p:extLst>
          </p:nvPr>
        </p:nvGraphicFramePr>
        <p:xfrm>
          <a:off x="2514733" y="5662795"/>
          <a:ext cx="4096425" cy="528571"/>
        </p:xfrm>
        <a:graphic>
          <a:graphicData uri="http://schemas.openxmlformats.org/presentationml/2006/ole">
            <mc:AlternateContent xmlns:mc="http://schemas.openxmlformats.org/markup-compatibility/2006">
              <mc:Choice xmlns:v="urn:schemas-microsoft-com:vml" Requires="v">
                <p:oleObj spid="_x0000_s2274376" name="Equation" r:id="rId3" imgW="1574800" imgH="203200" progId="Equation.3">
                  <p:embed/>
                </p:oleObj>
              </mc:Choice>
              <mc:Fallback>
                <p:oleObj name="Equation" r:id="rId3" imgW="1574800" imgH="203200" progId="Equation.3">
                  <p:embed/>
                  <p:pic>
                    <p:nvPicPr>
                      <p:cNvPr id="0" name=""/>
                      <p:cNvPicPr/>
                      <p:nvPr/>
                    </p:nvPicPr>
                    <p:blipFill>
                      <a:blip r:embed="rId4"/>
                      <a:stretch>
                        <a:fillRect/>
                      </a:stretch>
                    </p:blipFill>
                    <p:spPr>
                      <a:xfrm>
                        <a:off x="2514733" y="5662795"/>
                        <a:ext cx="4096425" cy="528571"/>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141</a:t>
            </a:fld>
            <a:endParaRPr lang="en-US" dirty="0"/>
          </a:p>
        </p:txBody>
      </p:sp>
    </p:spTree>
    <p:extLst>
      <p:ext uri="{BB962C8B-B14F-4D97-AF65-F5344CB8AC3E}">
        <p14:creationId xmlns:p14="http://schemas.microsoft.com/office/powerpoint/2010/main" val="2586354585"/>
      </p:ext>
    </p:extLst>
  </p:cSld>
  <p:clrMapOvr>
    <a:masterClrMapping/>
  </p:clrMapOvr>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Principle of Trade Equivalence Applied to a Barter Economy</a:t>
            </a:r>
            <a:endParaRPr lang="en-US" sz="4000" dirty="0"/>
          </a:p>
        </p:txBody>
      </p:sp>
      <p:sp>
        <p:nvSpPr>
          <p:cNvPr id="3" name="Content Placeholder 2"/>
          <p:cNvSpPr>
            <a:spLocks noGrp="1"/>
          </p:cNvSpPr>
          <p:nvPr>
            <p:ph idx="1"/>
          </p:nvPr>
        </p:nvSpPr>
        <p:spPr>
          <a:xfrm>
            <a:off x="465133" y="1792773"/>
            <a:ext cx="8289249" cy="4558116"/>
          </a:xfrm>
        </p:spPr>
        <p:txBody>
          <a:bodyPr>
            <a:normAutofit fontScale="92500"/>
          </a:bodyPr>
          <a:lstStyle/>
          <a:p>
            <a:r>
              <a:rPr lang="en-US" dirty="0" smtClean="0"/>
              <a:t>This idea is easier to understand in the context of a barter economy. Let’s examine </a:t>
            </a:r>
            <a:r>
              <a:rPr lang="en-US" dirty="0"/>
              <a:t>h</a:t>
            </a:r>
            <a:r>
              <a:rPr lang="en-US" dirty="0" smtClean="0"/>
              <a:t>ow the principle of trade equivalence applies in a </a:t>
            </a:r>
            <a:r>
              <a:rPr lang="en-US" dirty="0"/>
              <a:t>barter economy (an economy where there is no money to act as “unit of account”</a:t>
            </a:r>
            <a:r>
              <a:rPr lang="en-US" dirty="0" smtClean="0"/>
              <a:t>).</a:t>
            </a:r>
            <a:endParaRPr lang="en-US" dirty="0"/>
          </a:p>
          <a:p>
            <a:r>
              <a:rPr lang="en-US" dirty="0"/>
              <a:t>Assume you live in a </a:t>
            </a:r>
            <a:r>
              <a:rPr lang="en-US" dirty="0" smtClean="0"/>
              <a:t>barter </a:t>
            </a:r>
            <a:r>
              <a:rPr lang="en-US" dirty="0"/>
              <a:t>economy with many producers of apples and </a:t>
            </a:r>
            <a:r>
              <a:rPr lang="en-US" dirty="0" smtClean="0"/>
              <a:t>bananas. </a:t>
            </a:r>
            <a:r>
              <a:rPr lang="en-US" dirty="0"/>
              <a:t>You are </a:t>
            </a:r>
            <a:r>
              <a:rPr lang="en-US" dirty="0" smtClean="0"/>
              <a:t>a banana producer</a:t>
            </a:r>
            <a:r>
              <a:rPr lang="en-US" dirty="0"/>
              <a:t>. If the current ratio of exchange of apples for </a:t>
            </a:r>
            <a:r>
              <a:rPr lang="en-US" dirty="0" smtClean="0"/>
              <a:t>banana </a:t>
            </a:r>
            <a:r>
              <a:rPr lang="en-US" dirty="0"/>
              <a:t>is </a:t>
            </a:r>
            <a:r>
              <a:rPr lang="en-US" dirty="0" smtClean="0"/>
              <a:t>two </a:t>
            </a:r>
            <a:r>
              <a:rPr lang="en-US" dirty="0"/>
              <a:t>apples for </a:t>
            </a:r>
            <a:r>
              <a:rPr lang="en-US" dirty="0" smtClean="0"/>
              <a:t>one banana, </a:t>
            </a:r>
            <a:r>
              <a:rPr lang="en-US" dirty="0"/>
              <a:t>then would you, as a seller of </a:t>
            </a:r>
            <a:r>
              <a:rPr lang="en-US" dirty="0" smtClean="0"/>
              <a:t>bananas, </a:t>
            </a:r>
            <a:r>
              <a:rPr lang="en-US" dirty="0"/>
              <a:t>accept </a:t>
            </a:r>
            <a:r>
              <a:rPr lang="en-US" dirty="0" smtClean="0"/>
              <a:t>only one </a:t>
            </a:r>
            <a:r>
              <a:rPr lang="en-US" dirty="0"/>
              <a:t>apple for </a:t>
            </a:r>
            <a:r>
              <a:rPr lang="en-US" dirty="0" smtClean="0"/>
              <a:t>one banana? </a:t>
            </a:r>
            <a:r>
              <a:rPr lang="en-US" dirty="0"/>
              <a:t>No. You would demand </a:t>
            </a:r>
            <a:r>
              <a:rPr lang="en-US" dirty="0" smtClean="0"/>
              <a:t>two </a:t>
            </a:r>
            <a:r>
              <a:rPr lang="en-US" dirty="0"/>
              <a:t>apples. </a:t>
            </a:r>
            <a:r>
              <a:rPr lang="en-US" dirty="0" smtClean="0"/>
              <a:t>But why? Perhaps you may say: “</a:t>
            </a:r>
            <a:r>
              <a:rPr lang="en-US" dirty="0"/>
              <a:t>Selling </a:t>
            </a:r>
            <a:r>
              <a:rPr lang="en-US" dirty="0" smtClean="0"/>
              <a:t>a banana </a:t>
            </a:r>
            <a:r>
              <a:rPr lang="en-US" dirty="0"/>
              <a:t>for only one apple is selling it for less than it is </a:t>
            </a:r>
            <a:r>
              <a:rPr lang="en-US" dirty="0" smtClean="0"/>
              <a:t>worth. The market value </a:t>
            </a:r>
            <a:r>
              <a:rPr lang="en-US" dirty="0"/>
              <a:t>of an </a:t>
            </a:r>
            <a:r>
              <a:rPr lang="en-US" dirty="0" smtClean="0"/>
              <a:t>banana </a:t>
            </a:r>
            <a:r>
              <a:rPr lang="en-US" dirty="0"/>
              <a:t>is twice that of an apple.”</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142</a:t>
            </a:fld>
            <a:endParaRPr lang="en-US" dirty="0"/>
          </a:p>
        </p:txBody>
      </p:sp>
    </p:spTree>
    <p:extLst>
      <p:ext uri="{BB962C8B-B14F-4D97-AF65-F5344CB8AC3E}">
        <p14:creationId xmlns:p14="http://schemas.microsoft.com/office/powerpoint/2010/main" val="2021216855"/>
      </p:ext>
    </p:extLst>
  </p:cSld>
  <p:clrMapOvr>
    <a:masterClrMapping/>
  </p:clrMapOvr>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652" y="244158"/>
            <a:ext cx="8327732" cy="1339850"/>
          </a:xfrm>
        </p:spPr>
        <p:txBody>
          <a:bodyPr>
            <a:normAutofit fontScale="90000"/>
          </a:bodyPr>
          <a:lstStyle/>
          <a:p>
            <a:r>
              <a:rPr lang="en-US" sz="4000" dirty="0" smtClean="0"/>
              <a:t>If One is “Twice as Valuable” as Another, Then Both Items Must Have Value</a:t>
            </a:r>
            <a:endParaRPr lang="en-US" sz="4000" dirty="0"/>
          </a:p>
        </p:txBody>
      </p:sp>
      <p:sp>
        <p:nvSpPr>
          <p:cNvPr id="3" name="Content Placeholder 2"/>
          <p:cNvSpPr>
            <a:spLocks noGrp="1"/>
          </p:cNvSpPr>
          <p:nvPr>
            <p:ph idx="1"/>
          </p:nvPr>
        </p:nvSpPr>
        <p:spPr>
          <a:xfrm>
            <a:off x="465132" y="1809281"/>
            <a:ext cx="8289252" cy="4618584"/>
          </a:xfrm>
        </p:spPr>
        <p:txBody>
          <a:bodyPr>
            <a:normAutofit fontScale="92500"/>
          </a:bodyPr>
          <a:lstStyle/>
          <a:p>
            <a:r>
              <a:rPr lang="en-US" dirty="0" smtClean="0"/>
              <a:t>There are two things to note about the statement on the previous slide. Firstly, the claim that a banana is worth twice that of an apple is based on “objective” market evidence (the current ratio of exchange in the market). The market value of a banana, by any objective measure, is twice that of an apple at that time.</a:t>
            </a:r>
          </a:p>
          <a:p>
            <a:r>
              <a:rPr lang="en-US" dirty="0" smtClean="0"/>
              <a:t>Secondly, the very language itself suggests a concept of an </a:t>
            </a:r>
            <a:r>
              <a:rPr lang="en-US" i="1" dirty="0" smtClean="0"/>
              <a:t>absolute</a:t>
            </a:r>
            <a:r>
              <a:rPr lang="en-US" dirty="0" smtClean="0"/>
              <a:t> market value, possessed to varying degrees by each of the goods, that can be compared on a relative basis. For one good to be twice as valuable as another, then both goods must have a certain quantity of value associated with them in the first place. By way of analogy, </a:t>
            </a:r>
            <a:r>
              <a:rPr lang="en-US" dirty="0"/>
              <a:t>y</a:t>
            </a:r>
            <a:r>
              <a:rPr lang="en-US" dirty="0" smtClean="0"/>
              <a:t>ou can’t say one thing is “twice as long” as another thing without both items having the property of length.</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143</a:t>
            </a:fld>
            <a:endParaRPr lang="en-US" dirty="0"/>
          </a:p>
        </p:txBody>
      </p:sp>
    </p:spTree>
    <p:extLst>
      <p:ext uri="{BB962C8B-B14F-4D97-AF65-F5344CB8AC3E}">
        <p14:creationId xmlns:p14="http://schemas.microsoft.com/office/powerpoint/2010/main" val="3331085999"/>
      </p:ext>
    </p:extLst>
  </p:cSld>
  <p:clrMapOvr>
    <a:masterClrMapping/>
  </p:clrMapOvr>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Total Market Value of Baskets Exchanged Must Be Equal</a:t>
            </a:r>
            <a:endParaRPr lang="en-US" sz="4000" dirty="0"/>
          </a:p>
        </p:txBody>
      </p:sp>
      <p:sp>
        <p:nvSpPr>
          <p:cNvPr id="3" name="Content Placeholder 2"/>
          <p:cNvSpPr>
            <a:spLocks noGrp="1"/>
          </p:cNvSpPr>
          <p:nvPr>
            <p:ph idx="1"/>
          </p:nvPr>
        </p:nvSpPr>
        <p:spPr>
          <a:xfrm>
            <a:off x="465133" y="1810112"/>
            <a:ext cx="8250769" cy="4558116"/>
          </a:xfrm>
        </p:spPr>
        <p:txBody>
          <a:bodyPr>
            <a:normAutofit fontScale="92500"/>
          </a:bodyPr>
          <a:lstStyle/>
          <a:p>
            <a:r>
              <a:rPr lang="en-US" dirty="0" smtClean="0"/>
              <a:t>As a rational economic agent and producer of bananas, you want to ensure that the total market value of the basket of apples you receive, the market value </a:t>
            </a:r>
            <a:r>
              <a:rPr lang="en-US" dirty="0"/>
              <a:t>of each </a:t>
            </a:r>
            <a:r>
              <a:rPr lang="en-US" dirty="0" smtClean="0"/>
              <a:t>apple </a:t>
            </a:r>
            <a:r>
              <a:rPr lang="en-US" i="1" dirty="0" smtClean="0"/>
              <a:t>V(A)</a:t>
            </a:r>
            <a:r>
              <a:rPr lang="en-US" dirty="0" smtClean="0"/>
              <a:t> multiplied by the number of apples in the basket </a:t>
            </a:r>
            <a:r>
              <a:rPr lang="en-US" i="1" dirty="0" smtClean="0"/>
              <a:t>Q(A)</a:t>
            </a:r>
            <a:r>
              <a:rPr lang="en-US" dirty="0" smtClean="0"/>
              <a:t>, is equal to (or greater than) the total market value of the basket of bananas that you sell. In mathematical terms, we can say:</a:t>
            </a:r>
            <a:endParaRPr lang="en-US" dirty="0"/>
          </a:p>
          <a:p>
            <a:endParaRPr lang="en-US" dirty="0" smtClean="0"/>
          </a:p>
          <a:p>
            <a:r>
              <a:rPr lang="en-US" dirty="0" smtClean="0"/>
              <a:t>In the case of a barter economy, there is no money to measure the market value of each good. However, we can still measure the market value of each good in terms of a theoretical and invariable measure of market value (“units of economic value”).</a:t>
            </a:r>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270417755"/>
              </p:ext>
            </p:extLst>
          </p:nvPr>
        </p:nvGraphicFramePr>
        <p:xfrm>
          <a:off x="2514733" y="4065562"/>
          <a:ext cx="4096425" cy="528571"/>
        </p:xfrm>
        <a:graphic>
          <a:graphicData uri="http://schemas.openxmlformats.org/presentationml/2006/ole">
            <mc:AlternateContent xmlns:mc="http://schemas.openxmlformats.org/markup-compatibility/2006">
              <mc:Choice xmlns:v="urn:schemas-microsoft-com:vml" Requires="v">
                <p:oleObj spid="_x0000_s2275395" name="Equation" r:id="rId3" imgW="1574800" imgH="203200" progId="Equation.3">
                  <p:embed/>
                </p:oleObj>
              </mc:Choice>
              <mc:Fallback>
                <p:oleObj name="Equation" r:id="rId3" imgW="1574800" imgH="203200" progId="Equation.3">
                  <p:embed/>
                  <p:pic>
                    <p:nvPicPr>
                      <p:cNvPr id="0" name=""/>
                      <p:cNvPicPr/>
                      <p:nvPr/>
                    </p:nvPicPr>
                    <p:blipFill>
                      <a:blip r:embed="rId4"/>
                      <a:stretch>
                        <a:fillRect/>
                      </a:stretch>
                    </p:blipFill>
                    <p:spPr>
                      <a:xfrm>
                        <a:off x="2514733" y="4065562"/>
                        <a:ext cx="4096425" cy="528571"/>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144</a:t>
            </a:fld>
            <a:endParaRPr lang="en-US" dirty="0"/>
          </a:p>
        </p:txBody>
      </p:sp>
    </p:spTree>
    <p:extLst>
      <p:ext uri="{BB962C8B-B14F-4D97-AF65-F5344CB8AC3E}">
        <p14:creationId xmlns:p14="http://schemas.microsoft.com/office/powerpoint/2010/main" val="1618169545"/>
      </p:ext>
    </p:extLst>
  </p:cSld>
  <p:clrMapOvr>
    <a:masterClrMapping/>
  </p:clrMapOvr>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1" cy="1339850"/>
          </a:xfrm>
        </p:spPr>
        <p:txBody>
          <a:bodyPr>
            <a:noAutofit/>
          </a:bodyPr>
          <a:lstStyle/>
          <a:p>
            <a:r>
              <a:rPr lang="en-US" sz="4000" dirty="0" smtClean="0"/>
              <a:t>Ratio of Quantities is the Reciprocal of the Ratio of Market Values</a:t>
            </a:r>
            <a:endParaRPr lang="en-US" sz="4000" dirty="0"/>
          </a:p>
        </p:txBody>
      </p:sp>
      <p:sp>
        <p:nvSpPr>
          <p:cNvPr id="3" name="Content Placeholder 2"/>
          <p:cNvSpPr>
            <a:spLocks noGrp="1"/>
          </p:cNvSpPr>
          <p:nvPr>
            <p:ph idx="1"/>
          </p:nvPr>
        </p:nvSpPr>
        <p:spPr>
          <a:xfrm>
            <a:off x="461770" y="1806453"/>
            <a:ext cx="8234891" cy="3735753"/>
          </a:xfrm>
        </p:spPr>
        <p:txBody>
          <a:bodyPr>
            <a:normAutofit fontScale="92500"/>
          </a:bodyPr>
          <a:lstStyle/>
          <a:p>
            <a:r>
              <a:rPr lang="en-US" dirty="0" smtClean="0"/>
              <a:t>We can rearrange the equation of the previous slide to state:</a:t>
            </a:r>
            <a:endParaRPr lang="en-US" dirty="0"/>
          </a:p>
          <a:p>
            <a:pPr>
              <a:spcBef>
                <a:spcPts val="8600"/>
              </a:spcBef>
            </a:pPr>
            <a:r>
              <a:rPr lang="en-US" dirty="0"/>
              <a:t>In </a:t>
            </a:r>
            <a:r>
              <a:rPr lang="en-US" dirty="0" smtClean="0"/>
              <a:t>simple terms, all this equation implies is that if </a:t>
            </a:r>
            <a:r>
              <a:rPr lang="en-US" dirty="0"/>
              <a:t>bananas are twice as valuable as apples, then for every banana you give up, you would expect twice as many apples in exchange. </a:t>
            </a:r>
            <a:r>
              <a:rPr lang="en-US" dirty="0" smtClean="0"/>
              <a:t>Furthermore, we know that the price of good A in terms of good B is, by definition, equal to the second term in the equation above. Therefore, the price of apples in banana terms is given by:</a:t>
            </a: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035764643"/>
              </p:ext>
            </p:extLst>
          </p:nvPr>
        </p:nvGraphicFramePr>
        <p:xfrm>
          <a:off x="3359978" y="2218841"/>
          <a:ext cx="2225675" cy="1076325"/>
        </p:xfrm>
        <a:graphic>
          <a:graphicData uri="http://schemas.openxmlformats.org/presentationml/2006/ole">
            <mc:AlternateContent xmlns:mc="http://schemas.openxmlformats.org/markup-compatibility/2006">
              <mc:Choice xmlns:v="urn:schemas-microsoft-com:vml" Requires="v">
                <p:oleObj spid="_x0000_s1101" name="Equation" r:id="rId3" imgW="863600" imgH="419100" progId="Equation.3">
                  <p:embed/>
                </p:oleObj>
              </mc:Choice>
              <mc:Fallback>
                <p:oleObj name="Equation" r:id="rId3" imgW="863600" imgH="419100" progId="Equation.3">
                  <p:embed/>
                  <p:pic>
                    <p:nvPicPr>
                      <p:cNvPr id="0" name=""/>
                      <p:cNvPicPr/>
                      <p:nvPr/>
                    </p:nvPicPr>
                    <p:blipFill>
                      <a:blip r:embed="rId4"/>
                      <a:stretch>
                        <a:fillRect/>
                      </a:stretch>
                    </p:blipFill>
                    <p:spPr>
                      <a:xfrm>
                        <a:off x="3359978" y="2218841"/>
                        <a:ext cx="2225675" cy="10763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854574001"/>
              </p:ext>
            </p:extLst>
          </p:nvPr>
        </p:nvGraphicFramePr>
        <p:xfrm>
          <a:off x="2659285" y="5259291"/>
          <a:ext cx="3445095" cy="1052668"/>
        </p:xfrm>
        <a:graphic>
          <a:graphicData uri="http://schemas.openxmlformats.org/presentationml/2006/ole">
            <mc:AlternateContent xmlns:mc="http://schemas.openxmlformats.org/markup-compatibility/2006">
              <mc:Choice xmlns:v="urn:schemas-microsoft-com:vml" Requires="v">
                <p:oleObj spid="_x0000_s1102" name="Equation" r:id="rId5" imgW="1371600" imgH="419100" progId="Equation.3">
                  <p:embed/>
                </p:oleObj>
              </mc:Choice>
              <mc:Fallback>
                <p:oleObj name="Equation" r:id="rId5" imgW="1371600" imgH="419100" progId="Equation.3">
                  <p:embed/>
                  <p:pic>
                    <p:nvPicPr>
                      <p:cNvPr id="0" name=""/>
                      <p:cNvPicPr/>
                      <p:nvPr/>
                    </p:nvPicPr>
                    <p:blipFill>
                      <a:blip r:embed="rId6"/>
                      <a:stretch>
                        <a:fillRect/>
                      </a:stretch>
                    </p:blipFill>
                    <p:spPr>
                      <a:xfrm>
                        <a:off x="2659285" y="5259291"/>
                        <a:ext cx="3445095" cy="1052668"/>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145</a:t>
            </a:fld>
            <a:endParaRPr lang="en-US" dirty="0"/>
          </a:p>
        </p:txBody>
      </p:sp>
    </p:spTree>
    <p:extLst>
      <p:ext uri="{BB962C8B-B14F-4D97-AF65-F5344CB8AC3E}">
        <p14:creationId xmlns:p14="http://schemas.microsoft.com/office/powerpoint/2010/main" val="146441656"/>
      </p:ext>
    </p:extLst>
  </p:cSld>
  <p:clrMapOvr>
    <a:masterClrMapping/>
  </p:clrMapOvr>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Extending the Principle to a</a:t>
            </a:r>
            <a:br>
              <a:rPr lang="en-US" sz="4000" dirty="0" smtClean="0"/>
            </a:br>
            <a:r>
              <a:rPr lang="en-US" sz="4000" dirty="0" smtClean="0"/>
              <a:t>Money-Based Economy</a:t>
            </a:r>
            <a:endParaRPr lang="en-US" sz="4000" dirty="0"/>
          </a:p>
        </p:txBody>
      </p:sp>
      <p:sp>
        <p:nvSpPr>
          <p:cNvPr id="3" name="Content Placeholder 2"/>
          <p:cNvSpPr>
            <a:spLocks noGrp="1"/>
          </p:cNvSpPr>
          <p:nvPr>
            <p:ph idx="1"/>
          </p:nvPr>
        </p:nvSpPr>
        <p:spPr>
          <a:xfrm>
            <a:off x="455627" y="1805038"/>
            <a:ext cx="8151168" cy="4605407"/>
          </a:xfrm>
        </p:spPr>
        <p:txBody>
          <a:bodyPr>
            <a:normAutofit fontScale="92500"/>
          </a:bodyPr>
          <a:lstStyle/>
          <a:p>
            <a:r>
              <a:rPr lang="en-US" dirty="0" smtClean="0"/>
              <a:t>The second key point to note regarding Thornton’s statement is that the basic principle of trade does not change in an advanced society. “When most advanced, it still conducts commerce on the same principle” (Thornton, 1802). </a:t>
            </a:r>
            <a:r>
              <a:rPr lang="en-US" dirty="0"/>
              <a:t>M</a:t>
            </a:r>
            <a:r>
              <a:rPr lang="en-US" dirty="0" smtClean="0"/>
              <a:t>oney is merely an instrument employed for the purposes of facilitating barter. In a money-based economy, the same economic principles apply but now there is a currency inserted in the middle of the trade.</a:t>
            </a:r>
          </a:p>
          <a:p>
            <a:r>
              <a:rPr lang="en-US" dirty="0" smtClean="0"/>
              <a:t>The equivalence of total market value exchanged does not change because the exchange is conducted using money. The use of money to conduct the transaction does not change the fundamental mathematics of the trade. Money simply acts as a medium of exchange in the back and forth of commerce.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146</a:t>
            </a:fld>
            <a:endParaRPr lang="en-US" dirty="0"/>
          </a:p>
        </p:txBody>
      </p:sp>
    </p:spTree>
    <p:extLst>
      <p:ext uri="{BB962C8B-B14F-4D97-AF65-F5344CB8AC3E}">
        <p14:creationId xmlns:p14="http://schemas.microsoft.com/office/powerpoint/2010/main" val="4235633619"/>
      </p:ext>
    </p:extLst>
  </p:cSld>
  <p:clrMapOvr>
    <a:masterClrMapping/>
  </p:clrMapOvr>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Intermediary in the</a:t>
            </a:r>
            <a:br>
              <a:rPr lang="en-US" sz="4000" dirty="0" smtClean="0"/>
            </a:br>
            <a:r>
              <a:rPr lang="en-US" sz="4000" dirty="0" smtClean="0"/>
              <a:t>Barter Exchange</a:t>
            </a:r>
            <a:endParaRPr lang="en-US" sz="4000" dirty="0"/>
          </a:p>
        </p:txBody>
      </p:sp>
      <p:sp>
        <p:nvSpPr>
          <p:cNvPr id="3" name="Content Placeholder 2"/>
          <p:cNvSpPr>
            <a:spLocks noGrp="1"/>
          </p:cNvSpPr>
          <p:nvPr>
            <p:ph idx="1"/>
          </p:nvPr>
        </p:nvSpPr>
        <p:spPr>
          <a:xfrm>
            <a:off x="454098" y="1804126"/>
            <a:ext cx="8281044" cy="4584807"/>
          </a:xfrm>
        </p:spPr>
        <p:txBody>
          <a:bodyPr>
            <a:normAutofit fontScale="92500"/>
          </a:bodyPr>
          <a:lstStyle/>
          <a:p>
            <a:r>
              <a:rPr lang="en-US" dirty="0" smtClean="0"/>
              <a:t>If money</a:t>
            </a:r>
            <a:r>
              <a:rPr lang="en-US" dirty="0"/>
              <a:t> </a:t>
            </a:r>
            <a:r>
              <a:rPr lang="en-US" dirty="0" smtClean="0"/>
              <a:t>is an intermediary that facilitates barter, then money itself must conform to the principle of trade equivalence. Let’s take our previous barter trade and break it into two steps: money for a basket of good A and then money for a basket of good B.</a:t>
            </a:r>
          </a:p>
          <a:p>
            <a:endParaRPr lang="en-US" dirty="0" smtClean="0"/>
          </a:p>
          <a:p>
            <a:pPr>
              <a:spcBef>
                <a:spcPts val="2600"/>
              </a:spcBef>
            </a:pPr>
            <a:r>
              <a:rPr lang="en-US" dirty="0" smtClean="0"/>
              <a:t>If money is capable of being an instrument for facilitating the barter exchange of good A for good B, then it must be true that (</a:t>
            </a:r>
            <a:r>
              <a:rPr lang="en-US" dirty="0" err="1" smtClean="0"/>
              <a:t>i</a:t>
            </a:r>
            <a:r>
              <a:rPr lang="en-US" dirty="0" smtClean="0"/>
              <a:t>) money itself has market value, and (ii) the total market value of the basket of money exchanged “{</a:t>
            </a:r>
            <a:r>
              <a:rPr lang="en-US" i="1" dirty="0" smtClean="0"/>
              <a:t>V($)Q($)</a:t>
            </a:r>
            <a:r>
              <a:rPr lang="en-US" dirty="0" smtClean="0"/>
              <a:t>}” is equal to the total market value of basket A which is also equal to the total market value of basket B.</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675259943"/>
              </p:ext>
            </p:extLst>
          </p:nvPr>
        </p:nvGraphicFramePr>
        <p:xfrm>
          <a:off x="1466347" y="3422493"/>
          <a:ext cx="6249051" cy="540458"/>
        </p:xfrm>
        <a:graphic>
          <a:graphicData uri="http://schemas.openxmlformats.org/presentationml/2006/ole">
            <mc:AlternateContent xmlns:mc="http://schemas.openxmlformats.org/markup-compatibility/2006">
              <mc:Choice xmlns:v="urn:schemas-microsoft-com:vml" Requires="v">
                <p:oleObj spid="_x0000_s4158" name="Equation" r:id="rId3" imgW="2349500" imgH="203200" progId="Equation.3">
                  <p:embed/>
                </p:oleObj>
              </mc:Choice>
              <mc:Fallback>
                <p:oleObj name="Equation" r:id="rId3" imgW="2349500" imgH="203200" progId="Equation.3">
                  <p:embed/>
                  <p:pic>
                    <p:nvPicPr>
                      <p:cNvPr id="0" name=""/>
                      <p:cNvPicPr/>
                      <p:nvPr/>
                    </p:nvPicPr>
                    <p:blipFill>
                      <a:blip r:embed="rId4"/>
                      <a:stretch>
                        <a:fillRect/>
                      </a:stretch>
                    </p:blipFill>
                    <p:spPr>
                      <a:xfrm>
                        <a:off x="1466347" y="3422493"/>
                        <a:ext cx="6249051" cy="540458"/>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147</a:t>
            </a:fld>
            <a:endParaRPr lang="en-US" dirty="0"/>
          </a:p>
        </p:txBody>
      </p:sp>
    </p:spTree>
    <p:extLst>
      <p:ext uri="{BB962C8B-B14F-4D97-AF65-F5344CB8AC3E}">
        <p14:creationId xmlns:p14="http://schemas.microsoft.com/office/powerpoint/2010/main" val="2669512770"/>
      </p:ext>
    </p:extLst>
  </p:cSld>
  <p:clrMapOvr>
    <a:masterClrMapping/>
  </p:clrMapOvr>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Anderson’s “Quid Pro Quo”</a:t>
            </a:r>
            <a:endParaRPr lang="en-US" sz="4000" dirty="0"/>
          </a:p>
        </p:txBody>
      </p:sp>
      <p:sp>
        <p:nvSpPr>
          <p:cNvPr id="3" name="Content Placeholder 2"/>
          <p:cNvSpPr>
            <a:spLocks noGrp="1"/>
          </p:cNvSpPr>
          <p:nvPr>
            <p:ph idx="1"/>
          </p:nvPr>
        </p:nvSpPr>
        <p:spPr>
          <a:xfrm>
            <a:off x="461751" y="1806447"/>
            <a:ext cx="8254131" cy="4563242"/>
          </a:xfrm>
        </p:spPr>
        <p:txBody>
          <a:bodyPr>
            <a:normAutofit fontScale="92500"/>
          </a:bodyPr>
          <a:lstStyle/>
          <a:p>
            <a:r>
              <a:rPr lang="en-US" dirty="0" smtClean="0"/>
              <a:t>Benjamin Anderson neatly summarizes the general principle of trade equivalence and uses this to illustrate why money must have (market) value in order to act as the medium of exchange.</a:t>
            </a:r>
          </a:p>
          <a:p>
            <a:pPr marL="529200" lvl="1" indent="0">
              <a:buNone/>
            </a:pPr>
            <a:r>
              <a:rPr lang="en-US" sz="2300" dirty="0" smtClean="0"/>
              <a:t>“There can be no exchange, in the economic sense… without a </a:t>
            </a:r>
            <a:r>
              <a:rPr lang="en-US" sz="2300" i="1" dirty="0" smtClean="0"/>
              <a:t>quid pro quo</a:t>
            </a:r>
            <a:r>
              <a:rPr lang="en-US" sz="2300" dirty="0" smtClean="0"/>
              <a:t>, without value balancing value, at least roughly, in the process. Now when it is remembered that the intervention of the medium of exchange, taking the place of barter, really breaks up a single exchange under the barter system into two or more independent exchanges, and that the medium of exchange is actually received in exchange for valuable commodities, it follows clearly that the medium of exchange must either have value itself, or else represent that which has value.” (Anderson, p.133)</a:t>
            </a:r>
          </a:p>
          <a:p>
            <a:pPr lvl="1"/>
            <a:endParaRPr lang="en-US" dirty="0" smtClean="0"/>
          </a:p>
          <a:p>
            <a:endParaRPr lang="en-US" dirty="0" smtClean="0"/>
          </a:p>
          <a:p>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148</a:t>
            </a:fld>
            <a:endParaRPr lang="en-US" dirty="0"/>
          </a:p>
        </p:txBody>
      </p:sp>
    </p:spTree>
    <p:extLst>
      <p:ext uri="{BB962C8B-B14F-4D97-AF65-F5344CB8AC3E}">
        <p14:creationId xmlns:p14="http://schemas.microsoft.com/office/powerpoint/2010/main" val="2445457077"/>
      </p:ext>
    </p:extLst>
  </p:cSld>
  <p:clrMapOvr>
    <a:masterClrMapping/>
  </p:clrMapOvr>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Money Price of a Good as</a:t>
            </a:r>
            <a:br>
              <a:rPr lang="en-US" sz="4000" dirty="0" smtClean="0"/>
            </a:br>
            <a:r>
              <a:rPr lang="en-US" sz="4000" dirty="0" smtClean="0"/>
              <a:t>A Ratio of Two Market Values</a:t>
            </a:r>
            <a:endParaRPr lang="en-US" sz="4000" dirty="0"/>
          </a:p>
        </p:txBody>
      </p:sp>
      <p:sp>
        <p:nvSpPr>
          <p:cNvPr id="3" name="Content Placeholder 2"/>
          <p:cNvSpPr>
            <a:spLocks noGrp="1"/>
          </p:cNvSpPr>
          <p:nvPr>
            <p:ph idx="1"/>
          </p:nvPr>
        </p:nvSpPr>
        <p:spPr>
          <a:xfrm>
            <a:off x="466376" y="1813840"/>
            <a:ext cx="8307245" cy="4209461"/>
          </a:xfrm>
        </p:spPr>
        <p:txBody>
          <a:bodyPr>
            <a:normAutofit/>
          </a:bodyPr>
          <a:lstStyle/>
          <a:p>
            <a:r>
              <a:rPr lang="en-US" sz="2100" dirty="0" smtClean="0"/>
              <a:t>Let’s return to our example. Using money, we can break up our barter trade into two transactions. The first transaction is a money for apples trade. The second transaction is a money for bananas trade. In each case, </a:t>
            </a:r>
            <a:r>
              <a:rPr lang="en-US" sz="2100" dirty="0"/>
              <a:t>w</a:t>
            </a:r>
            <a:r>
              <a:rPr lang="en-US" sz="2100" dirty="0" smtClean="0"/>
              <a:t>e can calculate the ratio of quantities exchanged, the price of the trade, using the principle of equivalence.</a:t>
            </a:r>
          </a:p>
          <a:p>
            <a:pPr>
              <a:spcBef>
                <a:spcPts val="1400"/>
              </a:spcBef>
            </a:pPr>
            <a:r>
              <a:rPr lang="en-US" sz="2100" dirty="0" smtClean="0"/>
              <a:t>In the first trade (apples for money), the total market value of the basket of apples and the basket of money must be equal. Therefore:</a:t>
            </a:r>
          </a:p>
          <a:p>
            <a:pPr>
              <a:spcBef>
                <a:spcPts val="5000"/>
              </a:spcBef>
            </a:pPr>
            <a:r>
              <a:rPr lang="en-US" sz="2100" dirty="0" smtClean="0"/>
              <a:t>This can be rearranged to calculate the price of apples in money terms:</a:t>
            </a:r>
          </a:p>
        </p:txBody>
      </p:sp>
      <p:graphicFrame>
        <p:nvGraphicFramePr>
          <p:cNvPr id="4" name="Object 3"/>
          <p:cNvGraphicFramePr>
            <a:graphicFrameLocks noChangeAspect="1"/>
          </p:cNvGraphicFramePr>
          <p:nvPr>
            <p:extLst>
              <p:ext uri="{D42A27DB-BD31-4B8C-83A1-F6EECF244321}">
                <p14:modId xmlns:p14="http://schemas.microsoft.com/office/powerpoint/2010/main" val="886659929"/>
              </p:ext>
            </p:extLst>
          </p:nvPr>
        </p:nvGraphicFramePr>
        <p:xfrm>
          <a:off x="2640774" y="4389639"/>
          <a:ext cx="3727798" cy="496456"/>
        </p:xfrm>
        <a:graphic>
          <a:graphicData uri="http://schemas.openxmlformats.org/presentationml/2006/ole">
            <mc:AlternateContent xmlns:mc="http://schemas.openxmlformats.org/markup-compatibility/2006">
              <mc:Choice xmlns:v="urn:schemas-microsoft-com:vml" Requires="v">
                <p:oleObj spid="_x0000_s2318376" name="Equation" r:id="rId3" imgW="1524000" imgH="203200" progId="Equation.3">
                  <p:embed/>
                </p:oleObj>
              </mc:Choice>
              <mc:Fallback>
                <p:oleObj name="Equation" r:id="rId3" imgW="1524000" imgH="203200" progId="Equation.3">
                  <p:embed/>
                  <p:pic>
                    <p:nvPicPr>
                      <p:cNvPr id="0" name=""/>
                      <p:cNvPicPr/>
                      <p:nvPr/>
                    </p:nvPicPr>
                    <p:blipFill>
                      <a:blip r:embed="rId4"/>
                      <a:stretch>
                        <a:fillRect/>
                      </a:stretch>
                    </p:blipFill>
                    <p:spPr>
                      <a:xfrm>
                        <a:off x="2640774" y="4389639"/>
                        <a:ext cx="3727798" cy="496456"/>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645997262"/>
              </p:ext>
            </p:extLst>
          </p:nvPr>
        </p:nvGraphicFramePr>
        <p:xfrm>
          <a:off x="2770188" y="5253849"/>
          <a:ext cx="3178175" cy="981075"/>
        </p:xfrm>
        <a:graphic>
          <a:graphicData uri="http://schemas.openxmlformats.org/presentationml/2006/ole">
            <mc:AlternateContent xmlns:mc="http://schemas.openxmlformats.org/markup-compatibility/2006">
              <mc:Choice xmlns:v="urn:schemas-microsoft-com:vml" Requires="v">
                <p:oleObj spid="_x0000_s2318377" name="Equation" r:id="rId5" imgW="1358900" imgH="419100" progId="Equation.3">
                  <p:embed/>
                </p:oleObj>
              </mc:Choice>
              <mc:Fallback>
                <p:oleObj name="Equation" r:id="rId5" imgW="1358900" imgH="419100" progId="Equation.3">
                  <p:embed/>
                  <p:pic>
                    <p:nvPicPr>
                      <p:cNvPr id="0" name=""/>
                      <p:cNvPicPr/>
                      <p:nvPr/>
                    </p:nvPicPr>
                    <p:blipFill>
                      <a:blip r:embed="rId6"/>
                      <a:stretch>
                        <a:fillRect/>
                      </a:stretch>
                    </p:blipFill>
                    <p:spPr>
                      <a:xfrm>
                        <a:off x="2770188" y="5253849"/>
                        <a:ext cx="3178175" cy="981075"/>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149</a:t>
            </a:fld>
            <a:endParaRPr lang="en-US" dirty="0"/>
          </a:p>
        </p:txBody>
      </p:sp>
    </p:spTree>
    <p:extLst>
      <p:ext uri="{BB962C8B-B14F-4D97-AF65-F5344CB8AC3E}">
        <p14:creationId xmlns:p14="http://schemas.microsoft.com/office/powerpoint/2010/main" val="3591723751"/>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of Bananas as a Ratio of Two Absolute Market Values</a:t>
            </a:r>
            <a:endParaRPr lang="en-US" sz="4000" dirty="0"/>
          </a:p>
        </p:txBody>
      </p:sp>
      <p:sp>
        <p:nvSpPr>
          <p:cNvPr id="3" name="Content Placeholder 2"/>
          <p:cNvSpPr>
            <a:spLocks noGrp="1"/>
          </p:cNvSpPr>
          <p:nvPr>
            <p:ph idx="1"/>
          </p:nvPr>
        </p:nvSpPr>
        <p:spPr>
          <a:xfrm>
            <a:off x="461770" y="1806453"/>
            <a:ext cx="8215651" cy="4601724"/>
          </a:xfrm>
        </p:spPr>
        <p:txBody>
          <a:bodyPr>
            <a:noAutofit/>
          </a:bodyPr>
          <a:lstStyle/>
          <a:p>
            <a:r>
              <a:rPr lang="en-US" sz="2100" dirty="0" smtClean="0"/>
              <a:t>Similarly, the ratio of quantities exchanged in the second trade can be determined by:</a:t>
            </a:r>
          </a:p>
          <a:p>
            <a:endParaRPr lang="en-US" sz="2100" dirty="0"/>
          </a:p>
          <a:p>
            <a:pPr>
              <a:spcBef>
                <a:spcPts val="200"/>
              </a:spcBef>
            </a:pPr>
            <a:r>
              <a:rPr lang="en-US" sz="2100" dirty="0" smtClean="0"/>
              <a:t>Therefore, the price of bananas in terms of money is equal to:</a:t>
            </a:r>
          </a:p>
          <a:p>
            <a:endParaRPr lang="en-US" sz="2100" dirty="0"/>
          </a:p>
          <a:p>
            <a:pPr>
              <a:spcBef>
                <a:spcPts val="4200"/>
              </a:spcBef>
            </a:pPr>
            <a:r>
              <a:rPr lang="en-US" sz="2100" dirty="0" smtClean="0"/>
              <a:t>In both cases, the price of the good in money terms is determined by the relative relation between the market value of the good and the market value of money. Why? Because, in an efficient market, people will only buy/sell a basket of goods for money if they give/receive a basket of money with equivalent total market value.</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4076218525"/>
              </p:ext>
            </p:extLst>
          </p:nvPr>
        </p:nvGraphicFramePr>
        <p:xfrm>
          <a:off x="2558100" y="2600555"/>
          <a:ext cx="3698875" cy="495300"/>
        </p:xfrm>
        <a:graphic>
          <a:graphicData uri="http://schemas.openxmlformats.org/presentationml/2006/ole">
            <mc:AlternateContent xmlns:mc="http://schemas.openxmlformats.org/markup-compatibility/2006">
              <mc:Choice xmlns:v="urn:schemas-microsoft-com:vml" Requires="v">
                <p:oleObj spid="_x0000_s2319396" name="Equation" r:id="rId3" imgW="1511300" imgH="203200" progId="Equation.3">
                  <p:embed/>
                </p:oleObj>
              </mc:Choice>
              <mc:Fallback>
                <p:oleObj name="Equation" r:id="rId3" imgW="1511300" imgH="203200" progId="Equation.3">
                  <p:embed/>
                  <p:pic>
                    <p:nvPicPr>
                      <p:cNvPr id="0" name=""/>
                      <p:cNvPicPr/>
                      <p:nvPr/>
                    </p:nvPicPr>
                    <p:blipFill>
                      <a:blip r:embed="rId4"/>
                      <a:stretch>
                        <a:fillRect/>
                      </a:stretch>
                    </p:blipFill>
                    <p:spPr>
                      <a:xfrm>
                        <a:off x="2558100" y="2600555"/>
                        <a:ext cx="3698875" cy="4953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477319887"/>
              </p:ext>
            </p:extLst>
          </p:nvPr>
        </p:nvGraphicFramePr>
        <p:xfrm>
          <a:off x="2822955" y="3501973"/>
          <a:ext cx="3148013" cy="981075"/>
        </p:xfrm>
        <a:graphic>
          <a:graphicData uri="http://schemas.openxmlformats.org/presentationml/2006/ole">
            <mc:AlternateContent xmlns:mc="http://schemas.openxmlformats.org/markup-compatibility/2006">
              <mc:Choice xmlns:v="urn:schemas-microsoft-com:vml" Requires="v">
                <p:oleObj spid="_x0000_s2319397" name="Equation" r:id="rId5" imgW="1346200" imgH="419100" progId="Equation.3">
                  <p:embed/>
                </p:oleObj>
              </mc:Choice>
              <mc:Fallback>
                <p:oleObj name="Equation" r:id="rId5" imgW="1346200" imgH="419100" progId="Equation.3">
                  <p:embed/>
                  <p:pic>
                    <p:nvPicPr>
                      <p:cNvPr id="0" name=""/>
                      <p:cNvPicPr/>
                      <p:nvPr/>
                    </p:nvPicPr>
                    <p:blipFill>
                      <a:blip r:embed="rId6"/>
                      <a:stretch>
                        <a:fillRect/>
                      </a:stretch>
                    </p:blipFill>
                    <p:spPr>
                      <a:xfrm>
                        <a:off x="2822955" y="3501973"/>
                        <a:ext cx="3148013" cy="981075"/>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150</a:t>
            </a:fld>
            <a:endParaRPr lang="en-US" dirty="0"/>
          </a:p>
        </p:txBody>
      </p:sp>
    </p:spTree>
    <p:extLst>
      <p:ext uri="{BB962C8B-B14F-4D97-AF65-F5344CB8AC3E}">
        <p14:creationId xmlns:p14="http://schemas.microsoft.com/office/powerpoint/2010/main" val="1279859641"/>
      </p:ext>
    </p:extLst>
  </p:cSld>
  <p:clrMapOvr>
    <a:masterClrMapping/>
  </p:clrMapOvr>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452" y="244158"/>
            <a:ext cx="8287675" cy="1339850"/>
          </a:xfrm>
        </p:spPr>
        <p:txBody>
          <a:bodyPr>
            <a:normAutofit/>
          </a:bodyPr>
          <a:lstStyle/>
          <a:p>
            <a:r>
              <a:rPr lang="en-US" sz="4000" dirty="0" smtClean="0"/>
              <a:t>Price is a Relative Expression</a:t>
            </a:r>
            <a:br>
              <a:rPr lang="en-US" sz="4000" dirty="0" smtClean="0"/>
            </a:br>
            <a:r>
              <a:rPr lang="en-US" sz="4000" dirty="0" smtClean="0"/>
              <a:t>of Two (Absolute) Market Values</a:t>
            </a:r>
            <a:endParaRPr lang="en-US" sz="4000" dirty="0"/>
          </a:p>
        </p:txBody>
      </p:sp>
      <p:sp>
        <p:nvSpPr>
          <p:cNvPr id="3" name="Content Placeholder 2"/>
          <p:cNvSpPr>
            <a:spLocks noGrp="1"/>
          </p:cNvSpPr>
          <p:nvPr>
            <p:ph idx="1"/>
          </p:nvPr>
        </p:nvSpPr>
        <p:spPr>
          <a:xfrm>
            <a:off x="466692" y="1793627"/>
            <a:ext cx="8287675" cy="4499685"/>
          </a:xfrm>
        </p:spPr>
        <p:txBody>
          <a:bodyPr>
            <a:normAutofit fontScale="92500"/>
          </a:bodyPr>
          <a:lstStyle/>
          <a:p>
            <a:r>
              <a:rPr lang="en-US" dirty="0" smtClean="0"/>
              <a:t>In summary, every trade can be reduced to the exchange of two items, one item for another. Both of these tradable items possess “market value”, in the ordinary sense of that term, or there would be no reason to trade the items.</a:t>
            </a:r>
          </a:p>
          <a:p>
            <a:r>
              <a:rPr lang="en-US" dirty="0" smtClean="0"/>
              <a:t>In order for an exchange to occur, both parties to the trade must agree on the </a:t>
            </a:r>
            <a:r>
              <a:rPr lang="en-US" i="1" dirty="0" smtClean="0"/>
              <a:t>relative</a:t>
            </a:r>
            <a:r>
              <a:rPr lang="en-US" dirty="0" smtClean="0"/>
              <a:t> market value of the goods. </a:t>
            </a:r>
            <a:r>
              <a:rPr lang="en-US" dirty="0"/>
              <a:t>Implicitly, both </a:t>
            </a:r>
            <a:r>
              <a:rPr lang="en-US" dirty="0" smtClean="0"/>
              <a:t>items must </a:t>
            </a:r>
            <a:r>
              <a:rPr lang="en-US" dirty="0"/>
              <a:t>have some type </a:t>
            </a:r>
            <a:r>
              <a:rPr lang="en-US" dirty="0" smtClean="0"/>
              <a:t>of </a:t>
            </a:r>
            <a:r>
              <a:rPr lang="en-US" i="1" dirty="0" smtClean="0"/>
              <a:t>absolute</a:t>
            </a:r>
            <a:r>
              <a:rPr lang="en-US" dirty="0" smtClean="0"/>
              <a:t> market value for it to be </a:t>
            </a:r>
            <a:r>
              <a:rPr lang="en-US" dirty="0"/>
              <a:t>compared on a relative </a:t>
            </a:r>
            <a:r>
              <a:rPr lang="en-US" dirty="0" smtClean="0"/>
              <a:t>basis. This relative market value determines the ratio of quantities to be exchanged, or “the price” of the trade. This principle holds true if one of those goods is money. The dollar price of a good is determined by the market value of the good relative to the market value of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151</a:t>
            </a:fld>
            <a:endParaRPr lang="en-US" dirty="0"/>
          </a:p>
        </p:txBody>
      </p:sp>
    </p:spTree>
    <p:extLst>
      <p:ext uri="{BB962C8B-B14F-4D97-AF65-F5344CB8AC3E}">
        <p14:creationId xmlns:p14="http://schemas.microsoft.com/office/powerpoint/2010/main" val="2118250160"/>
      </p:ext>
    </p:extLst>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is (Absolute) Market Value Determined?</a:t>
            </a:r>
            <a:endParaRPr lang="en-US" sz="4000" dirty="0"/>
          </a:p>
        </p:txBody>
      </p:sp>
      <p:sp>
        <p:nvSpPr>
          <p:cNvPr id="3" name="Content Placeholder 2"/>
          <p:cNvSpPr>
            <a:spLocks noGrp="1"/>
          </p:cNvSpPr>
          <p:nvPr>
            <p:ph idx="1"/>
          </p:nvPr>
        </p:nvSpPr>
        <p:spPr>
          <a:xfrm>
            <a:off x="466705" y="1792772"/>
            <a:ext cx="8287677" cy="4537961"/>
          </a:xfrm>
        </p:spPr>
        <p:txBody>
          <a:bodyPr>
            <a:normAutofit fontScale="92500"/>
          </a:bodyPr>
          <a:lstStyle/>
          <a:p>
            <a:r>
              <a:rPr lang="en-US" dirty="0" smtClean="0"/>
              <a:t>The key question that remains to be answered is how is the market value of a good determined? In particular, how is the </a:t>
            </a:r>
            <a:r>
              <a:rPr lang="en-US" i="1" dirty="0" smtClean="0"/>
              <a:t>absolute</a:t>
            </a:r>
            <a:r>
              <a:rPr lang="en-US" dirty="0" smtClean="0"/>
              <a:t> market value of a good, the market value of a good as measured in terms of an invariable measure of market value, determined? Fortunately, there is a well established paradigm that can answer this question: “supply and demand”.</a:t>
            </a:r>
          </a:p>
          <a:p>
            <a:r>
              <a:rPr lang="en-US" dirty="0" smtClean="0"/>
              <a:t>While most student of economics are only familiar with supply and demand as a framework that is expressed in dollar price terms, the role of money in constructing models of supply and demand is merely as a “unit of account”. This role as “unit of account” can be performed by any good with market value, including a theoretical good with invariable market value.</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152</a:t>
            </a:fld>
            <a:endParaRPr lang="en-US" dirty="0"/>
          </a:p>
        </p:txBody>
      </p:sp>
    </p:spTree>
    <p:extLst>
      <p:ext uri="{BB962C8B-B14F-4D97-AF65-F5344CB8AC3E}">
        <p14:creationId xmlns:p14="http://schemas.microsoft.com/office/powerpoint/2010/main" val="593822433"/>
      </p:ext>
    </p:extLst>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Caveat Regarding Next Section</a:t>
            </a:r>
            <a:endParaRPr lang="en-US" sz="4000" dirty="0"/>
          </a:p>
        </p:txBody>
      </p:sp>
      <p:sp>
        <p:nvSpPr>
          <p:cNvPr id="3" name="Content Placeholder 2"/>
          <p:cNvSpPr>
            <a:spLocks noGrp="1"/>
          </p:cNvSpPr>
          <p:nvPr>
            <p:ph idx="1"/>
          </p:nvPr>
        </p:nvSpPr>
        <p:spPr>
          <a:xfrm>
            <a:off x="461769" y="1806453"/>
            <a:ext cx="8273371" cy="4563236"/>
          </a:xfrm>
        </p:spPr>
        <p:txBody>
          <a:bodyPr>
            <a:normAutofit fontScale="92500"/>
          </a:bodyPr>
          <a:lstStyle/>
          <a:p>
            <a:r>
              <a:rPr lang="en-US" dirty="0" smtClean="0"/>
              <a:t>Before we begin the final section of Part A, I want to make one important observation. The macroeconomic theory of price level determination that is developed in Part B of this paper and the final paper in the series, The Velocity Enigma, does not actually require the analysis contained in the next section. In particular, all that matters to our macroeconomic theory is that all goods (including money) have market value, that this market value can be measured on an absolute basis and that every price is a ratio of two (absolute) market values.</a:t>
            </a:r>
          </a:p>
          <a:p>
            <a:pPr>
              <a:spcBef>
                <a:spcPts val="1400"/>
              </a:spcBef>
            </a:pPr>
            <a:r>
              <a:rPr lang="en-US" dirty="0" smtClean="0"/>
              <a:t>Nevertheless, while the illustration of supply and demand for an individual good in absolute terms may be of little relevance to the theory of inflation, it is an important concept in and of itself.</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153</a:t>
            </a:fld>
            <a:endParaRPr lang="en-US" dirty="0"/>
          </a:p>
        </p:txBody>
      </p:sp>
    </p:spTree>
    <p:extLst>
      <p:ext uri="{BB962C8B-B14F-4D97-AF65-F5344CB8AC3E}">
        <p14:creationId xmlns:p14="http://schemas.microsoft.com/office/powerpoint/2010/main" val="3340331435"/>
      </p:ext>
    </p:extLst>
  </p:cSld>
  <p:clrMapOvr>
    <a:masterClrMapping/>
  </p:clrMapOvr>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1371600"/>
            <a:ext cx="8196410" cy="1676400"/>
          </a:xfrm>
        </p:spPr>
        <p:txBody>
          <a:bodyPr/>
          <a:lstStyle/>
          <a:p>
            <a:r>
              <a:rPr lang="en-US" sz="4000" dirty="0" smtClean="0"/>
              <a:t>Supply and Demand:</a:t>
            </a:r>
            <a:br>
              <a:rPr lang="en-US" sz="4000" dirty="0" smtClean="0"/>
            </a:br>
            <a:r>
              <a:rPr lang="en-US" sz="4000" dirty="0" smtClean="0"/>
              <a:t>An Alternative Representation</a:t>
            </a:r>
            <a:endParaRPr lang="en-US" sz="4000" dirty="0"/>
          </a:p>
        </p:txBody>
      </p:sp>
      <p:sp>
        <p:nvSpPr>
          <p:cNvPr id="3" name="Text Placeholder 2"/>
          <p:cNvSpPr>
            <a:spLocks noGrp="1"/>
          </p:cNvSpPr>
          <p:nvPr>
            <p:ph type="body" idx="1"/>
          </p:nvPr>
        </p:nvSpPr>
        <p:spPr/>
        <p:txBody>
          <a:bodyPr/>
          <a:lstStyle/>
          <a:p>
            <a:r>
              <a:rPr lang="en-US" dirty="0" smtClean="0"/>
              <a:t>Using the Theoretical and Invariable Measure of Market Value (Units of Economic Value) as the y-axis Measure of Market Value in Supply and Demand Analysis</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154</a:t>
            </a:fld>
            <a:endParaRPr lang="en-US" dirty="0"/>
          </a:p>
        </p:txBody>
      </p:sp>
    </p:spTree>
    <p:extLst>
      <p:ext uri="{BB962C8B-B14F-4D97-AF65-F5344CB8AC3E}">
        <p14:creationId xmlns:p14="http://schemas.microsoft.com/office/powerpoint/2010/main" val="2816318773"/>
      </p:ext>
    </p:extLst>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34891" cy="1339850"/>
          </a:xfrm>
        </p:spPr>
        <p:txBody>
          <a:bodyPr>
            <a:noAutofit/>
          </a:bodyPr>
          <a:lstStyle/>
          <a:p>
            <a:r>
              <a:rPr lang="en-US" sz="4000" dirty="0" smtClean="0"/>
              <a:t>Traditional Supply &amp; Demand Analysis: A One-Sided View</a:t>
            </a:r>
            <a:endParaRPr lang="en-US" sz="4000" dirty="0"/>
          </a:p>
        </p:txBody>
      </p:sp>
      <p:sp>
        <p:nvSpPr>
          <p:cNvPr id="3" name="Content Placeholder 2"/>
          <p:cNvSpPr>
            <a:spLocks noGrp="1"/>
          </p:cNvSpPr>
          <p:nvPr>
            <p:ph idx="1"/>
          </p:nvPr>
        </p:nvSpPr>
        <p:spPr>
          <a:xfrm>
            <a:off x="461770" y="1806453"/>
            <a:ext cx="8234891" cy="4582480"/>
          </a:xfrm>
        </p:spPr>
        <p:txBody>
          <a:bodyPr>
            <a:normAutofit/>
          </a:bodyPr>
          <a:lstStyle/>
          <a:p>
            <a:r>
              <a:rPr lang="en-US" sz="2100" dirty="0" smtClean="0"/>
              <a:t>The traditional representation of supply and demand presents a very one-sided, but nevertheless useful view of the price determination process. In essence, it allows us to analyze how a change in supply and demand for a good (which we can call the “primary good”) impacts the price of that primary good as expressed in terms of a second good (the “measurement good”).</a:t>
            </a:r>
          </a:p>
          <a:p>
            <a:pPr>
              <a:spcBef>
                <a:spcPts val="1400"/>
              </a:spcBef>
            </a:pPr>
            <a:r>
              <a:rPr lang="en-US" sz="2100" dirty="0" smtClean="0"/>
              <a:t>This traditional representation is useful for many microeconomic applications, but it has one fundamental drawback: price is a ratio of </a:t>
            </a:r>
            <a:r>
              <a:rPr lang="en-US" sz="2100" i="1" dirty="0" smtClean="0"/>
              <a:t>two</a:t>
            </a:r>
            <a:r>
              <a:rPr lang="en-US" sz="2100" dirty="0" smtClean="0"/>
              <a:t> market values. In order for traditional supply and demand analysis to be meaningful, it must assume that the market value of the measurement good is constant. While this may be fine for most applications, it will always be a “second best” model for illustrating price determination.</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155</a:t>
            </a:fld>
            <a:endParaRPr lang="en-US" dirty="0"/>
          </a:p>
        </p:txBody>
      </p:sp>
    </p:spTree>
    <p:extLst>
      <p:ext uri="{BB962C8B-B14F-4D97-AF65-F5344CB8AC3E}">
        <p14:creationId xmlns:p14="http://schemas.microsoft.com/office/powerpoint/2010/main" val="914482765"/>
      </p:ext>
    </p:extLst>
  </p:cSld>
  <p:clrMapOvr>
    <a:masterClrMapping/>
  </p:clrMapOvr>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Traditional View</a:t>
            </a:r>
            <a:endParaRPr lang="en-US" sz="4000" dirty="0"/>
          </a:p>
        </p:txBody>
      </p:sp>
      <p:sp>
        <p:nvSpPr>
          <p:cNvPr id="3" name="Content Placeholder 2"/>
          <p:cNvSpPr>
            <a:spLocks noGrp="1"/>
          </p:cNvSpPr>
          <p:nvPr>
            <p:ph idx="1"/>
          </p:nvPr>
        </p:nvSpPr>
        <p:spPr>
          <a:xfrm>
            <a:off x="4263774" y="1874308"/>
            <a:ext cx="4442482" cy="4437651"/>
          </a:xfrm>
        </p:spPr>
        <p:txBody>
          <a:bodyPr>
            <a:noAutofit/>
          </a:bodyPr>
          <a:lstStyle/>
          <a:p>
            <a:r>
              <a:rPr lang="en-US" sz="2000" dirty="0" smtClean="0"/>
              <a:t>The diagram opposite provides a useful framework to discuss how the price of good A will respond to changes in either demand and/or supply for good A.</a:t>
            </a:r>
          </a:p>
          <a:p>
            <a:r>
              <a:rPr lang="en-US" sz="2000" dirty="0" smtClean="0"/>
              <a:t>The problem with this view is that both supply and demand schedules implicitly assume the market value of money is constant. For example, imagine the market value of the dollar collapses. Will firms still supply the same amount of the good at the same dollar price? No.</a:t>
            </a:r>
            <a:endParaRPr lang="en-US" sz="2000" dirty="0"/>
          </a:p>
        </p:txBody>
      </p:sp>
      <p:cxnSp>
        <p:nvCxnSpPr>
          <p:cNvPr id="5" name="Straight Connector 4"/>
          <p:cNvCxnSpPr/>
          <p:nvPr/>
        </p:nvCxnSpPr>
        <p:spPr>
          <a:xfrm>
            <a:off x="102191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2191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29473" y="2538173"/>
            <a:ext cx="1001033" cy="369332"/>
          </a:xfrm>
          <a:prstGeom prst="rect">
            <a:avLst/>
          </a:prstGeom>
          <a:noFill/>
        </p:spPr>
        <p:txBody>
          <a:bodyPr wrap="none" rtlCol="0">
            <a:spAutoFit/>
          </a:bodyPr>
          <a:lstStyle/>
          <a:p>
            <a:r>
              <a:rPr lang="en-US" dirty="0" smtClean="0"/>
              <a:t>Price ($)</a:t>
            </a:r>
            <a:endParaRPr lang="en-US" dirty="0"/>
          </a:p>
        </p:txBody>
      </p:sp>
      <p:sp>
        <p:nvSpPr>
          <p:cNvPr id="9" name="TextBox 8"/>
          <p:cNvSpPr txBox="1"/>
          <p:nvPr/>
        </p:nvSpPr>
        <p:spPr>
          <a:xfrm>
            <a:off x="324671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209957"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252673"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6548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351685" y="5056781"/>
            <a:ext cx="1043876" cy="369332"/>
          </a:xfrm>
          <a:prstGeom prst="rect">
            <a:avLst/>
          </a:prstGeom>
          <a:noFill/>
        </p:spPr>
        <p:txBody>
          <a:bodyPr wrap="none" rtlCol="0">
            <a:spAutoFit/>
          </a:bodyPr>
          <a:lstStyle/>
          <a:p>
            <a:pPr algn="ctr"/>
            <a:r>
              <a:rPr lang="en-US" dirty="0" smtClean="0"/>
              <a:t>Demand</a:t>
            </a:r>
            <a:endParaRPr lang="en-US" dirty="0"/>
          </a:p>
        </p:txBody>
      </p:sp>
      <p:sp>
        <p:nvSpPr>
          <p:cNvPr id="18" name="TextBox 17"/>
          <p:cNvSpPr txBox="1"/>
          <p:nvPr/>
        </p:nvSpPr>
        <p:spPr>
          <a:xfrm>
            <a:off x="914550" y="2024741"/>
            <a:ext cx="2826615" cy="369332"/>
          </a:xfrm>
          <a:prstGeom prst="rect">
            <a:avLst/>
          </a:prstGeom>
          <a:noFill/>
        </p:spPr>
        <p:txBody>
          <a:bodyPr wrap="none" rtlCol="0">
            <a:spAutoFit/>
          </a:bodyPr>
          <a:lstStyle/>
          <a:p>
            <a:pPr algn="ctr"/>
            <a:r>
              <a:rPr lang="en-US" dirty="0" smtClean="0"/>
              <a:t>MARKET FOR GOOD A</a:t>
            </a:r>
            <a:endParaRPr lang="en-US" dirty="0"/>
          </a:p>
        </p:txBody>
      </p:sp>
      <p:sp>
        <p:nvSpPr>
          <p:cNvPr id="19" name="TextBox 18"/>
          <p:cNvSpPr txBox="1"/>
          <p:nvPr/>
        </p:nvSpPr>
        <p:spPr>
          <a:xfrm>
            <a:off x="370980" y="4072678"/>
            <a:ext cx="653882" cy="369332"/>
          </a:xfrm>
          <a:prstGeom prst="rect">
            <a:avLst/>
          </a:prstGeom>
          <a:noFill/>
        </p:spPr>
        <p:txBody>
          <a:bodyPr wrap="none" rtlCol="0">
            <a:spAutoFit/>
          </a:bodyPr>
          <a:lstStyle/>
          <a:p>
            <a:pPr algn="ctr"/>
            <a:r>
              <a:rPr lang="en-US" dirty="0"/>
              <a:t>P</a:t>
            </a:r>
            <a:r>
              <a:rPr lang="en-US" dirty="0" smtClean="0"/>
              <a:t>(</a:t>
            </a:r>
            <a:r>
              <a:rPr lang="en-US" dirty="0"/>
              <a:t>A</a:t>
            </a:r>
            <a:r>
              <a:rPr lang="en-US" dirty="0" smtClean="0"/>
              <a:t>)</a:t>
            </a:r>
          </a:p>
        </p:txBody>
      </p:sp>
      <p:sp>
        <p:nvSpPr>
          <p:cNvPr id="20" name="TextBox 19"/>
          <p:cNvSpPr txBox="1"/>
          <p:nvPr/>
        </p:nvSpPr>
        <p:spPr>
          <a:xfrm>
            <a:off x="1946241" y="5658770"/>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314777" y="4295003"/>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33562" y="4281292"/>
            <a:ext cx="124273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156</a:t>
            </a:fld>
            <a:endParaRPr lang="en-US" dirty="0"/>
          </a:p>
        </p:txBody>
      </p:sp>
    </p:spTree>
    <p:extLst>
      <p:ext uri="{BB962C8B-B14F-4D97-AF65-F5344CB8AC3E}">
        <p14:creationId xmlns:p14="http://schemas.microsoft.com/office/powerpoint/2010/main" val="1586370216"/>
      </p:ext>
    </p:extLst>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8" y="244158"/>
            <a:ext cx="8209005" cy="1339850"/>
          </a:xfrm>
        </p:spPr>
        <p:txBody>
          <a:bodyPr>
            <a:normAutofit/>
          </a:bodyPr>
          <a:lstStyle/>
          <a:p>
            <a:r>
              <a:rPr lang="en-US" sz="4000" dirty="0" smtClean="0"/>
              <a:t>An Alternative Representation of Supply &amp; Demand</a:t>
            </a:r>
            <a:endParaRPr lang="en-US" sz="4000" dirty="0"/>
          </a:p>
        </p:txBody>
      </p:sp>
      <p:cxnSp>
        <p:nvCxnSpPr>
          <p:cNvPr id="5" name="Straight Connector 4"/>
          <p:cNvCxnSpPr/>
          <p:nvPr/>
        </p:nvCxnSpPr>
        <p:spPr>
          <a:xfrm>
            <a:off x="93978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737737" y="3819826"/>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38593"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75697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44072" y="3153524"/>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sp>
        <p:nvSpPr>
          <p:cNvPr id="14" name="TextBox 13"/>
          <p:cNvSpPr txBox="1"/>
          <p:nvPr/>
        </p:nvSpPr>
        <p:spPr>
          <a:xfrm>
            <a:off x="4901614" y="318808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16" name="Straight Connector 15"/>
          <p:cNvCxnSpPr/>
          <p:nvPr/>
        </p:nvCxnSpPr>
        <p:spPr>
          <a:xfrm>
            <a:off x="1215691" y="3934882"/>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138731" y="3956586"/>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704844" y="5887529"/>
            <a:ext cx="1057163" cy="369332"/>
          </a:xfrm>
          <a:prstGeom prst="rect">
            <a:avLst/>
          </a:prstGeom>
          <a:noFill/>
        </p:spPr>
        <p:txBody>
          <a:bodyPr wrap="none" rtlCol="0">
            <a:spAutoFit/>
          </a:bodyPr>
          <a:lstStyle/>
          <a:p>
            <a:r>
              <a:rPr lang="en-US" dirty="0" smtClean="0"/>
              <a:t>Quantity</a:t>
            </a:r>
            <a:endParaRPr lang="en-US" dirty="0"/>
          </a:p>
        </p:txBody>
      </p:sp>
      <p:sp>
        <p:nvSpPr>
          <p:cNvPr id="20" name="TextBox 19"/>
          <p:cNvSpPr txBox="1"/>
          <p:nvPr/>
        </p:nvSpPr>
        <p:spPr>
          <a:xfrm>
            <a:off x="7729342" y="5889526"/>
            <a:ext cx="1057163" cy="369332"/>
          </a:xfrm>
          <a:prstGeom prst="rect">
            <a:avLst/>
          </a:prstGeom>
          <a:noFill/>
        </p:spPr>
        <p:txBody>
          <a:bodyPr wrap="none" rtlCol="0">
            <a:spAutoFit/>
          </a:bodyPr>
          <a:lstStyle/>
          <a:p>
            <a:r>
              <a:rPr lang="en-US" dirty="0" smtClean="0"/>
              <a:t>Quantity</a:t>
            </a:r>
            <a:endParaRPr lang="en-US" dirty="0"/>
          </a:p>
        </p:txBody>
      </p:sp>
      <p:cxnSp>
        <p:nvCxnSpPr>
          <p:cNvPr id="22" name="Straight Connector 21"/>
          <p:cNvCxnSpPr/>
          <p:nvPr/>
        </p:nvCxnSpPr>
        <p:spPr>
          <a:xfrm>
            <a:off x="711341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171131" y="3646630"/>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604256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23097" y="504333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756977" y="4846348"/>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939780" y="4825587"/>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103595" y="3673240"/>
            <a:ext cx="312030" cy="369332"/>
          </a:xfrm>
          <a:prstGeom prst="rect">
            <a:avLst/>
          </a:prstGeom>
          <a:noFill/>
        </p:spPr>
        <p:txBody>
          <a:bodyPr wrap="none" rtlCol="0">
            <a:spAutoFit/>
          </a:bodyPr>
          <a:lstStyle/>
          <a:p>
            <a:r>
              <a:rPr lang="en-US" dirty="0" smtClean="0"/>
              <a:t>S</a:t>
            </a:r>
            <a:endParaRPr lang="en-US" dirty="0"/>
          </a:p>
        </p:txBody>
      </p:sp>
      <p:sp>
        <p:nvSpPr>
          <p:cNvPr id="40" name="TextBox 39"/>
          <p:cNvSpPr txBox="1"/>
          <p:nvPr/>
        </p:nvSpPr>
        <p:spPr>
          <a:xfrm>
            <a:off x="3137226" y="5380153"/>
            <a:ext cx="372330" cy="369332"/>
          </a:xfrm>
          <a:prstGeom prst="rect">
            <a:avLst/>
          </a:prstGeom>
          <a:noFill/>
        </p:spPr>
        <p:txBody>
          <a:bodyPr wrap="none" rtlCol="0">
            <a:spAutoFit/>
          </a:bodyPr>
          <a:lstStyle/>
          <a:p>
            <a:r>
              <a:rPr lang="en-US" dirty="0" smtClean="0"/>
              <a:t>D</a:t>
            </a:r>
            <a:endParaRPr lang="en-US" dirty="0"/>
          </a:p>
        </p:txBody>
      </p:sp>
      <p:sp>
        <p:nvSpPr>
          <p:cNvPr id="41" name="TextBox 40"/>
          <p:cNvSpPr txBox="1"/>
          <p:nvPr/>
        </p:nvSpPr>
        <p:spPr>
          <a:xfrm>
            <a:off x="249766" y="4593104"/>
            <a:ext cx="727307" cy="400110"/>
          </a:xfrm>
          <a:prstGeom prst="rect">
            <a:avLst/>
          </a:prstGeom>
          <a:noFill/>
        </p:spPr>
        <p:txBody>
          <a:bodyPr wrap="none" rtlCol="0">
            <a:spAutoFit/>
          </a:bodyPr>
          <a:lstStyle/>
          <a:p>
            <a:r>
              <a:rPr lang="en-US" sz="2000" dirty="0" smtClean="0"/>
              <a:t>V(A)</a:t>
            </a:r>
            <a:endParaRPr lang="en-US" sz="2000" dirty="0"/>
          </a:p>
        </p:txBody>
      </p:sp>
      <p:sp>
        <p:nvSpPr>
          <p:cNvPr id="42" name="TextBox 41"/>
          <p:cNvSpPr txBox="1"/>
          <p:nvPr/>
        </p:nvSpPr>
        <p:spPr>
          <a:xfrm>
            <a:off x="5108052" y="4617452"/>
            <a:ext cx="652417" cy="400110"/>
          </a:xfrm>
          <a:prstGeom prst="rect">
            <a:avLst/>
          </a:prstGeom>
          <a:noFill/>
        </p:spPr>
        <p:txBody>
          <a:bodyPr wrap="none" rtlCol="0">
            <a:spAutoFit/>
          </a:bodyPr>
          <a:lstStyle/>
          <a:p>
            <a:r>
              <a:rPr lang="en-US" sz="2000" dirty="0" smtClean="0"/>
              <a:t>V($)</a:t>
            </a:r>
            <a:endParaRPr lang="en-US" sz="2000" dirty="0"/>
          </a:p>
        </p:txBody>
      </p:sp>
      <p:sp>
        <p:nvSpPr>
          <p:cNvPr id="43" name="TextBox 42"/>
          <p:cNvSpPr txBox="1"/>
          <p:nvPr/>
        </p:nvSpPr>
        <p:spPr>
          <a:xfrm>
            <a:off x="1775827" y="3030995"/>
            <a:ext cx="1365879" cy="369332"/>
          </a:xfrm>
          <a:prstGeom prst="rect">
            <a:avLst/>
          </a:prstGeom>
          <a:noFill/>
        </p:spPr>
        <p:txBody>
          <a:bodyPr wrap="none" rtlCol="0">
            <a:spAutoFit/>
          </a:bodyPr>
          <a:lstStyle/>
          <a:p>
            <a:r>
              <a:rPr lang="en-US" dirty="0" smtClean="0"/>
              <a:t>“GOOD A”</a:t>
            </a:r>
            <a:endParaRPr lang="en-US" dirty="0"/>
          </a:p>
        </p:txBody>
      </p:sp>
      <p:sp>
        <p:nvSpPr>
          <p:cNvPr id="44" name="TextBox 43"/>
          <p:cNvSpPr txBox="1"/>
          <p:nvPr/>
        </p:nvSpPr>
        <p:spPr>
          <a:xfrm>
            <a:off x="6453298" y="3050239"/>
            <a:ext cx="1336799" cy="369332"/>
          </a:xfrm>
          <a:prstGeom prst="rect">
            <a:avLst/>
          </a:prstGeom>
          <a:noFill/>
        </p:spPr>
        <p:txBody>
          <a:bodyPr wrap="none" rtlCol="0">
            <a:spAutoFit/>
          </a:bodyPr>
          <a:lstStyle/>
          <a:p>
            <a:r>
              <a:rPr lang="en-US" dirty="0" smtClean="0"/>
              <a:t>“MONEY”</a:t>
            </a:r>
            <a:endParaRPr lang="en-US" dirty="0"/>
          </a:p>
        </p:txBody>
      </p:sp>
      <p:cxnSp>
        <p:nvCxnSpPr>
          <p:cNvPr id="6" name="Straight Connector 5"/>
          <p:cNvCxnSpPr/>
          <p:nvPr/>
        </p:nvCxnSpPr>
        <p:spPr>
          <a:xfrm>
            <a:off x="2176246" y="4883319"/>
            <a:ext cx="0" cy="95002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800569" y="5874929"/>
            <a:ext cx="751353" cy="400110"/>
          </a:xfrm>
          <a:prstGeom prst="rect">
            <a:avLst/>
          </a:prstGeom>
          <a:noFill/>
        </p:spPr>
        <p:txBody>
          <a:bodyPr wrap="none" rtlCol="0">
            <a:spAutoFit/>
          </a:bodyPr>
          <a:lstStyle/>
          <a:p>
            <a:r>
              <a:rPr lang="en-US" sz="2000" dirty="0" smtClean="0"/>
              <a:t>Q(A)</a:t>
            </a:r>
            <a:endParaRPr lang="en-US" sz="2000" dirty="0"/>
          </a:p>
        </p:txBody>
      </p:sp>
      <p:sp>
        <p:nvSpPr>
          <p:cNvPr id="4" name="TextBox 3"/>
          <p:cNvSpPr txBox="1"/>
          <p:nvPr/>
        </p:nvSpPr>
        <p:spPr>
          <a:xfrm>
            <a:off x="6772616" y="5889526"/>
            <a:ext cx="676462" cy="400110"/>
          </a:xfrm>
          <a:prstGeom prst="rect">
            <a:avLst/>
          </a:prstGeom>
          <a:noFill/>
        </p:spPr>
        <p:txBody>
          <a:bodyPr wrap="none" rtlCol="0">
            <a:spAutoFit/>
          </a:bodyPr>
          <a:lstStyle/>
          <a:p>
            <a:r>
              <a:rPr lang="en-US" sz="2000" dirty="0" smtClean="0"/>
              <a:t>Q($)</a:t>
            </a:r>
            <a:endParaRPr lang="en-US" sz="2000" dirty="0"/>
          </a:p>
        </p:txBody>
      </p:sp>
      <p:graphicFrame>
        <p:nvGraphicFramePr>
          <p:cNvPr id="29" name="Object 28"/>
          <p:cNvGraphicFramePr>
            <a:graphicFrameLocks noChangeAspect="1"/>
          </p:cNvGraphicFramePr>
          <p:nvPr>
            <p:extLst>
              <p:ext uri="{D42A27DB-BD31-4B8C-83A1-F6EECF244321}">
                <p14:modId xmlns:p14="http://schemas.microsoft.com/office/powerpoint/2010/main" val="4097576025"/>
              </p:ext>
            </p:extLst>
          </p:nvPr>
        </p:nvGraphicFramePr>
        <p:xfrm>
          <a:off x="3194946" y="4331267"/>
          <a:ext cx="1826689" cy="873176"/>
        </p:xfrm>
        <a:graphic>
          <a:graphicData uri="http://schemas.openxmlformats.org/presentationml/2006/ole">
            <mc:AlternateContent xmlns:mc="http://schemas.openxmlformats.org/markup-compatibility/2006">
              <mc:Choice xmlns:v="urn:schemas-microsoft-com:vml" Requires="v">
                <p:oleObj spid="_x0000_s1074162" name="Equation" r:id="rId3" imgW="876300" imgH="419100" progId="Equation.3">
                  <p:embed/>
                </p:oleObj>
              </mc:Choice>
              <mc:Fallback>
                <p:oleObj name="Equation" r:id="rId3" imgW="876300" imgH="419100" progId="Equation.3">
                  <p:embed/>
                  <p:pic>
                    <p:nvPicPr>
                      <p:cNvPr id="0" name=""/>
                      <p:cNvPicPr/>
                      <p:nvPr/>
                    </p:nvPicPr>
                    <p:blipFill>
                      <a:blip r:embed="rId4"/>
                      <a:stretch>
                        <a:fillRect/>
                      </a:stretch>
                    </p:blipFill>
                    <p:spPr>
                      <a:xfrm>
                        <a:off x="3194946" y="4331267"/>
                        <a:ext cx="1826689" cy="873176"/>
                      </a:xfrm>
                      <a:prstGeom prst="rect">
                        <a:avLst/>
                      </a:prstGeom>
                      <a:ln>
                        <a:solidFill>
                          <a:srgbClr val="FF0000"/>
                        </a:solidFill>
                      </a:ln>
                    </p:spPr>
                  </p:pic>
                </p:oleObj>
              </mc:Fallback>
            </mc:AlternateContent>
          </a:graphicData>
        </a:graphic>
      </p:graphicFrame>
      <p:sp>
        <p:nvSpPr>
          <p:cNvPr id="8" name="TextBox 7"/>
          <p:cNvSpPr txBox="1"/>
          <p:nvPr/>
        </p:nvSpPr>
        <p:spPr>
          <a:xfrm>
            <a:off x="316832" y="1742970"/>
            <a:ext cx="8517208" cy="1600438"/>
          </a:xfrm>
          <a:prstGeom prst="rect">
            <a:avLst/>
          </a:prstGeom>
          <a:noFill/>
        </p:spPr>
        <p:txBody>
          <a:bodyPr wrap="square" rtlCol="0">
            <a:spAutoFit/>
          </a:bodyPr>
          <a:lstStyle/>
          <a:p>
            <a:pPr algn="ctr"/>
            <a:r>
              <a:rPr lang="en-US" sz="2000" dirty="0" smtClean="0"/>
              <a:t>The better way to represent the determination of the price of good A is to break the analysis into its two components. Supply &amp; demand for good A determines the market value of good A. </a:t>
            </a:r>
            <a:r>
              <a:rPr lang="en-US" sz="2000" dirty="0"/>
              <a:t>S</a:t>
            </a:r>
            <a:r>
              <a:rPr lang="en-US" sz="2000" dirty="0" smtClean="0"/>
              <a:t>upply &amp; demand for money determines the market value of money. The price is a ratio of the two.</a:t>
            </a:r>
            <a:endParaRPr lang="en-US" sz="2000" dirty="0"/>
          </a:p>
          <a:p>
            <a:endParaRPr lang="en-US" dirty="0"/>
          </a:p>
        </p:txBody>
      </p:sp>
      <p:sp>
        <p:nvSpPr>
          <p:cNvPr id="15" name="Footer Placeholder 14"/>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157</a:t>
            </a:fld>
            <a:endParaRPr lang="en-US" dirty="0"/>
          </a:p>
        </p:txBody>
      </p:sp>
    </p:spTree>
    <p:extLst>
      <p:ext uri="{BB962C8B-B14F-4D97-AF65-F5344CB8AC3E}">
        <p14:creationId xmlns:p14="http://schemas.microsoft.com/office/powerpoint/2010/main" val="3321139020"/>
      </p:ext>
    </p:extLst>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180" y="244158"/>
            <a:ext cx="8134999" cy="1339850"/>
          </a:xfrm>
        </p:spPr>
        <p:txBody>
          <a:bodyPr>
            <a:normAutofit/>
          </a:bodyPr>
          <a:lstStyle/>
          <a:p>
            <a:r>
              <a:rPr lang="en-US" sz="4000" dirty="0" smtClean="0"/>
              <a:t>Supply &amp; Demand Diagrams and the Representation of Market Value</a:t>
            </a:r>
            <a:endParaRPr lang="en-US" sz="4000" dirty="0"/>
          </a:p>
        </p:txBody>
      </p:sp>
      <p:sp>
        <p:nvSpPr>
          <p:cNvPr id="3" name="Content Placeholder 2"/>
          <p:cNvSpPr>
            <a:spLocks noGrp="1"/>
          </p:cNvSpPr>
          <p:nvPr>
            <p:ph idx="1"/>
          </p:nvPr>
        </p:nvSpPr>
        <p:spPr>
          <a:xfrm>
            <a:off x="465460" y="1794596"/>
            <a:ext cx="8308161" cy="4618585"/>
          </a:xfrm>
        </p:spPr>
        <p:txBody>
          <a:bodyPr>
            <a:normAutofit fontScale="92500"/>
          </a:bodyPr>
          <a:lstStyle/>
          <a:p>
            <a:r>
              <a:rPr lang="en-US" dirty="0" smtClean="0"/>
              <a:t>We are so accustomed to the illustration of supply and demand schedules for a good in terms of “dollar prices” that we forget that this is only one of many possible representations of the supply and demand schedules for a good.</a:t>
            </a:r>
          </a:p>
          <a:p>
            <a:r>
              <a:rPr lang="en-US" dirty="0" smtClean="0"/>
              <a:t>By convention, the y-axis in a supply and demand diagram measures the “market value” of a good in terms of money. However, we can express the market value of the good in terms of any other good. For example, we could express the market value of a banana in terms of dollars, apples, toasters, diamonds or any other good. All of these items have one thing in common which make them interchangeable in the analysis: they are items that possess the property of market value.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158</a:t>
            </a:fld>
            <a:endParaRPr lang="en-US" dirty="0"/>
          </a:p>
        </p:txBody>
      </p:sp>
    </p:spTree>
    <p:extLst>
      <p:ext uri="{BB962C8B-B14F-4D97-AF65-F5344CB8AC3E}">
        <p14:creationId xmlns:p14="http://schemas.microsoft.com/office/powerpoint/2010/main" val="1106295249"/>
      </p:ext>
    </p:extLst>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Philosophy of</a:t>
            </a:r>
            <a:br>
              <a:rPr lang="en-US" sz="4000" dirty="0" smtClean="0"/>
            </a:br>
            <a:r>
              <a:rPr lang="en-US" sz="4000" dirty="0" smtClean="0"/>
              <a:t>Supply &amp; Demand</a:t>
            </a:r>
            <a:endParaRPr lang="en-US" sz="4000" dirty="0"/>
          </a:p>
        </p:txBody>
      </p:sp>
      <p:sp>
        <p:nvSpPr>
          <p:cNvPr id="3" name="Content Placeholder 2"/>
          <p:cNvSpPr>
            <a:spLocks noGrp="1"/>
          </p:cNvSpPr>
          <p:nvPr>
            <p:ph idx="1"/>
          </p:nvPr>
        </p:nvSpPr>
        <p:spPr>
          <a:xfrm>
            <a:off x="457592" y="1806453"/>
            <a:ext cx="8200589" cy="4543992"/>
          </a:xfrm>
        </p:spPr>
        <p:txBody>
          <a:bodyPr>
            <a:normAutofit fontScale="92500"/>
          </a:bodyPr>
          <a:lstStyle/>
          <a:p>
            <a:r>
              <a:rPr lang="en-US" sz="2300" dirty="0"/>
              <a:t>In order to understand this point, it helps to think about the philosophy behind “supply and demand”</a:t>
            </a:r>
            <a:r>
              <a:rPr lang="en-US" sz="2300" dirty="0" smtClean="0"/>
              <a:t>. At its heart, </a:t>
            </a:r>
            <a:r>
              <a:rPr lang="en-US" sz="2300" dirty="0"/>
              <a:t>t</a:t>
            </a:r>
            <a:r>
              <a:rPr lang="en-US" sz="2300" dirty="0" smtClean="0"/>
              <a:t>he </a:t>
            </a:r>
            <a:r>
              <a:rPr lang="en-US" sz="2300" dirty="0"/>
              <a:t>concept of supply and </a:t>
            </a:r>
            <a:r>
              <a:rPr lang="en-US" sz="2300" dirty="0" smtClean="0"/>
              <a:t>demand </a:t>
            </a:r>
            <a:r>
              <a:rPr lang="en-US" sz="2300" dirty="0"/>
              <a:t>is not about the exchange of green paper notes (dollars) for goods. </a:t>
            </a:r>
            <a:r>
              <a:rPr lang="en-US" sz="2300" dirty="0" smtClean="0"/>
              <a:t>Supply and demand, and all trade in general, </a:t>
            </a:r>
            <a:r>
              <a:rPr lang="en-US" sz="2300" dirty="0"/>
              <a:t>is about the exchange of a quantity of one thing </a:t>
            </a:r>
            <a:r>
              <a:rPr lang="en-US" sz="2300" dirty="0" smtClean="0"/>
              <a:t>of value </a:t>
            </a:r>
            <a:r>
              <a:rPr lang="en-US" sz="2300" dirty="0"/>
              <a:t>for a quantity of another thing </a:t>
            </a:r>
            <a:r>
              <a:rPr lang="en-US" sz="2300" dirty="0" smtClean="0"/>
              <a:t>of </a:t>
            </a:r>
            <a:r>
              <a:rPr lang="en-US" sz="2300" dirty="0"/>
              <a:t>value</a:t>
            </a:r>
            <a:r>
              <a:rPr lang="en-US" sz="2300" dirty="0" smtClean="0"/>
              <a:t>.</a:t>
            </a:r>
          </a:p>
          <a:p>
            <a:pPr>
              <a:spcBef>
                <a:spcPts val="1400"/>
              </a:spcBef>
            </a:pPr>
            <a:r>
              <a:rPr lang="en-US" sz="2300" dirty="0" smtClean="0"/>
              <a:t>It is important to note that this must be the case, otherwise supply and demand could not be used to analyze the determination of prices in a barter economy with no money. If the “unit of account” must be money, then the principle of supply and demand can not apply to a barter economy. Clearly, this is wrong. The unit of account used on the y-axis can be any good we choose, provided it has the property of market value. </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159</a:t>
            </a:fld>
            <a:endParaRPr lang="en-US" dirty="0"/>
          </a:p>
        </p:txBody>
      </p:sp>
    </p:spTree>
    <p:extLst>
      <p:ext uri="{BB962C8B-B14F-4D97-AF65-F5344CB8AC3E}">
        <p14:creationId xmlns:p14="http://schemas.microsoft.com/office/powerpoint/2010/main" val="3136371334"/>
      </p:ext>
    </p:extLst>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Demand Schedule</a:t>
            </a:r>
            <a:endParaRPr lang="en-US" sz="4000" dirty="0"/>
          </a:p>
        </p:txBody>
      </p:sp>
      <p:sp>
        <p:nvSpPr>
          <p:cNvPr id="3" name="Content Placeholder 2"/>
          <p:cNvSpPr>
            <a:spLocks noGrp="1"/>
          </p:cNvSpPr>
          <p:nvPr>
            <p:ph idx="1"/>
          </p:nvPr>
        </p:nvSpPr>
        <p:spPr>
          <a:xfrm>
            <a:off x="448056" y="1794597"/>
            <a:ext cx="8267845" cy="4558116"/>
          </a:xfrm>
        </p:spPr>
        <p:txBody>
          <a:bodyPr>
            <a:normAutofit fontScale="92500"/>
          </a:bodyPr>
          <a:lstStyle/>
          <a:p>
            <a:r>
              <a:rPr lang="en-US" dirty="0" smtClean="0"/>
              <a:t>Let’s consider the demand schedule. The demand schedule represents a simple trade off. Economic agents have limited resources, but unlimited wants. How much of any particular good we will purchase will depend on the total market value of other items that we have to give up to get it. If we have to give up a large quantity of an item of value (be it dollars, oranges or other) to purchase one apple, then the total quantity of apples that we will demand will be less than if we have to give up a much smaller quantity of that same item.</a:t>
            </a:r>
          </a:p>
          <a:p>
            <a:r>
              <a:rPr lang="en-US" dirty="0" smtClean="0"/>
              <a:t>The point is that we can plot the demand schedule for a good in terms of any other good, provided that the other good (the measurement good) has the property of market value.</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160</a:t>
            </a:fld>
            <a:endParaRPr lang="en-US" dirty="0"/>
          </a:p>
        </p:txBody>
      </p:sp>
    </p:spTree>
    <p:extLst>
      <p:ext uri="{BB962C8B-B14F-4D97-AF65-F5344CB8AC3E}">
        <p14:creationId xmlns:p14="http://schemas.microsoft.com/office/powerpoint/2010/main" val="2927457916"/>
      </p:ext>
    </p:extLst>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Supply Schedule</a:t>
            </a:r>
            <a:endParaRPr lang="en-US" sz="4000" dirty="0"/>
          </a:p>
        </p:txBody>
      </p:sp>
      <p:sp>
        <p:nvSpPr>
          <p:cNvPr id="3" name="Content Placeholder 2"/>
          <p:cNvSpPr>
            <a:spLocks noGrp="1"/>
          </p:cNvSpPr>
          <p:nvPr>
            <p:ph idx="1"/>
          </p:nvPr>
        </p:nvSpPr>
        <p:spPr>
          <a:xfrm>
            <a:off x="448055" y="1808368"/>
            <a:ext cx="8306327" cy="4679053"/>
          </a:xfrm>
        </p:spPr>
        <p:txBody>
          <a:bodyPr>
            <a:normAutofit/>
          </a:bodyPr>
          <a:lstStyle/>
          <a:p>
            <a:r>
              <a:rPr lang="en-US" sz="2100" dirty="0" smtClean="0"/>
              <a:t>Similarly, we can apply the same general principle to the supply function. It is a less intuitive proposition in this case because most of us think of a firm’s supply curve as being derived from a series of input costs all expressed in dollar terms. But again, the supply function represents a relationship between one thing of value and another thing of value.</a:t>
            </a:r>
          </a:p>
          <a:p>
            <a:pPr>
              <a:spcBef>
                <a:spcPts val="1400"/>
              </a:spcBef>
            </a:pPr>
            <a:r>
              <a:rPr lang="en-US" sz="2100" dirty="0" smtClean="0"/>
              <a:t>In particular, the supply function represents the willingness of a producer to supply one thing of value in exchange for varying amounts of another thing of value. If the purchaser offers a greater quantity of this other thing of value per unit of good the producer supplies, the producer will be prepared to supply more of it. The producer can then trade this other thing of value for a range of other goods which he/she will consume.</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161</a:t>
            </a:fld>
            <a:endParaRPr lang="en-US" dirty="0"/>
          </a:p>
        </p:txBody>
      </p:sp>
    </p:spTree>
    <p:extLst>
      <p:ext uri="{BB962C8B-B14F-4D97-AF65-F5344CB8AC3E}">
        <p14:creationId xmlns:p14="http://schemas.microsoft.com/office/powerpoint/2010/main" val="1712892411"/>
      </p:ext>
    </p:extLst>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30" y="244158"/>
            <a:ext cx="8215651" cy="1339850"/>
          </a:xfrm>
        </p:spPr>
        <p:txBody>
          <a:bodyPr>
            <a:normAutofit/>
          </a:bodyPr>
          <a:lstStyle/>
          <a:p>
            <a:r>
              <a:rPr lang="en-US" sz="4000" dirty="0" smtClean="0"/>
              <a:t>Supply &amp; Demand Maps Responses to the Change in Market Value</a:t>
            </a:r>
            <a:endParaRPr lang="en-US" sz="4000" dirty="0"/>
          </a:p>
        </p:txBody>
      </p:sp>
      <p:sp>
        <p:nvSpPr>
          <p:cNvPr id="3" name="Content Placeholder 2"/>
          <p:cNvSpPr>
            <a:spLocks noGrp="1"/>
          </p:cNvSpPr>
          <p:nvPr>
            <p:ph idx="1"/>
          </p:nvPr>
        </p:nvSpPr>
        <p:spPr>
          <a:xfrm>
            <a:off x="442530" y="1806453"/>
            <a:ext cx="8215651" cy="4505505"/>
          </a:xfrm>
        </p:spPr>
        <p:txBody>
          <a:bodyPr>
            <a:normAutofit fontScale="92500"/>
          </a:bodyPr>
          <a:lstStyle/>
          <a:p>
            <a:r>
              <a:rPr lang="en-US" dirty="0" smtClean="0"/>
              <a:t>In summary, supply </a:t>
            </a:r>
            <a:r>
              <a:rPr lang="en-US" dirty="0"/>
              <a:t>and demand schedules try to capture the way economic agents will react when the market value of one of the goods being </a:t>
            </a:r>
            <a:r>
              <a:rPr lang="en-US" dirty="0" smtClean="0"/>
              <a:t>exchanged, the </a:t>
            </a:r>
            <a:r>
              <a:rPr lang="en-US" dirty="0"/>
              <a:t>primary </a:t>
            </a:r>
            <a:r>
              <a:rPr lang="en-US" dirty="0" smtClean="0"/>
              <a:t>good, </a:t>
            </a:r>
            <a:r>
              <a:rPr lang="en-US" dirty="0"/>
              <a:t>changes. As a general rule, as the market value of the primary good rises, the quantity demanded falls and the quantity supplied rises. An equilibrium occurs when the market value reaches a level where the quantity demanded and the quantity supplied are equal</a:t>
            </a:r>
            <a:r>
              <a:rPr lang="en-US" dirty="0" smtClean="0"/>
              <a:t>.</a:t>
            </a:r>
          </a:p>
          <a:p>
            <a:r>
              <a:rPr lang="en-US" dirty="0" smtClean="0"/>
              <a:t>The challenge in constructing this supply and demand analysis is that the market value of the primary good needs to be measured. It is the choice of this “benchmark”, the measure of the market value of the primary good, that is the main concern of this paper. </a:t>
            </a:r>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162</a:t>
            </a:fld>
            <a:endParaRPr lang="en-US" dirty="0"/>
          </a:p>
        </p:txBody>
      </p:sp>
    </p:spTree>
    <p:extLst>
      <p:ext uri="{BB962C8B-B14F-4D97-AF65-F5344CB8AC3E}">
        <p14:creationId xmlns:p14="http://schemas.microsoft.com/office/powerpoint/2010/main" val="2749282856"/>
      </p:ext>
    </p:extLst>
  </p:cSld>
  <p:clrMapOvr>
    <a:masterClrMapping/>
  </p:clrMapOvr>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Choosing the Benchmark of Market Value</a:t>
            </a:r>
            <a:endParaRPr lang="en-US" sz="4000" dirty="0"/>
          </a:p>
        </p:txBody>
      </p:sp>
      <p:sp>
        <p:nvSpPr>
          <p:cNvPr id="3" name="Content Placeholder 2"/>
          <p:cNvSpPr>
            <a:spLocks noGrp="1"/>
          </p:cNvSpPr>
          <p:nvPr>
            <p:ph idx="1"/>
          </p:nvPr>
        </p:nvSpPr>
        <p:spPr>
          <a:xfrm>
            <a:off x="442530" y="1806453"/>
            <a:ext cx="8273372" cy="4505504"/>
          </a:xfrm>
        </p:spPr>
        <p:txBody>
          <a:bodyPr>
            <a:noAutofit/>
          </a:bodyPr>
          <a:lstStyle/>
          <a:p>
            <a:r>
              <a:rPr lang="en-US" sz="2100" dirty="0" smtClean="0"/>
              <a:t>In choosing a benchmark for the measurement of the market value of the primary good, the only criteria that must be met is that the benchmark itself has the property of market value. If the benchmark does not have the property of market value, then it can not measure the market value of the primary good.</a:t>
            </a:r>
          </a:p>
          <a:p>
            <a:pPr>
              <a:spcBef>
                <a:spcPts val="1400"/>
              </a:spcBef>
            </a:pPr>
            <a:r>
              <a:rPr lang="en-US" sz="2100" dirty="0" smtClean="0"/>
              <a:t>Inevitably, economics has selected a “real life” good to act as the benchmark of value. In particular, it has selected the rather enigmatic good that we know as “money” to act as the benchmark. However, not only could we choose </a:t>
            </a:r>
            <a:r>
              <a:rPr lang="en-US" sz="2100" i="1" dirty="0" smtClean="0"/>
              <a:t>any</a:t>
            </a:r>
            <a:r>
              <a:rPr lang="en-US" sz="2100" dirty="0" smtClean="0"/>
              <a:t> good to act as the benchmark, we can also choose a “theoretical good” to act as the benchmark. This is an attractive proposition because we can assign that theoretical good with a unique property that other “real life” goods do not possess: invariable market value.</a:t>
            </a:r>
            <a:endParaRPr lang="en-US" sz="2100" dirty="0"/>
          </a:p>
          <a:p>
            <a:pPr marL="0" indent="0">
              <a:buNone/>
            </a:pP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163</a:t>
            </a:fld>
            <a:endParaRPr lang="en-US" dirty="0"/>
          </a:p>
        </p:txBody>
      </p:sp>
    </p:spTree>
    <p:extLst>
      <p:ext uri="{BB962C8B-B14F-4D97-AF65-F5344CB8AC3E}">
        <p14:creationId xmlns:p14="http://schemas.microsoft.com/office/powerpoint/2010/main" val="3177377248"/>
      </p:ext>
    </p:extLst>
  </p:cSld>
  <p:clrMapOvr>
    <a:masterClrMapping/>
  </p:clrMapOvr>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50334" cy="1339850"/>
          </a:xfrm>
        </p:spPr>
        <p:txBody>
          <a:bodyPr>
            <a:normAutofit/>
          </a:bodyPr>
          <a:lstStyle/>
          <a:p>
            <a:r>
              <a:rPr lang="en-US" sz="4000" dirty="0" smtClean="0"/>
              <a:t>The Problem with Using “Real Life” Goods as the Measurement Good</a:t>
            </a:r>
            <a:endParaRPr lang="en-US" sz="4000" dirty="0"/>
          </a:p>
        </p:txBody>
      </p:sp>
      <p:sp>
        <p:nvSpPr>
          <p:cNvPr id="3" name="Content Placeholder 2"/>
          <p:cNvSpPr>
            <a:spLocks noGrp="1"/>
          </p:cNvSpPr>
          <p:nvPr>
            <p:ph idx="1"/>
          </p:nvPr>
        </p:nvSpPr>
        <p:spPr>
          <a:xfrm>
            <a:off x="442532" y="1806453"/>
            <a:ext cx="8311850" cy="4582480"/>
          </a:xfrm>
        </p:spPr>
        <p:txBody>
          <a:bodyPr>
            <a:normAutofit fontScale="92500"/>
          </a:bodyPr>
          <a:lstStyle/>
          <a:p>
            <a:r>
              <a:rPr lang="en-US" dirty="0" smtClean="0"/>
              <a:t>The problem with using any “real life” good as the measurement good on the y-axis of supply and demand analysis is that the market value of all “real life” goods is variable. We can use the analogy of length: would the concept of “feet and inches” be of any use if the length defined by “feet” and/or “inches” was itself variable? If this was the case, then you might be 5ft6 one week and 8ft3 the next!</a:t>
            </a:r>
          </a:p>
          <a:p>
            <a:r>
              <a:rPr lang="en-US" dirty="0" smtClean="0"/>
              <a:t>In practice, this problem is “assumed away”. In order to make supply and demand analysis as presented in “price terms” meaningful, it is (at least implicitly) assumed that the market value of the measurement good is constant (at least for the period under analysis) for each supply/demand schedule represented.</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164</a:t>
            </a:fld>
            <a:endParaRPr lang="en-US" dirty="0"/>
          </a:p>
        </p:txBody>
      </p:sp>
    </p:spTree>
    <p:extLst>
      <p:ext uri="{BB962C8B-B14F-4D97-AF65-F5344CB8AC3E}">
        <p14:creationId xmlns:p14="http://schemas.microsoft.com/office/powerpoint/2010/main" val="385613937"/>
      </p:ext>
    </p:extLst>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1" cy="1339850"/>
          </a:xfrm>
        </p:spPr>
        <p:txBody>
          <a:bodyPr>
            <a:normAutofit/>
          </a:bodyPr>
          <a:lstStyle/>
          <a:p>
            <a:r>
              <a:rPr lang="en-US" sz="4000" dirty="0" smtClean="0"/>
              <a:t>Market Value of the Measurement Good is Assumed to be Constant</a:t>
            </a:r>
            <a:endParaRPr lang="en-US" sz="4000" dirty="0"/>
          </a:p>
        </p:txBody>
      </p:sp>
      <p:sp>
        <p:nvSpPr>
          <p:cNvPr id="3" name="Content Placeholder 2"/>
          <p:cNvSpPr>
            <a:spLocks noGrp="1"/>
          </p:cNvSpPr>
          <p:nvPr>
            <p:ph idx="1"/>
          </p:nvPr>
        </p:nvSpPr>
        <p:spPr>
          <a:xfrm>
            <a:off x="442530" y="1806453"/>
            <a:ext cx="8234891" cy="4524748"/>
          </a:xfrm>
        </p:spPr>
        <p:txBody>
          <a:bodyPr>
            <a:normAutofit fontScale="92500"/>
          </a:bodyPr>
          <a:lstStyle/>
          <a:p>
            <a:r>
              <a:rPr lang="en-US" dirty="0" smtClean="0"/>
              <a:t>It is the view of this paper that every supply and demand schedule which describes a relationship between “price” on the y-axis and “quantity” on the x-axis assumes, at least implicitly, that the market value of the measurement good is constant. In other words, any change in the market value of the measurement good will shift both the supply and demand schedules as expressed in “price/quantity” terms.</a:t>
            </a:r>
          </a:p>
          <a:p>
            <a:r>
              <a:rPr lang="en-US" dirty="0" smtClean="0"/>
              <a:t>The best way to illustrate this is to consider a three good barter economy with no money. Imagine you are a supplier of bananas. As payment for bananas, you will accept either apples (a low value good) or mangoes (a high value good). Let’s start by describing your supply curve for bananas in apple terms.</a:t>
            </a:r>
          </a:p>
          <a:p>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165</a:t>
            </a:fld>
            <a:endParaRPr lang="en-US" dirty="0"/>
          </a:p>
        </p:txBody>
      </p:sp>
    </p:spTree>
    <p:extLst>
      <p:ext uri="{BB962C8B-B14F-4D97-AF65-F5344CB8AC3E}">
        <p14:creationId xmlns:p14="http://schemas.microsoft.com/office/powerpoint/2010/main" val="1253769220"/>
      </p:ext>
    </p:extLst>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Supply Curve for Bananas as Expressed in Apple Terms</a:t>
            </a:r>
            <a:endParaRPr lang="en-US" sz="4000" dirty="0"/>
          </a:p>
        </p:txBody>
      </p:sp>
      <p:sp>
        <p:nvSpPr>
          <p:cNvPr id="3" name="Content Placeholder 2"/>
          <p:cNvSpPr>
            <a:spLocks noGrp="1"/>
          </p:cNvSpPr>
          <p:nvPr>
            <p:ph idx="1"/>
          </p:nvPr>
        </p:nvSpPr>
        <p:spPr>
          <a:xfrm>
            <a:off x="4263774" y="1874308"/>
            <a:ext cx="4442482" cy="4437651"/>
          </a:xfrm>
        </p:spPr>
        <p:txBody>
          <a:bodyPr>
            <a:noAutofit/>
          </a:bodyPr>
          <a:lstStyle/>
          <a:p>
            <a:r>
              <a:rPr lang="en-US" sz="2000" dirty="0" smtClean="0"/>
              <a:t>The diagram opposite represent your individual supply curve for bananas (you grow bananas) in apple terms. At a price of 4 apples per banana you will supply 10 bananas. At a price of 6 apples, you will supply 20 bananas. Etc.</a:t>
            </a:r>
          </a:p>
          <a:p>
            <a:r>
              <a:rPr lang="en-US" sz="2000" dirty="0" smtClean="0"/>
              <a:t>Now, if mangoes (a more exotic and rare fruit) are twice as valuable as apples (their “market value” is twice that of apples), then what would your supply curve look like expressed in mango terms?</a:t>
            </a:r>
          </a:p>
        </p:txBody>
      </p:sp>
      <p:cxnSp>
        <p:nvCxnSpPr>
          <p:cNvPr id="5" name="Straight Connector 4"/>
          <p:cNvCxnSpPr/>
          <p:nvPr/>
        </p:nvCxnSpPr>
        <p:spPr>
          <a:xfrm>
            <a:off x="102191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2191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51740" y="2336341"/>
            <a:ext cx="1200193" cy="646331"/>
          </a:xfrm>
          <a:prstGeom prst="rect">
            <a:avLst/>
          </a:prstGeom>
          <a:noFill/>
        </p:spPr>
        <p:txBody>
          <a:bodyPr wrap="none" rtlCol="0">
            <a:spAutoFit/>
          </a:bodyPr>
          <a:lstStyle/>
          <a:p>
            <a:pPr algn="ctr"/>
            <a:r>
              <a:rPr lang="en-US" dirty="0" smtClean="0"/>
              <a:t>Price</a:t>
            </a:r>
          </a:p>
          <a:p>
            <a:pPr algn="ctr"/>
            <a:r>
              <a:rPr lang="en-US" dirty="0" smtClean="0"/>
              <a:t>(in </a:t>
            </a:r>
            <a:r>
              <a:rPr lang="en-US" dirty="0" smtClean="0">
                <a:solidFill>
                  <a:srgbClr val="008000"/>
                </a:solidFill>
              </a:rPr>
              <a:t>apples</a:t>
            </a:r>
            <a:r>
              <a:rPr lang="en-US" dirty="0" smtClean="0"/>
              <a:t>)</a:t>
            </a:r>
            <a:endParaRPr lang="en-US" dirty="0"/>
          </a:p>
        </p:txBody>
      </p:sp>
      <p:sp>
        <p:nvSpPr>
          <p:cNvPr id="9" name="TextBox 8"/>
          <p:cNvSpPr txBox="1"/>
          <p:nvPr/>
        </p:nvSpPr>
        <p:spPr>
          <a:xfrm>
            <a:off x="328519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209957" y="3305286"/>
            <a:ext cx="2147685" cy="165960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6548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8" name="TextBox 17"/>
          <p:cNvSpPr txBox="1"/>
          <p:nvPr/>
        </p:nvSpPr>
        <p:spPr>
          <a:xfrm>
            <a:off x="1353392" y="1890033"/>
            <a:ext cx="1948933" cy="646331"/>
          </a:xfrm>
          <a:prstGeom prst="rect">
            <a:avLst/>
          </a:prstGeom>
          <a:noFill/>
        </p:spPr>
        <p:txBody>
          <a:bodyPr wrap="none" rtlCol="0">
            <a:spAutoFit/>
          </a:bodyPr>
          <a:lstStyle/>
          <a:p>
            <a:pPr algn="ctr"/>
            <a:r>
              <a:rPr lang="en-US" dirty="0" smtClean="0"/>
              <a:t>SUPPLY CURVE</a:t>
            </a:r>
          </a:p>
          <a:p>
            <a:pPr algn="ctr"/>
            <a:r>
              <a:rPr lang="en-US" dirty="0" smtClean="0"/>
              <a:t>FOR BANANAS</a:t>
            </a:r>
            <a:endParaRPr lang="en-US" dirty="0"/>
          </a:p>
        </p:txBody>
      </p:sp>
      <p:sp>
        <p:nvSpPr>
          <p:cNvPr id="19" name="TextBox 18"/>
          <p:cNvSpPr txBox="1"/>
          <p:nvPr/>
        </p:nvSpPr>
        <p:spPr>
          <a:xfrm>
            <a:off x="700672" y="4342094"/>
            <a:ext cx="302336" cy="369332"/>
          </a:xfrm>
          <a:prstGeom prst="rect">
            <a:avLst/>
          </a:prstGeom>
          <a:noFill/>
        </p:spPr>
        <p:txBody>
          <a:bodyPr wrap="none" rtlCol="0">
            <a:spAutoFit/>
          </a:bodyPr>
          <a:lstStyle/>
          <a:p>
            <a:pPr algn="ctr"/>
            <a:r>
              <a:rPr lang="en-US" dirty="0" smtClean="0"/>
              <a:t>4</a:t>
            </a:r>
          </a:p>
        </p:txBody>
      </p:sp>
      <p:cxnSp>
        <p:nvCxnSpPr>
          <p:cNvPr id="25" name="Straight Connector 24"/>
          <p:cNvCxnSpPr/>
          <p:nvPr/>
        </p:nvCxnSpPr>
        <p:spPr>
          <a:xfrm>
            <a:off x="1776057" y="4550708"/>
            <a:ext cx="0" cy="108881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33563" y="4550708"/>
            <a:ext cx="67883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21913" y="3558492"/>
            <a:ext cx="20373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059224" y="3558492"/>
            <a:ext cx="0" cy="20810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193424" y="5658770"/>
            <a:ext cx="420007" cy="369332"/>
          </a:xfrm>
          <a:prstGeom prst="rect">
            <a:avLst/>
          </a:prstGeom>
          <a:noFill/>
        </p:spPr>
        <p:txBody>
          <a:bodyPr wrap="none" rtlCol="0">
            <a:spAutoFit/>
          </a:bodyPr>
          <a:lstStyle/>
          <a:p>
            <a:r>
              <a:rPr lang="en-US" dirty="0" smtClean="0"/>
              <a:t>20</a:t>
            </a:r>
            <a:endParaRPr lang="en-US" dirty="0"/>
          </a:p>
        </p:txBody>
      </p:sp>
      <p:sp>
        <p:nvSpPr>
          <p:cNvPr id="30" name="TextBox 29"/>
          <p:cNvSpPr txBox="1"/>
          <p:nvPr/>
        </p:nvSpPr>
        <p:spPr>
          <a:xfrm>
            <a:off x="699557" y="3327564"/>
            <a:ext cx="302336" cy="369332"/>
          </a:xfrm>
          <a:prstGeom prst="rect">
            <a:avLst/>
          </a:prstGeom>
          <a:noFill/>
        </p:spPr>
        <p:txBody>
          <a:bodyPr wrap="none" rtlCol="0">
            <a:spAutoFit/>
          </a:bodyPr>
          <a:lstStyle/>
          <a:p>
            <a:r>
              <a:rPr lang="en-US" dirty="0"/>
              <a:t>8</a:t>
            </a:r>
          </a:p>
        </p:txBody>
      </p:sp>
      <p:cxnSp>
        <p:nvCxnSpPr>
          <p:cNvPr id="36" name="Straight Connector 35"/>
          <p:cNvCxnSpPr/>
          <p:nvPr/>
        </p:nvCxnSpPr>
        <p:spPr>
          <a:xfrm>
            <a:off x="1021913" y="4041192"/>
            <a:ext cx="136389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00672" y="3829508"/>
            <a:ext cx="302336" cy="369332"/>
          </a:xfrm>
          <a:prstGeom prst="rect">
            <a:avLst/>
          </a:prstGeom>
          <a:noFill/>
        </p:spPr>
        <p:txBody>
          <a:bodyPr wrap="none" rtlCol="0">
            <a:spAutoFit/>
          </a:bodyPr>
          <a:lstStyle/>
          <a:p>
            <a:r>
              <a:rPr lang="en-US" dirty="0" smtClean="0"/>
              <a:t>6</a:t>
            </a:r>
            <a:endParaRPr lang="en-US" dirty="0"/>
          </a:p>
        </p:txBody>
      </p:sp>
      <p:cxnSp>
        <p:nvCxnSpPr>
          <p:cNvPr id="40" name="Straight Connector 39"/>
          <p:cNvCxnSpPr/>
          <p:nvPr/>
        </p:nvCxnSpPr>
        <p:spPr>
          <a:xfrm>
            <a:off x="2385810" y="4041192"/>
            <a:ext cx="0" cy="15983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558476" y="5658770"/>
            <a:ext cx="420007" cy="369332"/>
          </a:xfrm>
          <a:prstGeom prst="rect">
            <a:avLst/>
          </a:prstGeom>
          <a:noFill/>
        </p:spPr>
        <p:txBody>
          <a:bodyPr wrap="none" rtlCol="0">
            <a:spAutoFit/>
          </a:bodyPr>
          <a:lstStyle/>
          <a:p>
            <a:r>
              <a:rPr lang="en-US" dirty="0" smtClean="0"/>
              <a:t>10</a:t>
            </a:r>
            <a:endParaRPr lang="en-US" dirty="0"/>
          </a:p>
        </p:txBody>
      </p:sp>
      <p:sp>
        <p:nvSpPr>
          <p:cNvPr id="42" name="TextBox 41"/>
          <p:cNvSpPr txBox="1"/>
          <p:nvPr/>
        </p:nvSpPr>
        <p:spPr>
          <a:xfrm>
            <a:off x="2849220" y="5658770"/>
            <a:ext cx="420007" cy="369332"/>
          </a:xfrm>
          <a:prstGeom prst="rect">
            <a:avLst/>
          </a:prstGeom>
          <a:noFill/>
        </p:spPr>
        <p:txBody>
          <a:bodyPr wrap="none" rtlCol="0">
            <a:spAutoFit/>
          </a:bodyPr>
          <a:lstStyle/>
          <a:p>
            <a:r>
              <a:rPr lang="en-US" dirty="0"/>
              <a:t>3</a:t>
            </a:r>
            <a:r>
              <a:rPr lang="en-US" dirty="0" smtClean="0"/>
              <a:t>0</a:t>
            </a:r>
            <a:endParaRPr lang="en-US" dirty="0"/>
          </a:p>
        </p:txBody>
      </p: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166</a:t>
            </a:fld>
            <a:endParaRPr lang="en-US" dirty="0"/>
          </a:p>
        </p:txBody>
      </p:sp>
    </p:spTree>
    <p:extLst>
      <p:ext uri="{BB962C8B-B14F-4D97-AF65-F5344CB8AC3E}">
        <p14:creationId xmlns:p14="http://schemas.microsoft.com/office/powerpoint/2010/main" val="601041010"/>
      </p:ext>
    </p:extLst>
  </p:cSld>
  <p:clrMapOvr>
    <a:masterClrMapping/>
  </p:clrMapOvr>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Supply Curve for Bananas as Expressed in Mango Terms</a:t>
            </a:r>
            <a:endParaRPr lang="en-US" sz="4000" dirty="0"/>
          </a:p>
        </p:txBody>
      </p:sp>
      <p:sp>
        <p:nvSpPr>
          <p:cNvPr id="3" name="Content Placeholder 2"/>
          <p:cNvSpPr>
            <a:spLocks noGrp="1"/>
          </p:cNvSpPr>
          <p:nvPr>
            <p:ph idx="1"/>
          </p:nvPr>
        </p:nvSpPr>
        <p:spPr>
          <a:xfrm>
            <a:off x="4263774" y="1874308"/>
            <a:ext cx="4442482" cy="4437651"/>
          </a:xfrm>
        </p:spPr>
        <p:txBody>
          <a:bodyPr>
            <a:noAutofit/>
          </a:bodyPr>
          <a:lstStyle/>
          <a:p>
            <a:r>
              <a:rPr lang="en-US" sz="2000" dirty="0"/>
              <a:t>If mangos are twice as valuable as apples, then how does your banana supply schedule change if we </a:t>
            </a:r>
            <a:r>
              <a:rPr lang="en-US" sz="2000" dirty="0" smtClean="0"/>
              <a:t>plot it </a:t>
            </a:r>
            <a:r>
              <a:rPr lang="en-US" sz="2000" dirty="0"/>
              <a:t>in mango terms</a:t>
            </a:r>
            <a:r>
              <a:rPr lang="en-US" sz="2000" dirty="0" smtClean="0"/>
              <a:t>? Will you </a:t>
            </a:r>
            <a:r>
              <a:rPr lang="en-US" sz="2000" dirty="0"/>
              <a:t>only supply 10 bananas if the price of bananas is 4 mangoes? No. Why? Because 4 mangoes is equivalent to 8 </a:t>
            </a:r>
            <a:r>
              <a:rPr lang="en-US" sz="2000" dirty="0" smtClean="0"/>
              <a:t>apples. </a:t>
            </a:r>
            <a:r>
              <a:rPr lang="en-US" sz="2000" dirty="0"/>
              <a:t>At a price of 8 apples (4 mangoes) you will supply 30 bananas</a:t>
            </a:r>
            <a:r>
              <a:rPr lang="en-US" sz="2000" dirty="0" smtClean="0"/>
              <a:t>.</a:t>
            </a:r>
          </a:p>
          <a:p>
            <a:pPr>
              <a:spcBef>
                <a:spcPts val="1400"/>
              </a:spcBef>
            </a:pPr>
            <a:r>
              <a:rPr lang="en-US" sz="2000" dirty="0" smtClean="0"/>
              <a:t>Your supply schedule is “rebased” to reflect the higher value of the measurement good (mangoes).</a:t>
            </a:r>
            <a:endParaRPr lang="en-US" sz="2000" dirty="0"/>
          </a:p>
        </p:txBody>
      </p:sp>
      <p:cxnSp>
        <p:nvCxnSpPr>
          <p:cNvPr id="5" name="Straight Connector 4"/>
          <p:cNvCxnSpPr/>
          <p:nvPr/>
        </p:nvCxnSpPr>
        <p:spPr>
          <a:xfrm>
            <a:off x="102191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2191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25279" y="2336341"/>
            <a:ext cx="1453117" cy="646331"/>
          </a:xfrm>
          <a:prstGeom prst="rect">
            <a:avLst/>
          </a:prstGeom>
          <a:noFill/>
        </p:spPr>
        <p:txBody>
          <a:bodyPr wrap="none" rtlCol="0">
            <a:spAutoFit/>
          </a:bodyPr>
          <a:lstStyle/>
          <a:p>
            <a:pPr algn="ctr"/>
            <a:r>
              <a:rPr lang="en-US" dirty="0" smtClean="0"/>
              <a:t>Price</a:t>
            </a:r>
          </a:p>
          <a:p>
            <a:pPr algn="ctr"/>
            <a:r>
              <a:rPr lang="en-US" dirty="0" smtClean="0"/>
              <a:t>(in </a:t>
            </a:r>
            <a:r>
              <a:rPr lang="en-US" dirty="0" smtClean="0">
                <a:solidFill>
                  <a:srgbClr val="FF6600"/>
                </a:solidFill>
              </a:rPr>
              <a:t>mangoes</a:t>
            </a:r>
            <a:r>
              <a:rPr lang="en-US" dirty="0" smtClean="0"/>
              <a:t>)</a:t>
            </a:r>
            <a:endParaRPr lang="en-US" dirty="0"/>
          </a:p>
        </p:txBody>
      </p:sp>
      <p:sp>
        <p:nvSpPr>
          <p:cNvPr id="9" name="TextBox 8"/>
          <p:cNvSpPr txBox="1"/>
          <p:nvPr/>
        </p:nvSpPr>
        <p:spPr>
          <a:xfrm>
            <a:off x="328519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209957" y="3305286"/>
            <a:ext cx="2147685" cy="165960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6548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8" name="TextBox 17"/>
          <p:cNvSpPr txBox="1"/>
          <p:nvPr/>
        </p:nvSpPr>
        <p:spPr>
          <a:xfrm>
            <a:off x="1353392" y="1890033"/>
            <a:ext cx="1948933" cy="646331"/>
          </a:xfrm>
          <a:prstGeom prst="rect">
            <a:avLst/>
          </a:prstGeom>
          <a:noFill/>
        </p:spPr>
        <p:txBody>
          <a:bodyPr wrap="none" rtlCol="0">
            <a:spAutoFit/>
          </a:bodyPr>
          <a:lstStyle/>
          <a:p>
            <a:pPr algn="ctr"/>
            <a:r>
              <a:rPr lang="en-US" dirty="0" smtClean="0"/>
              <a:t>SUPPLY CURVE</a:t>
            </a:r>
          </a:p>
          <a:p>
            <a:pPr algn="ctr"/>
            <a:r>
              <a:rPr lang="en-US" dirty="0" smtClean="0"/>
              <a:t>FOR BANANAS</a:t>
            </a:r>
            <a:endParaRPr lang="en-US" dirty="0"/>
          </a:p>
        </p:txBody>
      </p:sp>
      <p:sp>
        <p:nvSpPr>
          <p:cNvPr id="19" name="TextBox 18"/>
          <p:cNvSpPr txBox="1"/>
          <p:nvPr/>
        </p:nvSpPr>
        <p:spPr>
          <a:xfrm>
            <a:off x="700672" y="4342094"/>
            <a:ext cx="302336" cy="369332"/>
          </a:xfrm>
          <a:prstGeom prst="rect">
            <a:avLst/>
          </a:prstGeom>
          <a:noFill/>
        </p:spPr>
        <p:txBody>
          <a:bodyPr wrap="none" rtlCol="0">
            <a:spAutoFit/>
          </a:bodyPr>
          <a:lstStyle/>
          <a:p>
            <a:pPr algn="ctr"/>
            <a:r>
              <a:rPr lang="en-US" dirty="0"/>
              <a:t>2</a:t>
            </a:r>
            <a:endParaRPr lang="en-US" dirty="0" smtClean="0"/>
          </a:p>
        </p:txBody>
      </p:sp>
      <p:cxnSp>
        <p:nvCxnSpPr>
          <p:cNvPr id="25" name="Straight Connector 24"/>
          <p:cNvCxnSpPr/>
          <p:nvPr/>
        </p:nvCxnSpPr>
        <p:spPr>
          <a:xfrm>
            <a:off x="1776057" y="4550708"/>
            <a:ext cx="0" cy="108881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33563" y="4550708"/>
            <a:ext cx="67883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21913" y="3558492"/>
            <a:ext cx="20373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059224" y="3558492"/>
            <a:ext cx="0" cy="20810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193424" y="5658770"/>
            <a:ext cx="420007" cy="369332"/>
          </a:xfrm>
          <a:prstGeom prst="rect">
            <a:avLst/>
          </a:prstGeom>
          <a:noFill/>
        </p:spPr>
        <p:txBody>
          <a:bodyPr wrap="none" rtlCol="0">
            <a:spAutoFit/>
          </a:bodyPr>
          <a:lstStyle/>
          <a:p>
            <a:r>
              <a:rPr lang="en-US" dirty="0" smtClean="0"/>
              <a:t>20</a:t>
            </a:r>
            <a:endParaRPr lang="en-US" dirty="0"/>
          </a:p>
        </p:txBody>
      </p:sp>
      <p:sp>
        <p:nvSpPr>
          <p:cNvPr id="30" name="TextBox 29"/>
          <p:cNvSpPr txBox="1"/>
          <p:nvPr/>
        </p:nvSpPr>
        <p:spPr>
          <a:xfrm>
            <a:off x="699557" y="3327564"/>
            <a:ext cx="302336" cy="369332"/>
          </a:xfrm>
          <a:prstGeom prst="rect">
            <a:avLst/>
          </a:prstGeom>
          <a:noFill/>
        </p:spPr>
        <p:txBody>
          <a:bodyPr wrap="none" rtlCol="0">
            <a:spAutoFit/>
          </a:bodyPr>
          <a:lstStyle/>
          <a:p>
            <a:r>
              <a:rPr lang="en-US" dirty="0" smtClean="0"/>
              <a:t>4</a:t>
            </a:r>
            <a:endParaRPr lang="en-US" dirty="0"/>
          </a:p>
        </p:txBody>
      </p:sp>
      <p:cxnSp>
        <p:nvCxnSpPr>
          <p:cNvPr id="36" name="Straight Connector 35"/>
          <p:cNvCxnSpPr/>
          <p:nvPr/>
        </p:nvCxnSpPr>
        <p:spPr>
          <a:xfrm>
            <a:off x="1021913" y="4041192"/>
            <a:ext cx="136389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00672" y="3829508"/>
            <a:ext cx="302336" cy="369332"/>
          </a:xfrm>
          <a:prstGeom prst="rect">
            <a:avLst/>
          </a:prstGeom>
          <a:noFill/>
        </p:spPr>
        <p:txBody>
          <a:bodyPr wrap="none" rtlCol="0">
            <a:spAutoFit/>
          </a:bodyPr>
          <a:lstStyle/>
          <a:p>
            <a:r>
              <a:rPr lang="en-US" dirty="0"/>
              <a:t>3</a:t>
            </a:r>
          </a:p>
        </p:txBody>
      </p:sp>
      <p:cxnSp>
        <p:nvCxnSpPr>
          <p:cNvPr id="40" name="Straight Connector 39"/>
          <p:cNvCxnSpPr/>
          <p:nvPr/>
        </p:nvCxnSpPr>
        <p:spPr>
          <a:xfrm>
            <a:off x="2385810" y="4041192"/>
            <a:ext cx="0" cy="15983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558476" y="5658770"/>
            <a:ext cx="420007" cy="369332"/>
          </a:xfrm>
          <a:prstGeom prst="rect">
            <a:avLst/>
          </a:prstGeom>
          <a:noFill/>
        </p:spPr>
        <p:txBody>
          <a:bodyPr wrap="none" rtlCol="0">
            <a:spAutoFit/>
          </a:bodyPr>
          <a:lstStyle/>
          <a:p>
            <a:r>
              <a:rPr lang="en-US" dirty="0" smtClean="0"/>
              <a:t>10</a:t>
            </a:r>
            <a:endParaRPr lang="en-US" dirty="0"/>
          </a:p>
        </p:txBody>
      </p:sp>
      <p:sp>
        <p:nvSpPr>
          <p:cNvPr id="42" name="TextBox 41"/>
          <p:cNvSpPr txBox="1"/>
          <p:nvPr/>
        </p:nvSpPr>
        <p:spPr>
          <a:xfrm>
            <a:off x="2849220" y="5658770"/>
            <a:ext cx="420007" cy="369332"/>
          </a:xfrm>
          <a:prstGeom prst="rect">
            <a:avLst/>
          </a:prstGeom>
          <a:noFill/>
        </p:spPr>
        <p:txBody>
          <a:bodyPr wrap="none" rtlCol="0">
            <a:spAutoFit/>
          </a:bodyPr>
          <a:lstStyle/>
          <a:p>
            <a:r>
              <a:rPr lang="en-US" dirty="0"/>
              <a:t>3</a:t>
            </a:r>
            <a:r>
              <a:rPr lang="en-US" dirty="0" smtClean="0"/>
              <a:t>0</a:t>
            </a:r>
            <a:endParaRPr lang="en-US" dirty="0"/>
          </a:p>
        </p:txBody>
      </p: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167</a:t>
            </a:fld>
            <a:endParaRPr lang="en-US" dirty="0"/>
          </a:p>
        </p:txBody>
      </p:sp>
    </p:spTree>
    <p:extLst>
      <p:ext uri="{BB962C8B-B14F-4D97-AF65-F5344CB8AC3E}">
        <p14:creationId xmlns:p14="http://schemas.microsoft.com/office/powerpoint/2010/main" val="1430998759"/>
      </p:ext>
    </p:extLst>
  </p:cSld>
  <p:clrMapOvr>
    <a:masterClrMapping/>
  </p:clrMapOvr>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Combining the Two Supply Curves on the Same Diagram</a:t>
            </a:r>
            <a:endParaRPr lang="en-US" sz="4000" dirty="0"/>
          </a:p>
        </p:txBody>
      </p:sp>
      <p:sp>
        <p:nvSpPr>
          <p:cNvPr id="3" name="Content Placeholder 2"/>
          <p:cNvSpPr>
            <a:spLocks noGrp="1"/>
          </p:cNvSpPr>
          <p:nvPr>
            <p:ph idx="1"/>
          </p:nvPr>
        </p:nvSpPr>
        <p:spPr>
          <a:xfrm>
            <a:off x="4318528" y="1874308"/>
            <a:ext cx="4474336" cy="4437651"/>
          </a:xfrm>
        </p:spPr>
        <p:txBody>
          <a:bodyPr>
            <a:noAutofit/>
          </a:bodyPr>
          <a:lstStyle/>
          <a:p>
            <a:r>
              <a:rPr lang="en-US" sz="2000" dirty="0" smtClean="0"/>
              <a:t>We can combine the two supply curves on the same diagram by expressing the y-axis as a “quantity of fruit per banana”. What is the difference between these two supply schedules? Nothing really: the only difference is the unit of measurement.</a:t>
            </a:r>
          </a:p>
          <a:p>
            <a:r>
              <a:rPr lang="en-US" sz="2000" dirty="0" smtClean="0"/>
              <a:t>What happens if the market value of apples doubles? (A shortage of apples occurs). Apples are now as valuable as mangoes and the banana supply curves should be identical.</a:t>
            </a:r>
          </a:p>
          <a:p>
            <a:endParaRPr lang="en-US" sz="2000" dirty="0" smtClean="0"/>
          </a:p>
        </p:txBody>
      </p:sp>
      <p:cxnSp>
        <p:nvCxnSpPr>
          <p:cNvPr id="5" name="Straight Connector 4"/>
          <p:cNvCxnSpPr/>
          <p:nvPr/>
        </p:nvCxnSpPr>
        <p:spPr>
          <a:xfrm>
            <a:off x="102191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2191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24977" y="2336341"/>
            <a:ext cx="1607644" cy="646331"/>
          </a:xfrm>
          <a:prstGeom prst="rect">
            <a:avLst/>
          </a:prstGeom>
          <a:noFill/>
        </p:spPr>
        <p:txBody>
          <a:bodyPr wrap="none" rtlCol="0">
            <a:spAutoFit/>
          </a:bodyPr>
          <a:lstStyle/>
          <a:p>
            <a:pPr algn="ctr"/>
            <a:r>
              <a:rPr lang="en-US" dirty="0" smtClean="0"/>
              <a:t>Price</a:t>
            </a:r>
          </a:p>
          <a:p>
            <a:pPr algn="ctr"/>
            <a:r>
              <a:rPr lang="en-US" dirty="0" smtClean="0"/>
              <a:t>(in fruit terms)</a:t>
            </a:r>
            <a:endParaRPr lang="en-US" dirty="0"/>
          </a:p>
        </p:txBody>
      </p:sp>
      <p:sp>
        <p:nvSpPr>
          <p:cNvPr id="9" name="TextBox 8"/>
          <p:cNvSpPr txBox="1"/>
          <p:nvPr/>
        </p:nvSpPr>
        <p:spPr>
          <a:xfrm>
            <a:off x="328519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209957" y="3305286"/>
            <a:ext cx="2147685" cy="165960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176056" y="2665763"/>
            <a:ext cx="1200193" cy="646331"/>
          </a:xfrm>
          <a:prstGeom prst="rect">
            <a:avLst/>
          </a:prstGeom>
          <a:noFill/>
        </p:spPr>
        <p:txBody>
          <a:bodyPr wrap="none" rtlCol="0">
            <a:spAutoFit/>
          </a:bodyPr>
          <a:lstStyle/>
          <a:p>
            <a:pPr algn="ctr"/>
            <a:r>
              <a:rPr lang="en-US" dirty="0" smtClean="0"/>
              <a:t>Supply</a:t>
            </a:r>
          </a:p>
          <a:p>
            <a:pPr algn="ctr"/>
            <a:r>
              <a:rPr lang="en-US" dirty="0" smtClean="0"/>
              <a:t>(in </a:t>
            </a:r>
            <a:r>
              <a:rPr lang="en-US" dirty="0" smtClean="0">
                <a:solidFill>
                  <a:srgbClr val="008000"/>
                </a:solidFill>
              </a:rPr>
              <a:t>apples</a:t>
            </a:r>
            <a:r>
              <a:rPr lang="en-US" dirty="0" smtClean="0"/>
              <a:t>)</a:t>
            </a:r>
            <a:endParaRPr lang="en-US" dirty="0"/>
          </a:p>
        </p:txBody>
      </p:sp>
      <p:sp>
        <p:nvSpPr>
          <p:cNvPr id="18" name="TextBox 17"/>
          <p:cNvSpPr txBox="1"/>
          <p:nvPr/>
        </p:nvSpPr>
        <p:spPr>
          <a:xfrm>
            <a:off x="1353392" y="1890033"/>
            <a:ext cx="1948933" cy="646331"/>
          </a:xfrm>
          <a:prstGeom prst="rect">
            <a:avLst/>
          </a:prstGeom>
          <a:noFill/>
        </p:spPr>
        <p:txBody>
          <a:bodyPr wrap="none" rtlCol="0">
            <a:spAutoFit/>
          </a:bodyPr>
          <a:lstStyle/>
          <a:p>
            <a:pPr algn="ctr"/>
            <a:r>
              <a:rPr lang="en-US" dirty="0" smtClean="0"/>
              <a:t>SUPPLY CURVE</a:t>
            </a:r>
          </a:p>
          <a:p>
            <a:pPr algn="ctr"/>
            <a:r>
              <a:rPr lang="en-US" dirty="0" smtClean="0"/>
              <a:t>FOR BANANAS</a:t>
            </a:r>
            <a:endParaRPr lang="en-US" dirty="0"/>
          </a:p>
        </p:txBody>
      </p:sp>
      <p:sp>
        <p:nvSpPr>
          <p:cNvPr id="19" name="TextBox 18"/>
          <p:cNvSpPr txBox="1"/>
          <p:nvPr/>
        </p:nvSpPr>
        <p:spPr>
          <a:xfrm>
            <a:off x="700672" y="4342094"/>
            <a:ext cx="302336" cy="369332"/>
          </a:xfrm>
          <a:prstGeom prst="rect">
            <a:avLst/>
          </a:prstGeom>
          <a:noFill/>
        </p:spPr>
        <p:txBody>
          <a:bodyPr wrap="none" rtlCol="0">
            <a:spAutoFit/>
          </a:bodyPr>
          <a:lstStyle/>
          <a:p>
            <a:pPr algn="ctr"/>
            <a:r>
              <a:rPr lang="en-US" dirty="0" smtClean="0"/>
              <a:t>4</a:t>
            </a:r>
          </a:p>
        </p:txBody>
      </p:sp>
      <p:cxnSp>
        <p:nvCxnSpPr>
          <p:cNvPr id="25" name="Straight Connector 24"/>
          <p:cNvCxnSpPr/>
          <p:nvPr/>
        </p:nvCxnSpPr>
        <p:spPr>
          <a:xfrm>
            <a:off x="1776057" y="4550708"/>
            <a:ext cx="0" cy="108881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33564" y="4550708"/>
            <a:ext cx="202566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21913" y="3558492"/>
            <a:ext cx="20373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059224" y="3558492"/>
            <a:ext cx="0" cy="20810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193424" y="5658770"/>
            <a:ext cx="420007" cy="369332"/>
          </a:xfrm>
          <a:prstGeom prst="rect">
            <a:avLst/>
          </a:prstGeom>
          <a:noFill/>
        </p:spPr>
        <p:txBody>
          <a:bodyPr wrap="none" rtlCol="0">
            <a:spAutoFit/>
          </a:bodyPr>
          <a:lstStyle/>
          <a:p>
            <a:r>
              <a:rPr lang="en-US" dirty="0" smtClean="0"/>
              <a:t>20</a:t>
            </a:r>
            <a:endParaRPr lang="en-US" dirty="0"/>
          </a:p>
        </p:txBody>
      </p:sp>
      <p:sp>
        <p:nvSpPr>
          <p:cNvPr id="30" name="TextBox 29"/>
          <p:cNvSpPr txBox="1"/>
          <p:nvPr/>
        </p:nvSpPr>
        <p:spPr>
          <a:xfrm>
            <a:off x="699557" y="3327564"/>
            <a:ext cx="302336" cy="369332"/>
          </a:xfrm>
          <a:prstGeom prst="rect">
            <a:avLst/>
          </a:prstGeom>
          <a:noFill/>
        </p:spPr>
        <p:txBody>
          <a:bodyPr wrap="none" rtlCol="0">
            <a:spAutoFit/>
          </a:bodyPr>
          <a:lstStyle/>
          <a:p>
            <a:r>
              <a:rPr lang="en-US" dirty="0"/>
              <a:t>8</a:t>
            </a:r>
          </a:p>
        </p:txBody>
      </p:sp>
      <p:cxnSp>
        <p:nvCxnSpPr>
          <p:cNvPr id="36" name="Straight Connector 35"/>
          <p:cNvCxnSpPr/>
          <p:nvPr/>
        </p:nvCxnSpPr>
        <p:spPr>
          <a:xfrm>
            <a:off x="1021913" y="4041192"/>
            <a:ext cx="136389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00672" y="3829508"/>
            <a:ext cx="302336" cy="369332"/>
          </a:xfrm>
          <a:prstGeom prst="rect">
            <a:avLst/>
          </a:prstGeom>
          <a:noFill/>
        </p:spPr>
        <p:txBody>
          <a:bodyPr wrap="none" rtlCol="0">
            <a:spAutoFit/>
          </a:bodyPr>
          <a:lstStyle/>
          <a:p>
            <a:r>
              <a:rPr lang="en-US" dirty="0" smtClean="0"/>
              <a:t>6</a:t>
            </a:r>
            <a:endParaRPr lang="en-US" dirty="0"/>
          </a:p>
        </p:txBody>
      </p:sp>
      <p:cxnSp>
        <p:nvCxnSpPr>
          <p:cNvPr id="40" name="Straight Connector 39"/>
          <p:cNvCxnSpPr/>
          <p:nvPr/>
        </p:nvCxnSpPr>
        <p:spPr>
          <a:xfrm>
            <a:off x="2385810" y="4041192"/>
            <a:ext cx="0" cy="15983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558476" y="5658770"/>
            <a:ext cx="420007" cy="369332"/>
          </a:xfrm>
          <a:prstGeom prst="rect">
            <a:avLst/>
          </a:prstGeom>
          <a:noFill/>
        </p:spPr>
        <p:txBody>
          <a:bodyPr wrap="none" rtlCol="0">
            <a:spAutoFit/>
          </a:bodyPr>
          <a:lstStyle/>
          <a:p>
            <a:r>
              <a:rPr lang="en-US" dirty="0" smtClean="0"/>
              <a:t>10</a:t>
            </a:r>
            <a:endParaRPr lang="en-US" dirty="0"/>
          </a:p>
        </p:txBody>
      </p:sp>
      <p:sp>
        <p:nvSpPr>
          <p:cNvPr id="42" name="TextBox 41"/>
          <p:cNvSpPr txBox="1"/>
          <p:nvPr/>
        </p:nvSpPr>
        <p:spPr>
          <a:xfrm>
            <a:off x="2849220" y="5658770"/>
            <a:ext cx="420007" cy="369332"/>
          </a:xfrm>
          <a:prstGeom prst="rect">
            <a:avLst/>
          </a:prstGeom>
          <a:noFill/>
        </p:spPr>
        <p:txBody>
          <a:bodyPr wrap="none" rtlCol="0">
            <a:spAutoFit/>
          </a:bodyPr>
          <a:lstStyle/>
          <a:p>
            <a:r>
              <a:rPr lang="en-US" dirty="0"/>
              <a:t>3</a:t>
            </a:r>
            <a:r>
              <a:rPr lang="en-US" dirty="0" smtClean="0"/>
              <a:t>0</a:t>
            </a:r>
            <a:endParaRPr lang="en-US" dirty="0"/>
          </a:p>
        </p:txBody>
      </p:sp>
      <p:cxnSp>
        <p:nvCxnSpPr>
          <p:cNvPr id="6" name="Straight Connector 5"/>
          <p:cNvCxnSpPr/>
          <p:nvPr/>
        </p:nvCxnSpPr>
        <p:spPr>
          <a:xfrm flipV="1">
            <a:off x="1209957" y="4454488"/>
            <a:ext cx="2155531" cy="8760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021913" y="5080358"/>
            <a:ext cx="75414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88473" y="4868674"/>
            <a:ext cx="302336" cy="369332"/>
          </a:xfrm>
          <a:prstGeom prst="rect">
            <a:avLst/>
          </a:prstGeom>
          <a:noFill/>
        </p:spPr>
        <p:txBody>
          <a:bodyPr wrap="none" rtlCol="0">
            <a:spAutoFit/>
          </a:bodyPr>
          <a:lstStyle/>
          <a:p>
            <a:r>
              <a:rPr lang="en-US" dirty="0" smtClean="0"/>
              <a:t>2</a:t>
            </a:r>
            <a:endParaRPr lang="en-US" dirty="0"/>
          </a:p>
        </p:txBody>
      </p:sp>
      <p:sp>
        <p:nvSpPr>
          <p:cNvPr id="31" name="TextBox 30"/>
          <p:cNvSpPr txBox="1"/>
          <p:nvPr/>
        </p:nvSpPr>
        <p:spPr>
          <a:xfrm>
            <a:off x="3105795" y="3791020"/>
            <a:ext cx="1453117" cy="646331"/>
          </a:xfrm>
          <a:prstGeom prst="rect">
            <a:avLst/>
          </a:prstGeom>
          <a:noFill/>
        </p:spPr>
        <p:txBody>
          <a:bodyPr wrap="none" rtlCol="0">
            <a:spAutoFit/>
          </a:bodyPr>
          <a:lstStyle/>
          <a:p>
            <a:pPr algn="ctr"/>
            <a:r>
              <a:rPr lang="en-US" dirty="0" smtClean="0"/>
              <a:t>Supply</a:t>
            </a:r>
          </a:p>
          <a:p>
            <a:pPr algn="ctr"/>
            <a:r>
              <a:rPr lang="en-US" dirty="0" smtClean="0"/>
              <a:t>(in </a:t>
            </a:r>
            <a:r>
              <a:rPr lang="en-US" dirty="0" smtClean="0">
                <a:solidFill>
                  <a:srgbClr val="FF6600"/>
                </a:solidFill>
              </a:rPr>
              <a:t>mangoes</a:t>
            </a:r>
            <a:r>
              <a:rPr lang="en-US" dirty="0" smtClean="0"/>
              <a:t>)</a:t>
            </a:r>
            <a:endParaRPr lang="en-US"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3" name="Slide Number Placeholder 12"/>
          <p:cNvSpPr>
            <a:spLocks noGrp="1"/>
          </p:cNvSpPr>
          <p:nvPr>
            <p:ph type="sldNum" sz="quarter" idx="12"/>
          </p:nvPr>
        </p:nvSpPr>
        <p:spPr/>
        <p:txBody>
          <a:bodyPr/>
          <a:lstStyle/>
          <a:p>
            <a:fld id="{CFE4BAC9-6D41-4691-9299-18EF07EF0177}" type="slidenum">
              <a:rPr lang="en-US" smtClean="0"/>
              <a:t>168</a:t>
            </a:fld>
            <a:endParaRPr lang="en-US" dirty="0"/>
          </a:p>
        </p:txBody>
      </p:sp>
    </p:spTree>
    <p:extLst>
      <p:ext uri="{BB962C8B-B14F-4D97-AF65-F5344CB8AC3E}">
        <p14:creationId xmlns:p14="http://schemas.microsoft.com/office/powerpoint/2010/main" val="3395957355"/>
      </p:ext>
    </p:extLst>
  </p:cSld>
  <p:clrMapOvr>
    <a:masterClrMapping/>
  </p:clrMapOvr>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04" y="244158"/>
            <a:ext cx="8364160" cy="1339850"/>
          </a:xfrm>
        </p:spPr>
        <p:txBody>
          <a:bodyPr>
            <a:normAutofit fontScale="90000"/>
          </a:bodyPr>
          <a:lstStyle/>
          <a:p>
            <a:r>
              <a:rPr lang="en-US" sz="4000" dirty="0" smtClean="0"/>
              <a:t>Supply Curve Rebases as Market Value of Measurement Good Doubles</a:t>
            </a:r>
            <a:endParaRPr lang="en-US" sz="4000" dirty="0"/>
          </a:p>
        </p:txBody>
      </p:sp>
      <p:sp>
        <p:nvSpPr>
          <p:cNvPr id="3" name="Content Placeholder 2"/>
          <p:cNvSpPr>
            <a:spLocks noGrp="1"/>
          </p:cNvSpPr>
          <p:nvPr>
            <p:ph idx="1"/>
          </p:nvPr>
        </p:nvSpPr>
        <p:spPr>
          <a:xfrm>
            <a:off x="4318528" y="1874308"/>
            <a:ext cx="4474336" cy="4437651"/>
          </a:xfrm>
        </p:spPr>
        <p:txBody>
          <a:bodyPr>
            <a:noAutofit/>
          </a:bodyPr>
          <a:lstStyle/>
          <a:p>
            <a:r>
              <a:rPr lang="en-US" sz="2000" dirty="0" smtClean="0"/>
              <a:t>If the market value of apples doubles (apples become as valuable as mangoes), then, all else equal, your supply schedule for bananas as expressed in apple terms will shift to the right (shift down).</a:t>
            </a:r>
          </a:p>
          <a:p>
            <a:r>
              <a:rPr lang="en-US" sz="2000" dirty="0" smtClean="0"/>
              <a:t>The only difference between the two supply curves opposite is that they assume a different market value for the measurement unit (apples). As apples become more valuable, your are prepared to supply more bananas at each price point.</a:t>
            </a:r>
          </a:p>
        </p:txBody>
      </p:sp>
      <p:cxnSp>
        <p:nvCxnSpPr>
          <p:cNvPr id="5" name="Straight Connector 4"/>
          <p:cNvCxnSpPr/>
          <p:nvPr/>
        </p:nvCxnSpPr>
        <p:spPr>
          <a:xfrm>
            <a:off x="102191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2191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28704" y="2336341"/>
            <a:ext cx="1200193" cy="646331"/>
          </a:xfrm>
          <a:prstGeom prst="rect">
            <a:avLst/>
          </a:prstGeom>
          <a:noFill/>
        </p:spPr>
        <p:txBody>
          <a:bodyPr wrap="none" rtlCol="0">
            <a:spAutoFit/>
          </a:bodyPr>
          <a:lstStyle/>
          <a:p>
            <a:pPr algn="ctr"/>
            <a:r>
              <a:rPr lang="en-US" dirty="0" smtClean="0"/>
              <a:t>Price</a:t>
            </a:r>
          </a:p>
          <a:p>
            <a:pPr algn="ctr"/>
            <a:r>
              <a:rPr lang="en-US" dirty="0" smtClean="0"/>
              <a:t>(in </a:t>
            </a:r>
            <a:r>
              <a:rPr lang="en-US" dirty="0" smtClean="0">
                <a:solidFill>
                  <a:srgbClr val="008000"/>
                </a:solidFill>
              </a:rPr>
              <a:t>apples</a:t>
            </a:r>
            <a:r>
              <a:rPr lang="en-US" dirty="0" smtClean="0"/>
              <a:t>)</a:t>
            </a:r>
            <a:endParaRPr lang="en-US" dirty="0"/>
          </a:p>
        </p:txBody>
      </p:sp>
      <p:sp>
        <p:nvSpPr>
          <p:cNvPr id="9" name="TextBox 8"/>
          <p:cNvSpPr txBox="1"/>
          <p:nvPr/>
        </p:nvSpPr>
        <p:spPr>
          <a:xfrm>
            <a:off x="328519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209957" y="3305286"/>
            <a:ext cx="2147685" cy="165960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172345" y="2915935"/>
            <a:ext cx="938253" cy="369332"/>
          </a:xfrm>
          <a:prstGeom prst="rect">
            <a:avLst/>
          </a:prstGeom>
          <a:noFill/>
        </p:spPr>
        <p:txBody>
          <a:bodyPr wrap="none" rtlCol="0">
            <a:spAutoFit/>
          </a:bodyPr>
          <a:lstStyle/>
          <a:p>
            <a:pPr algn="ctr"/>
            <a:r>
              <a:rPr lang="en-US" dirty="0" smtClean="0"/>
              <a:t>Supply</a:t>
            </a:r>
            <a:r>
              <a:rPr lang="en-US" baseline="-25000" dirty="0" smtClean="0"/>
              <a:t>0</a:t>
            </a:r>
          </a:p>
        </p:txBody>
      </p:sp>
      <p:sp>
        <p:nvSpPr>
          <p:cNvPr id="18" name="TextBox 17"/>
          <p:cNvSpPr txBox="1"/>
          <p:nvPr/>
        </p:nvSpPr>
        <p:spPr>
          <a:xfrm>
            <a:off x="1353392" y="1890033"/>
            <a:ext cx="1948933" cy="646331"/>
          </a:xfrm>
          <a:prstGeom prst="rect">
            <a:avLst/>
          </a:prstGeom>
          <a:noFill/>
        </p:spPr>
        <p:txBody>
          <a:bodyPr wrap="none" rtlCol="0">
            <a:spAutoFit/>
          </a:bodyPr>
          <a:lstStyle/>
          <a:p>
            <a:pPr algn="ctr"/>
            <a:r>
              <a:rPr lang="en-US" dirty="0" smtClean="0"/>
              <a:t>SUPPLY CURVE</a:t>
            </a:r>
          </a:p>
          <a:p>
            <a:pPr algn="ctr"/>
            <a:r>
              <a:rPr lang="en-US" dirty="0" smtClean="0"/>
              <a:t>FOR BANANAS</a:t>
            </a:r>
            <a:endParaRPr lang="en-US" dirty="0"/>
          </a:p>
        </p:txBody>
      </p:sp>
      <p:sp>
        <p:nvSpPr>
          <p:cNvPr id="19" name="TextBox 18"/>
          <p:cNvSpPr txBox="1"/>
          <p:nvPr/>
        </p:nvSpPr>
        <p:spPr>
          <a:xfrm>
            <a:off x="700672" y="4342094"/>
            <a:ext cx="302336" cy="369332"/>
          </a:xfrm>
          <a:prstGeom prst="rect">
            <a:avLst/>
          </a:prstGeom>
          <a:noFill/>
        </p:spPr>
        <p:txBody>
          <a:bodyPr wrap="none" rtlCol="0">
            <a:spAutoFit/>
          </a:bodyPr>
          <a:lstStyle/>
          <a:p>
            <a:pPr algn="ctr"/>
            <a:r>
              <a:rPr lang="en-US" dirty="0" smtClean="0"/>
              <a:t>4</a:t>
            </a:r>
          </a:p>
        </p:txBody>
      </p:sp>
      <p:cxnSp>
        <p:nvCxnSpPr>
          <p:cNvPr id="25" name="Straight Connector 24"/>
          <p:cNvCxnSpPr/>
          <p:nvPr/>
        </p:nvCxnSpPr>
        <p:spPr>
          <a:xfrm>
            <a:off x="1776057" y="4550708"/>
            <a:ext cx="0" cy="108881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33564" y="4550708"/>
            <a:ext cx="202566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21913" y="3558492"/>
            <a:ext cx="20373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059224" y="3558492"/>
            <a:ext cx="0" cy="20810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193424" y="5658770"/>
            <a:ext cx="420007" cy="369332"/>
          </a:xfrm>
          <a:prstGeom prst="rect">
            <a:avLst/>
          </a:prstGeom>
          <a:noFill/>
        </p:spPr>
        <p:txBody>
          <a:bodyPr wrap="none" rtlCol="0">
            <a:spAutoFit/>
          </a:bodyPr>
          <a:lstStyle/>
          <a:p>
            <a:r>
              <a:rPr lang="en-US" dirty="0" smtClean="0"/>
              <a:t>20</a:t>
            </a:r>
            <a:endParaRPr lang="en-US" dirty="0"/>
          </a:p>
        </p:txBody>
      </p:sp>
      <p:sp>
        <p:nvSpPr>
          <p:cNvPr id="30" name="TextBox 29"/>
          <p:cNvSpPr txBox="1"/>
          <p:nvPr/>
        </p:nvSpPr>
        <p:spPr>
          <a:xfrm>
            <a:off x="699557" y="3327564"/>
            <a:ext cx="302336" cy="369332"/>
          </a:xfrm>
          <a:prstGeom prst="rect">
            <a:avLst/>
          </a:prstGeom>
          <a:noFill/>
        </p:spPr>
        <p:txBody>
          <a:bodyPr wrap="none" rtlCol="0">
            <a:spAutoFit/>
          </a:bodyPr>
          <a:lstStyle/>
          <a:p>
            <a:r>
              <a:rPr lang="en-US" dirty="0"/>
              <a:t>8</a:t>
            </a:r>
          </a:p>
        </p:txBody>
      </p:sp>
      <p:cxnSp>
        <p:nvCxnSpPr>
          <p:cNvPr id="36" name="Straight Connector 35"/>
          <p:cNvCxnSpPr/>
          <p:nvPr/>
        </p:nvCxnSpPr>
        <p:spPr>
          <a:xfrm>
            <a:off x="1021913" y="4041192"/>
            <a:ext cx="136389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00672" y="3829508"/>
            <a:ext cx="302336" cy="369332"/>
          </a:xfrm>
          <a:prstGeom prst="rect">
            <a:avLst/>
          </a:prstGeom>
          <a:noFill/>
        </p:spPr>
        <p:txBody>
          <a:bodyPr wrap="none" rtlCol="0">
            <a:spAutoFit/>
          </a:bodyPr>
          <a:lstStyle/>
          <a:p>
            <a:r>
              <a:rPr lang="en-US" dirty="0" smtClean="0"/>
              <a:t>6</a:t>
            </a:r>
            <a:endParaRPr lang="en-US" dirty="0"/>
          </a:p>
        </p:txBody>
      </p:sp>
      <p:cxnSp>
        <p:nvCxnSpPr>
          <p:cNvPr id="40" name="Straight Connector 39"/>
          <p:cNvCxnSpPr/>
          <p:nvPr/>
        </p:nvCxnSpPr>
        <p:spPr>
          <a:xfrm>
            <a:off x="2385810" y="4041192"/>
            <a:ext cx="0" cy="15983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558476" y="5658770"/>
            <a:ext cx="420007" cy="369332"/>
          </a:xfrm>
          <a:prstGeom prst="rect">
            <a:avLst/>
          </a:prstGeom>
          <a:noFill/>
        </p:spPr>
        <p:txBody>
          <a:bodyPr wrap="none" rtlCol="0">
            <a:spAutoFit/>
          </a:bodyPr>
          <a:lstStyle/>
          <a:p>
            <a:r>
              <a:rPr lang="en-US" dirty="0" smtClean="0"/>
              <a:t>10</a:t>
            </a:r>
            <a:endParaRPr lang="en-US" dirty="0"/>
          </a:p>
        </p:txBody>
      </p:sp>
      <p:sp>
        <p:nvSpPr>
          <p:cNvPr id="42" name="TextBox 41"/>
          <p:cNvSpPr txBox="1"/>
          <p:nvPr/>
        </p:nvSpPr>
        <p:spPr>
          <a:xfrm>
            <a:off x="2849220" y="5658770"/>
            <a:ext cx="420007" cy="369332"/>
          </a:xfrm>
          <a:prstGeom prst="rect">
            <a:avLst/>
          </a:prstGeom>
          <a:noFill/>
        </p:spPr>
        <p:txBody>
          <a:bodyPr wrap="none" rtlCol="0">
            <a:spAutoFit/>
          </a:bodyPr>
          <a:lstStyle/>
          <a:p>
            <a:r>
              <a:rPr lang="en-US" dirty="0"/>
              <a:t>3</a:t>
            </a:r>
            <a:r>
              <a:rPr lang="en-US" dirty="0" smtClean="0"/>
              <a:t>0</a:t>
            </a:r>
            <a:endParaRPr lang="en-US" dirty="0"/>
          </a:p>
        </p:txBody>
      </p:sp>
      <p:cxnSp>
        <p:nvCxnSpPr>
          <p:cNvPr id="6" name="Straight Connector 5"/>
          <p:cNvCxnSpPr/>
          <p:nvPr/>
        </p:nvCxnSpPr>
        <p:spPr>
          <a:xfrm flipV="1">
            <a:off x="1209957" y="4454488"/>
            <a:ext cx="2155531" cy="8760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021913" y="5080358"/>
            <a:ext cx="75414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88473" y="4868674"/>
            <a:ext cx="302336" cy="369332"/>
          </a:xfrm>
          <a:prstGeom prst="rect">
            <a:avLst/>
          </a:prstGeom>
          <a:noFill/>
        </p:spPr>
        <p:txBody>
          <a:bodyPr wrap="none" rtlCol="0">
            <a:spAutoFit/>
          </a:bodyPr>
          <a:lstStyle/>
          <a:p>
            <a:r>
              <a:rPr lang="en-US" dirty="0" smtClean="0"/>
              <a:t>2</a:t>
            </a:r>
            <a:endParaRPr lang="en-US" dirty="0"/>
          </a:p>
        </p:txBody>
      </p:sp>
      <p:sp>
        <p:nvSpPr>
          <p:cNvPr id="31" name="TextBox 30"/>
          <p:cNvSpPr txBox="1"/>
          <p:nvPr/>
        </p:nvSpPr>
        <p:spPr>
          <a:xfrm>
            <a:off x="3191585" y="4041192"/>
            <a:ext cx="938253" cy="369332"/>
          </a:xfrm>
          <a:prstGeom prst="rect">
            <a:avLst/>
          </a:prstGeom>
          <a:noFill/>
        </p:spPr>
        <p:txBody>
          <a:bodyPr wrap="none" rtlCol="0">
            <a:spAutoFit/>
          </a:bodyPr>
          <a:lstStyle/>
          <a:p>
            <a:pPr algn="ctr"/>
            <a:r>
              <a:rPr lang="en-US" dirty="0" smtClean="0"/>
              <a:t>Supply</a:t>
            </a:r>
            <a:r>
              <a:rPr lang="en-US" baseline="-25000" dirty="0" smtClean="0"/>
              <a:t>1</a:t>
            </a:r>
          </a:p>
        </p:txBody>
      </p:sp>
      <p:cxnSp>
        <p:nvCxnSpPr>
          <p:cNvPr id="10" name="Straight Arrow Connector 9"/>
          <p:cNvCxnSpPr/>
          <p:nvPr/>
        </p:nvCxnSpPr>
        <p:spPr>
          <a:xfrm>
            <a:off x="2753020" y="4021948"/>
            <a:ext cx="0" cy="4132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Footer Placeholder 12"/>
          <p:cNvSpPr>
            <a:spLocks noGrp="1"/>
          </p:cNvSpPr>
          <p:nvPr>
            <p:ph type="ftr" sz="quarter" idx="11"/>
          </p:nvPr>
        </p:nvSpPr>
        <p:spPr/>
        <p:txBody>
          <a:bodyPr/>
          <a:lstStyle/>
          <a:p>
            <a:r>
              <a:rPr lang="en-US" smtClean="0"/>
              <a:t>Gervaise R. J. Heddle, 2014</a:t>
            </a:r>
            <a:endParaRPr lang="en-US" dirty="0"/>
          </a:p>
        </p:txBody>
      </p:sp>
      <p:sp>
        <p:nvSpPr>
          <p:cNvPr id="15" name="Slide Number Placeholder 14"/>
          <p:cNvSpPr>
            <a:spLocks noGrp="1"/>
          </p:cNvSpPr>
          <p:nvPr>
            <p:ph type="sldNum" sz="quarter" idx="12"/>
          </p:nvPr>
        </p:nvSpPr>
        <p:spPr/>
        <p:txBody>
          <a:bodyPr/>
          <a:lstStyle/>
          <a:p>
            <a:fld id="{CFE4BAC9-6D41-4691-9299-18EF07EF0177}" type="slidenum">
              <a:rPr lang="en-US" smtClean="0"/>
              <a:t>169</a:t>
            </a:fld>
            <a:endParaRPr lang="en-US" dirty="0"/>
          </a:p>
        </p:txBody>
      </p:sp>
    </p:spTree>
    <p:extLst>
      <p:ext uri="{BB962C8B-B14F-4D97-AF65-F5344CB8AC3E}">
        <p14:creationId xmlns:p14="http://schemas.microsoft.com/office/powerpoint/2010/main" val="3226521309"/>
      </p:ext>
    </p:extLst>
  </p:cSld>
  <p:clrMapOvr>
    <a:masterClrMapping/>
  </p:clrMapOvr>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Supply &amp; Demand Schedules in Dollar Terms</a:t>
            </a:r>
            <a:endParaRPr lang="en-US" sz="4000" dirty="0"/>
          </a:p>
        </p:txBody>
      </p:sp>
      <p:sp>
        <p:nvSpPr>
          <p:cNvPr id="3" name="Content Placeholder 2"/>
          <p:cNvSpPr>
            <a:spLocks noGrp="1"/>
          </p:cNvSpPr>
          <p:nvPr>
            <p:ph idx="1"/>
          </p:nvPr>
        </p:nvSpPr>
        <p:spPr>
          <a:xfrm>
            <a:off x="442530" y="1806453"/>
            <a:ext cx="8254131" cy="4543992"/>
          </a:xfrm>
        </p:spPr>
        <p:txBody>
          <a:bodyPr>
            <a:normAutofit fontScale="92500"/>
          </a:bodyPr>
          <a:lstStyle/>
          <a:p>
            <a:r>
              <a:rPr lang="en-US" dirty="0" smtClean="0"/>
              <a:t>The same principle applies to a supply and/or demand schedule which is plotted with “dollar price” on the y-axis. The principle is slightly less intuitive because, in our day to day life, many of us treat a dollar as if it is an invariable measure of market value. The fact is that it is not. The market value of a dollar may be less volatile than the market value of most other goods, but its market value does change significantly over extended periods of time.</a:t>
            </a:r>
          </a:p>
          <a:p>
            <a:r>
              <a:rPr lang="en-US" dirty="0" smtClean="0"/>
              <a:t>As the market value of a dollar falls, then, all else equal, the supply curve for any good, as expressed in dollar terms, will shift to the left (shift up) and the demand curve for that good will shift to the right (shift up). In effect, both supply and demand curves are rebased as the market value of the dollar falls.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170</a:t>
            </a:fld>
            <a:endParaRPr lang="en-US" dirty="0"/>
          </a:p>
        </p:txBody>
      </p:sp>
    </p:spTree>
    <p:extLst>
      <p:ext uri="{BB962C8B-B14F-4D97-AF65-F5344CB8AC3E}">
        <p14:creationId xmlns:p14="http://schemas.microsoft.com/office/powerpoint/2010/main" val="2357530096"/>
      </p:ext>
    </p:extLst>
  </p:cSld>
  <p:clrMapOvr>
    <a:masterClrMapping/>
  </p:clrMapOvr>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228" y="244158"/>
            <a:ext cx="8270390" cy="1339850"/>
          </a:xfrm>
        </p:spPr>
        <p:txBody>
          <a:bodyPr>
            <a:normAutofit/>
          </a:bodyPr>
          <a:lstStyle/>
          <a:p>
            <a:r>
              <a:rPr lang="en-US" sz="4000" dirty="0" smtClean="0"/>
              <a:t>Supply and Demand: Response to a Fall in Market Value of Dollar</a:t>
            </a:r>
            <a:endParaRPr lang="en-US" sz="4000" dirty="0"/>
          </a:p>
        </p:txBody>
      </p:sp>
      <p:sp>
        <p:nvSpPr>
          <p:cNvPr id="3" name="Content Placeholder 2"/>
          <p:cNvSpPr>
            <a:spLocks noGrp="1"/>
          </p:cNvSpPr>
          <p:nvPr>
            <p:ph idx="1"/>
          </p:nvPr>
        </p:nvSpPr>
        <p:spPr>
          <a:xfrm>
            <a:off x="404988" y="1842204"/>
            <a:ext cx="4260073" cy="4429851"/>
          </a:xfrm>
        </p:spPr>
        <p:txBody>
          <a:bodyPr>
            <a:normAutofit fontScale="92500"/>
          </a:bodyPr>
          <a:lstStyle/>
          <a:p>
            <a:r>
              <a:rPr lang="en-US" sz="2300" dirty="0" smtClean="0"/>
              <a:t>As the market value of the unit of measurement falls (the value of money falls), both supply and demand schedules (as expressed in money terms) are rebased.</a:t>
            </a:r>
          </a:p>
          <a:p>
            <a:r>
              <a:rPr lang="en-US" sz="2300" dirty="0" smtClean="0"/>
              <a:t>In very simple terms, as dollars become less valuable (the market value of the dollar falls), people are more willing to part with them and less willing to accept them in exchange for some other good of given market value.</a:t>
            </a:r>
          </a:p>
          <a:p>
            <a:pPr marL="0" indent="0">
              <a:buNone/>
            </a:pPr>
            <a:endParaRPr lang="en-US" dirty="0"/>
          </a:p>
        </p:txBody>
      </p:sp>
      <p:cxnSp>
        <p:nvCxnSpPr>
          <p:cNvPr id="6" name="Straight Connector 5"/>
          <p:cNvCxnSpPr/>
          <p:nvPr/>
        </p:nvCxnSpPr>
        <p:spPr>
          <a:xfrm>
            <a:off x="5291863" y="3009093"/>
            <a:ext cx="18380" cy="2874386"/>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5311103" y="5883479"/>
            <a:ext cx="315800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679537" y="3964304"/>
            <a:ext cx="2424328" cy="151050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628006" y="3810269"/>
            <a:ext cx="2495099" cy="1798331"/>
          </a:xfrm>
          <a:prstGeom prst="line">
            <a:avLst/>
          </a:prstGeom>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684301" y="2562263"/>
            <a:ext cx="1020665" cy="369332"/>
          </a:xfrm>
          <a:prstGeom prst="rect">
            <a:avLst/>
          </a:prstGeom>
          <a:noFill/>
        </p:spPr>
        <p:txBody>
          <a:bodyPr wrap="square" rtlCol="0">
            <a:spAutoFit/>
          </a:bodyPr>
          <a:lstStyle/>
          <a:p>
            <a:r>
              <a:rPr lang="en-US" dirty="0" smtClean="0"/>
              <a:t>Price ($)</a:t>
            </a:r>
            <a:endParaRPr lang="en-US" dirty="0"/>
          </a:p>
        </p:txBody>
      </p:sp>
      <p:sp>
        <p:nvSpPr>
          <p:cNvPr id="18" name="TextBox 17"/>
          <p:cNvSpPr txBox="1"/>
          <p:nvPr/>
        </p:nvSpPr>
        <p:spPr>
          <a:xfrm>
            <a:off x="7559108" y="5902723"/>
            <a:ext cx="1195926" cy="369332"/>
          </a:xfrm>
          <a:prstGeom prst="rect">
            <a:avLst/>
          </a:prstGeom>
          <a:noFill/>
        </p:spPr>
        <p:txBody>
          <a:bodyPr wrap="square" rtlCol="0">
            <a:spAutoFit/>
          </a:bodyPr>
          <a:lstStyle/>
          <a:p>
            <a:r>
              <a:rPr lang="en-US" dirty="0" smtClean="0"/>
              <a:t>Quantity</a:t>
            </a:r>
            <a:endParaRPr lang="en-US" dirty="0"/>
          </a:p>
        </p:txBody>
      </p:sp>
      <p:sp>
        <p:nvSpPr>
          <p:cNvPr id="20" name="TextBox 19"/>
          <p:cNvSpPr txBox="1"/>
          <p:nvPr/>
        </p:nvSpPr>
        <p:spPr>
          <a:xfrm>
            <a:off x="8122044" y="3010409"/>
            <a:ext cx="390476" cy="369332"/>
          </a:xfrm>
          <a:prstGeom prst="rect">
            <a:avLst/>
          </a:prstGeom>
          <a:noFill/>
        </p:spPr>
        <p:txBody>
          <a:bodyPr wrap="none" rtlCol="0">
            <a:spAutoFit/>
          </a:bodyPr>
          <a:lstStyle/>
          <a:p>
            <a:r>
              <a:rPr lang="en-US" dirty="0" smtClean="0"/>
              <a:t>S</a:t>
            </a:r>
            <a:r>
              <a:rPr lang="en-US" baseline="-25000" dirty="0" smtClean="0"/>
              <a:t>1</a:t>
            </a:r>
            <a:endParaRPr lang="en-US" baseline="-25000" dirty="0"/>
          </a:p>
        </p:txBody>
      </p:sp>
      <p:sp>
        <p:nvSpPr>
          <p:cNvPr id="4" name="TextBox 3"/>
          <p:cNvSpPr txBox="1"/>
          <p:nvPr/>
        </p:nvSpPr>
        <p:spPr>
          <a:xfrm>
            <a:off x="5092055" y="1922946"/>
            <a:ext cx="3377848" cy="646331"/>
          </a:xfrm>
          <a:prstGeom prst="rect">
            <a:avLst/>
          </a:prstGeom>
          <a:noFill/>
        </p:spPr>
        <p:txBody>
          <a:bodyPr wrap="none" rtlCol="0">
            <a:spAutoFit/>
          </a:bodyPr>
          <a:lstStyle/>
          <a:p>
            <a:pPr algn="ctr"/>
            <a:r>
              <a:rPr lang="en-US" dirty="0" smtClean="0"/>
              <a:t>THE MARKET FOR GOOD A</a:t>
            </a:r>
          </a:p>
          <a:p>
            <a:pPr algn="ctr"/>
            <a:r>
              <a:rPr lang="en-US" dirty="0" smtClean="0"/>
              <a:t>IN DOLLAR TERMS</a:t>
            </a:r>
            <a:endParaRPr lang="en-US" dirty="0"/>
          </a:p>
        </p:txBody>
      </p:sp>
      <p:sp>
        <p:nvSpPr>
          <p:cNvPr id="5" name="TextBox 4"/>
          <p:cNvSpPr txBox="1"/>
          <p:nvPr/>
        </p:nvSpPr>
        <p:spPr>
          <a:xfrm>
            <a:off x="4832713" y="4483892"/>
            <a:ext cx="405129" cy="369332"/>
          </a:xfrm>
          <a:prstGeom prst="rect">
            <a:avLst/>
          </a:prstGeom>
          <a:noFill/>
        </p:spPr>
        <p:txBody>
          <a:bodyPr wrap="none" rtlCol="0">
            <a:spAutoFit/>
          </a:bodyPr>
          <a:lstStyle/>
          <a:p>
            <a:r>
              <a:rPr lang="en-US" dirty="0" smtClean="0"/>
              <a:t>P</a:t>
            </a:r>
            <a:r>
              <a:rPr lang="en-US" baseline="-25000" dirty="0" smtClean="0"/>
              <a:t>0</a:t>
            </a:r>
            <a:endParaRPr lang="en-US" baseline="-25000" dirty="0"/>
          </a:p>
        </p:txBody>
      </p:sp>
      <p:sp>
        <p:nvSpPr>
          <p:cNvPr id="7" name="TextBox 6"/>
          <p:cNvSpPr txBox="1"/>
          <p:nvPr/>
        </p:nvSpPr>
        <p:spPr>
          <a:xfrm>
            <a:off x="6490750" y="5902723"/>
            <a:ext cx="694684" cy="369332"/>
          </a:xfrm>
          <a:prstGeom prst="rect">
            <a:avLst/>
          </a:prstGeom>
          <a:noFill/>
        </p:spPr>
        <p:txBody>
          <a:bodyPr wrap="none" rtlCol="0">
            <a:spAutoFit/>
          </a:bodyPr>
          <a:lstStyle/>
          <a:p>
            <a:r>
              <a:rPr lang="en-US" dirty="0" smtClean="0"/>
              <a:t>Q(A)</a:t>
            </a:r>
            <a:endParaRPr lang="en-US" dirty="0"/>
          </a:p>
        </p:txBody>
      </p:sp>
      <p:cxnSp>
        <p:nvCxnSpPr>
          <p:cNvPr id="10" name="Straight Connector 9"/>
          <p:cNvCxnSpPr/>
          <p:nvPr/>
        </p:nvCxnSpPr>
        <p:spPr>
          <a:xfrm flipH="1">
            <a:off x="5332179" y="4713956"/>
            <a:ext cx="159745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909476" y="3964304"/>
            <a:ext cx="4658" cy="1899931"/>
          </a:xfrm>
          <a:prstGeom prst="line">
            <a:avLst/>
          </a:prstGeom>
          <a:ln>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682084" y="3099564"/>
            <a:ext cx="2495099" cy="1798331"/>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658237" y="3245989"/>
            <a:ext cx="2424328" cy="1510501"/>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8120372" y="3773696"/>
            <a:ext cx="390476" cy="369332"/>
          </a:xfrm>
          <a:prstGeom prst="rect">
            <a:avLst/>
          </a:prstGeom>
          <a:noFill/>
        </p:spPr>
        <p:txBody>
          <a:bodyPr wrap="none" rtlCol="0">
            <a:spAutoFit/>
          </a:bodyPr>
          <a:lstStyle/>
          <a:p>
            <a:r>
              <a:rPr lang="en-US" dirty="0" smtClean="0"/>
              <a:t>S</a:t>
            </a:r>
            <a:r>
              <a:rPr lang="en-US" baseline="-25000" dirty="0"/>
              <a:t>0</a:t>
            </a:r>
          </a:p>
        </p:txBody>
      </p:sp>
      <p:sp>
        <p:nvSpPr>
          <p:cNvPr id="25" name="TextBox 24"/>
          <p:cNvSpPr txBox="1"/>
          <p:nvPr/>
        </p:nvSpPr>
        <p:spPr>
          <a:xfrm>
            <a:off x="8157943" y="5385446"/>
            <a:ext cx="450777" cy="369332"/>
          </a:xfrm>
          <a:prstGeom prst="rect">
            <a:avLst/>
          </a:prstGeom>
          <a:noFill/>
        </p:spPr>
        <p:txBody>
          <a:bodyPr wrap="none" rtlCol="0">
            <a:spAutoFit/>
          </a:bodyPr>
          <a:lstStyle/>
          <a:p>
            <a:r>
              <a:rPr lang="en-US" dirty="0" smtClean="0"/>
              <a:t>D</a:t>
            </a:r>
            <a:r>
              <a:rPr lang="en-US" baseline="-25000" dirty="0"/>
              <a:t>0</a:t>
            </a:r>
          </a:p>
        </p:txBody>
      </p:sp>
      <p:sp>
        <p:nvSpPr>
          <p:cNvPr id="26" name="TextBox 25"/>
          <p:cNvSpPr txBox="1"/>
          <p:nvPr/>
        </p:nvSpPr>
        <p:spPr>
          <a:xfrm>
            <a:off x="8152299" y="4713229"/>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sp>
        <p:nvSpPr>
          <p:cNvPr id="27" name="TextBox 26"/>
          <p:cNvSpPr txBox="1"/>
          <p:nvPr/>
        </p:nvSpPr>
        <p:spPr>
          <a:xfrm>
            <a:off x="4851953" y="3735208"/>
            <a:ext cx="405129" cy="369332"/>
          </a:xfrm>
          <a:prstGeom prst="rect">
            <a:avLst/>
          </a:prstGeom>
          <a:noFill/>
        </p:spPr>
        <p:txBody>
          <a:bodyPr wrap="none" rtlCol="0">
            <a:spAutoFit/>
          </a:bodyPr>
          <a:lstStyle/>
          <a:p>
            <a:r>
              <a:rPr lang="en-US" dirty="0" smtClean="0"/>
              <a:t>P</a:t>
            </a:r>
            <a:r>
              <a:rPr lang="en-US" baseline="-25000" dirty="0"/>
              <a:t>1</a:t>
            </a:r>
          </a:p>
        </p:txBody>
      </p:sp>
      <p:cxnSp>
        <p:nvCxnSpPr>
          <p:cNvPr id="28" name="Straight Connector 27"/>
          <p:cNvCxnSpPr/>
          <p:nvPr/>
        </p:nvCxnSpPr>
        <p:spPr>
          <a:xfrm flipH="1">
            <a:off x="5291863" y="3983548"/>
            <a:ext cx="161761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5628006" y="4162272"/>
            <a:ext cx="0" cy="3408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Footer Placeholder 13"/>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171</a:t>
            </a:fld>
            <a:endParaRPr lang="en-US" dirty="0"/>
          </a:p>
        </p:txBody>
      </p:sp>
    </p:spTree>
    <p:extLst>
      <p:ext uri="{BB962C8B-B14F-4D97-AF65-F5344CB8AC3E}">
        <p14:creationId xmlns:p14="http://schemas.microsoft.com/office/powerpoint/2010/main" val="4238070946"/>
      </p:ext>
    </p:extLst>
  </p:cSld>
  <p:clrMapOvr>
    <a:masterClrMapping/>
  </p:clrMapOvr>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Achilles Heel of Traditional</a:t>
            </a:r>
            <a:br>
              <a:rPr lang="en-US" sz="4000" dirty="0" smtClean="0"/>
            </a:br>
            <a:r>
              <a:rPr lang="en-US" sz="4000" dirty="0" smtClean="0"/>
              <a:t>Supply and Demand Analysis</a:t>
            </a:r>
            <a:endParaRPr lang="en-US" sz="4000" dirty="0"/>
          </a:p>
        </p:txBody>
      </p:sp>
      <p:sp>
        <p:nvSpPr>
          <p:cNvPr id="3" name="Content Placeholder 2"/>
          <p:cNvSpPr>
            <a:spLocks noGrp="1"/>
          </p:cNvSpPr>
          <p:nvPr>
            <p:ph idx="1"/>
          </p:nvPr>
        </p:nvSpPr>
        <p:spPr>
          <a:xfrm>
            <a:off x="447137" y="1815665"/>
            <a:ext cx="8307245" cy="4592512"/>
          </a:xfrm>
        </p:spPr>
        <p:txBody>
          <a:bodyPr>
            <a:normAutofit/>
          </a:bodyPr>
          <a:lstStyle/>
          <a:p>
            <a:r>
              <a:rPr lang="en-US" sz="2100" dirty="0" smtClean="0"/>
              <a:t>As discussed, we </a:t>
            </a:r>
            <a:r>
              <a:rPr lang="en-US" sz="2100" dirty="0"/>
              <a:t>can express the market value of any good in terms of any other good (provided both goods have the property of “market value”)</a:t>
            </a:r>
            <a:r>
              <a:rPr lang="en-US" sz="2100" dirty="0" smtClean="0"/>
              <a:t>. The problem with expressing market value in this way (relative market value) is that if the unit of measurement (itself a good) fluctuates in market value, then we need to keep rebasing the supply and demand schedules.</a:t>
            </a:r>
          </a:p>
          <a:p>
            <a:pPr>
              <a:spcBef>
                <a:spcPts val="1400"/>
              </a:spcBef>
            </a:pPr>
            <a:r>
              <a:rPr lang="en-US" sz="2100" dirty="0" smtClean="0"/>
              <a:t>There is an alternative: express supply and demand for a good and the equilibrium market value of that good in terms of a constant unit of measurement, units of economic value. We can use this invariable unit of measurement to isolate whether changes that occur in the price of a good are a result of a change in market dynamics for the good itself or a change in the market dynamics for the unit of measurement.</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172</a:t>
            </a:fld>
            <a:endParaRPr lang="en-US" dirty="0"/>
          </a:p>
        </p:txBody>
      </p:sp>
    </p:spTree>
    <p:extLst>
      <p:ext uri="{BB962C8B-B14F-4D97-AF65-F5344CB8AC3E}">
        <p14:creationId xmlns:p14="http://schemas.microsoft.com/office/powerpoint/2010/main" val="2398040899"/>
      </p:ext>
    </p:extLst>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15651" cy="1339850"/>
          </a:xfrm>
        </p:spPr>
        <p:txBody>
          <a:bodyPr>
            <a:normAutofit fontScale="90000"/>
          </a:bodyPr>
          <a:lstStyle/>
          <a:p>
            <a:r>
              <a:rPr lang="en-US" sz="4000" dirty="0" smtClean="0"/>
              <a:t>Transforming Supply &amp; Demand into</a:t>
            </a:r>
            <a:br>
              <a:rPr lang="en-US" sz="4000" dirty="0" smtClean="0"/>
            </a:br>
            <a:r>
              <a:rPr lang="en-US" sz="4000" dirty="0" smtClean="0"/>
              <a:t>“Units of Economic Value” Terms</a:t>
            </a:r>
            <a:endParaRPr lang="en-US" sz="4000" dirty="0"/>
          </a:p>
        </p:txBody>
      </p:sp>
      <p:sp>
        <p:nvSpPr>
          <p:cNvPr id="3" name="Content Placeholder 2"/>
          <p:cNvSpPr>
            <a:spLocks noGrp="1"/>
          </p:cNvSpPr>
          <p:nvPr>
            <p:ph idx="1"/>
          </p:nvPr>
        </p:nvSpPr>
        <p:spPr>
          <a:xfrm>
            <a:off x="442530" y="1806452"/>
            <a:ext cx="8215651" cy="4659456"/>
          </a:xfrm>
        </p:spPr>
        <p:txBody>
          <a:bodyPr>
            <a:normAutofit/>
          </a:bodyPr>
          <a:lstStyle/>
          <a:p>
            <a:r>
              <a:rPr lang="en-US" sz="2100" dirty="0" smtClean="0"/>
              <a:t>Transforming a supply and demand chart from “dollar terms” into “units of economic value” terms is a simple process. None of the important information that is contained in the original supply and demand schedules is lost in the process.</a:t>
            </a:r>
          </a:p>
          <a:p>
            <a:pPr>
              <a:spcBef>
                <a:spcPts val="1400"/>
              </a:spcBef>
            </a:pPr>
            <a:r>
              <a:rPr lang="en-US" sz="2100" dirty="0" smtClean="0"/>
              <a:t>More importantly, none of the fundamental tenets of microeconomics are breached. It would almost be impossible for this to occur because we are simply replacing one unit of account (dollars) for another unit of account (units of economic value). Removing “money” should have no impact on the analysis as standard microeconomic models assume economic agents do not suffer from “money illusion”. In the words of </a:t>
            </a:r>
            <a:r>
              <a:rPr lang="en-US" sz="2100" dirty="0" err="1" smtClean="0"/>
              <a:t>Jehle</a:t>
            </a:r>
            <a:r>
              <a:rPr lang="en-US" sz="2100" dirty="0" smtClean="0"/>
              <a:t> and </a:t>
            </a:r>
            <a:r>
              <a:rPr lang="en-US" sz="2100" dirty="0" err="1" smtClean="0"/>
              <a:t>Reny</a:t>
            </a:r>
            <a:r>
              <a:rPr lang="en-US" sz="2100" dirty="0"/>
              <a:t>,</a:t>
            </a:r>
            <a:r>
              <a:rPr lang="en-US" sz="2100" dirty="0" smtClean="0"/>
              <a:t> </a:t>
            </a:r>
            <a:r>
              <a:rPr lang="en-US" sz="2100" dirty="0"/>
              <a:t>“the only role that money has played in constructing our model </a:t>
            </a:r>
            <a:r>
              <a:rPr lang="en-US" sz="2100" dirty="0" smtClean="0"/>
              <a:t>is </a:t>
            </a:r>
            <a:r>
              <a:rPr lang="en-US" sz="2100" dirty="0"/>
              <a:t>as a unit of account” (</a:t>
            </a:r>
            <a:r>
              <a:rPr lang="en-US" sz="2100" dirty="0" err="1"/>
              <a:t>Jehle</a:t>
            </a:r>
            <a:r>
              <a:rPr lang="en-US" sz="2100" dirty="0"/>
              <a:t>, </a:t>
            </a:r>
            <a:r>
              <a:rPr lang="en-US" sz="2100" dirty="0" err="1"/>
              <a:t>Reny</a:t>
            </a:r>
            <a:r>
              <a:rPr lang="en-US" sz="2100" dirty="0"/>
              <a:t>, 2011, p. 49</a:t>
            </a:r>
            <a:r>
              <a:rPr lang="en-US" sz="2100" dirty="0" smtClean="0"/>
              <a:t>).</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173</a:t>
            </a:fld>
            <a:endParaRPr lang="en-US" dirty="0"/>
          </a:p>
        </p:txBody>
      </p:sp>
    </p:spTree>
    <p:extLst>
      <p:ext uri="{BB962C8B-B14F-4D97-AF65-F5344CB8AC3E}">
        <p14:creationId xmlns:p14="http://schemas.microsoft.com/office/powerpoint/2010/main" val="2497644585"/>
      </p:ext>
    </p:extLst>
  </p:cSld>
  <p:clrMapOvr>
    <a:masterClrMapping/>
  </p:clrMapOvr>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Standard Supply &amp; Demand Diagram</a:t>
            </a:r>
            <a:endParaRPr lang="en-US" sz="4000" dirty="0"/>
          </a:p>
        </p:txBody>
      </p:sp>
      <p:sp>
        <p:nvSpPr>
          <p:cNvPr id="3" name="Content Placeholder 2"/>
          <p:cNvSpPr>
            <a:spLocks noGrp="1"/>
          </p:cNvSpPr>
          <p:nvPr>
            <p:ph idx="1"/>
          </p:nvPr>
        </p:nvSpPr>
        <p:spPr>
          <a:xfrm>
            <a:off x="4417694" y="1914620"/>
            <a:ext cx="4317445" cy="4417025"/>
          </a:xfrm>
        </p:spPr>
        <p:txBody>
          <a:bodyPr>
            <a:normAutofit fontScale="92500"/>
          </a:bodyPr>
          <a:lstStyle/>
          <a:p>
            <a:r>
              <a:rPr lang="en-US" sz="2300" dirty="0" smtClean="0"/>
              <a:t>Let’s start with a traditional supply and demand diagram with price, in dollar terms, on the y-axis.</a:t>
            </a:r>
          </a:p>
          <a:p>
            <a:r>
              <a:rPr lang="en-US" sz="2300" dirty="0" smtClean="0"/>
              <a:t>The </a:t>
            </a:r>
            <a:r>
              <a:rPr lang="en-US" sz="2300" dirty="0"/>
              <a:t>supply and demand functions both assume a constant </a:t>
            </a:r>
            <a:r>
              <a:rPr lang="en-US" sz="2300" dirty="0" smtClean="0"/>
              <a:t>absolute market value for the dollar. (If they didn’t, then that would imply that people suffer from “money illusion”). The first step in the transformation is to re-label the y-axis (see next slide).</a:t>
            </a:r>
          </a:p>
          <a:p>
            <a:endParaRPr lang="en-US" dirty="0" smtClean="0"/>
          </a:p>
        </p:txBody>
      </p:sp>
      <p:cxnSp>
        <p:nvCxnSpPr>
          <p:cNvPr id="5" name="Straight Connector 4"/>
          <p:cNvCxnSpPr/>
          <p:nvPr/>
        </p:nvCxnSpPr>
        <p:spPr>
          <a:xfrm>
            <a:off x="119507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9507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71851" y="2538173"/>
            <a:ext cx="1029774" cy="369332"/>
          </a:xfrm>
          <a:prstGeom prst="rect">
            <a:avLst/>
          </a:prstGeom>
          <a:noFill/>
        </p:spPr>
        <p:txBody>
          <a:bodyPr wrap="none" rtlCol="0">
            <a:spAutoFit/>
          </a:bodyPr>
          <a:lstStyle/>
          <a:p>
            <a:r>
              <a:rPr lang="en-US" b="1" dirty="0" smtClean="0"/>
              <a:t>Price ($)</a:t>
            </a:r>
            <a:endParaRPr lang="en-US" b="1" dirty="0"/>
          </a:p>
        </p:txBody>
      </p:sp>
      <p:sp>
        <p:nvSpPr>
          <p:cNvPr id="9" name="TextBox 8"/>
          <p:cNvSpPr txBox="1"/>
          <p:nvPr/>
        </p:nvSpPr>
        <p:spPr>
          <a:xfrm>
            <a:off x="334291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344637"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406593"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51940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486365" y="5056781"/>
            <a:ext cx="1043876" cy="369332"/>
          </a:xfrm>
          <a:prstGeom prst="rect">
            <a:avLst/>
          </a:prstGeom>
          <a:noFill/>
        </p:spPr>
        <p:txBody>
          <a:bodyPr wrap="none" rtlCol="0">
            <a:spAutoFit/>
          </a:bodyPr>
          <a:lstStyle/>
          <a:p>
            <a:pPr algn="ctr"/>
            <a:r>
              <a:rPr lang="en-US" dirty="0" smtClean="0"/>
              <a:t>Demand</a:t>
            </a:r>
            <a:endParaRPr lang="en-US" dirty="0"/>
          </a:p>
        </p:txBody>
      </p:sp>
      <p:sp>
        <p:nvSpPr>
          <p:cNvPr id="18" name="TextBox 17"/>
          <p:cNvSpPr txBox="1"/>
          <p:nvPr/>
        </p:nvSpPr>
        <p:spPr>
          <a:xfrm>
            <a:off x="1188492" y="2024741"/>
            <a:ext cx="2471124" cy="369332"/>
          </a:xfrm>
          <a:prstGeom prst="rect">
            <a:avLst/>
          </a:prstGeom>
          <a:noFill/>
        </p:spPr>
        <p:txBody>
          <a:bodyPr wrap="none" rtlCol="0">
            <a:spAutoFit/>
          </a:bodyPr>
          <a:lstStyle/>
          <a:p>
            <a:pPr algn="ctr"/>
            <a:r>
              <a:rPr lang="en-US" dirty="0" smtClean="0"/>
              <a:t>PRICE OF GOOD (A)</a:t>
            </a:r>
            <a:endParaRPr lang="en-US" dirty="0"/>
          </a:p>
        </p:txBody>
      </p:sp>
      <p:sp>
        <p:nvSpPr>
          <p:cNvPr id="19" name="TextBox 18"/>
          <p:cNvSpPr txBox="1"/>
          <p:nvPr/>
        </p:nvSpPr>
        <p:spPr>
          <a:xfrm>
            <a:off x="493825" y="4034190"/>
            <a:ext cx="716036" cy="400110"/>
          </a:xfrm>
          <a:prstGeom prst="rect">
            <a:avLst/>
          </a:prstGeom>
          <a:noFill/>
        </p:spPr>
        <p:txBody>
          <a:bodyPr wrap="none" rtlCol="0">
            <a:spAutoFit/>
          </a:bodyPr>
          <a:lstStyle/>
          <a:p>
            <a:pPr algn="ctr"/>
            <a:r>
              <a:rPr lang="en-US" sz="2000" b="1" dirty="0" smtClean="0"/>
              <a:t>P(A)</a:t>
            </a:r>
          </a:p>
        </p:txBody>
      </p:sp>
      <p:sp>
        <p:nvSpPr>
          <p:cNvPr id="20" name="TextBox 19"/>
          <p:cNvSpPr txBox="1"/>
          <p:nvPr/>
        </p:nvSpPr>
        <p:spPr>
          <a:xfrm>
            <a:off x="2042441" y="5639526"/>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449457" y="4295003"/>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206722" y="4281292"/>
            <a:ext cx="124273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174</a:t>
            </a:fld>
            <a:endParaRPr lang="en-US" dirty="0"/>
          </a:p>
        </p:txBody>
      </p:sp>
    </p:spTree>
    <p:extLst>
      <p:ext uri="{BB962C8B-B14F-4D97-AF65-F5344CB8AC3E}">
        <p14:creationId xmlns:p14="http://schemas.microsoft.com/office/powerpoint/2010/main" val="3922524644"/>
      </p:ext>
    </p:extLst>
  </p:cSld>
  <p:clrMapOvr>
    <a:masterClrMapping/>
  </p:clrMapOvr>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729" y="244158"/>
            <a:ext cx="7668906" cy="1339850"/>
          </a:xfrm>
        </p:spPr>
        <p:txBody>
          <a:bodyPr>
            <a:normAutofit/>
          </a:bodyPr>
          <a:lstStyle/>
          <a:p>
            <a:r>
              <a:rPr lang="en-US" sz="4000" dirty="0" smtClean="0"/>
              <a:t>Transforming Supply &amp; Demand:</a:t>
            </a:r>
            <a:br>
              <a:rPr lang="en-US" sz="4000" dirty="0" smtClean="0"/>
            </a:br>
            <a:r>
              <a:rPr lang="en-US" sz="4000" dirty="0" smtClean="0"/>
              <a:t>Re-label the Y-axis</a:t>
            </a:r>
            <a:endParaRPr lang="en-US" sz="4000" dirty="0"/>
          </a:p>
        </p:txBody>
      </p:sp>
      <p:sp>
        <p:nvSpPr>
          <p:cNvPr id="3" name="Content Placeholder 2"/>
          <p:cNvSpPr>
            <a:spLocks noGrp="1"/>
          </p:cNvSpPr>
          <p:nvPr>
            <p:ph idx="1"/>
          </p:nvPr>
        </p:nvSpPr>
        <p:spPr>
          <a:xfrm>
            <a:off x="4417694" y="1915533"/>
            <a:ext cx="4288562" cy="4492644"/>
          </a:xfrm>
        </p:spPr>
        <p:txBody>
          <a:bodyPr>
            <a:noAutofit/>
          </a:bodyPr>
          <a:lstStyle/>
          <a:p>
            <a:r>
              <a:rPr lang="en-US" sz="2100" dirty="0" smtClean="0"/>
              <a:t>From our earlier discussion, we know that:</a:t>
            </a:r>
          </a:p>
          <a:p>
            <a:pPr marL="0" indent="0">
              <a:buNone/>
            </a:pPr>
            <a:endParaRPr lang="en-US" sz="2100" dirty="0"/>
          </a:p>
          <a:p>
            <a:pPr>
              <a:spcBef>
                <a:spcPts val="3200"/>
              </a:spcBef>
            </a:pPr>
            <a:r>
              <a:rPr lang="en-US" sz="2100" dirty="0" smtClean="0"/>
              <a:t>Therefore, we can re-label the y-axis as a ratio of absolute market values. Furthermore, since it is assumed that </a:t>
            </a:r>
            <a:r>
              <a:rPr lang="en-US" sz="2100" i="1" dirty="0" smtClean="0"/>
              <a:t>V($)</a:t>
            </a:r>
            <a:r>
              <a:rPr lang="en-US" sz="2100" dirty="0" smtClean="0"/>
              <a:t> is constant, the relationships that are being plotted are really between </a:t>
            </a:r>
            <a:r>
              <a:rPr lang="en-US" sz="2100" i="1" dirty="0" smtClean="0"/>
              <a:t>V(A)</a:t>
            </a:r>
            <a:r>
              <a:rPr lang="en-US" sz="2100" dirty="0" smtClean="0"/>
              <a:t> and </a:t>
            </a:r>
            <a:r>
              <a:rPr lang="en-US" sz="2100" i="1" dirty="0" smtClean="0"/>
              <a:t>Q(A)</a:t>
            </a:r>
            <a:r>
              <a:rPr lang="en-US" sz="2100" dirty="0" smtClean="0"/>
              <a:t>. Hence, we can remove </a:t>
            </a:r>
            <a:r>
              <a:rPr lang="en-US" sz="2100" i="1" dirty="0" smtClean="0"/>
              <a:t>V($)</a:t>
            </a:r>
            <a:r>
              <a:rPr lang="en-US" sz="2100" dirty="0" smtClean="0"/>
              <a:t> from the analysis.</a:t>
            </a:r>
          </a:p>
        </p:txBody>
      </p:sp>
      <p:cxnSp>
        <p:nvCxnSpPr>
          <p:cNvPr id="5" name="Straight Connector 4"/>
          <p:cNvCxnSpPr/>
          <p:nvPr/>
        </p:nvCxnSpPr>
        <p:spPr>
          <a:xfrm>
            <a:off x="119507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9507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26449" y="2538173"/>
            <a:ext cx="2557110" cy="369332"/>
          </a:xfrm>
          <a:prstGeom prst="rect">
            <a:avLst/>
          </a:prstGeom>
          <a:noFill/>
        </p:spPr>
        <p:txBody>
          <a:bodyPr wrap="none" rtlCol="0">
            <a:spAutoFit/>
          </a:bodyPr>
          <a:lstStyle/>
          <a:p>
            <a:r>
              <a:rPr lang="en-US" b="1" dirty="0" smtClean="0"/>
              <a:t>Ratio of Market Values</a:t>
            </a:r>
            <a:endParaRPr lang="en-US" b="1" dirty="0"/>
          </a:p>
        </p:txBody>
      </p:sp>
      <p:sp>
        <p:nvSpPr>
          <p:cNvPr id="9" name="TextBox 8"/>
          <p:cNvSpPr txBox="1"/>
          <p:nvPr/>
        </p:nvSpPr>
        <p:spPr>
          <a:xfrm>
            <a:off x="334291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344637"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406593"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51940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486365" y="5056781"/>
            <a:ext cx="1043876" cy="369332"/>
          </a:xfrm>
          <a:prstGeom prst="rect">
            <a:avLst/>
          </a:prstGeom>
          <a:noFill/>
        </p:spPr>
        <p:txBody>
          <a:bodyPr wrap="none" rtlCol="0">
            <a:spAutoFit/>
          </a:bodyPr>
          <a:lstStyle/>
          <a:p>
            <a:pPr algn="ctr"/>
            <a:r>
              <a:rPr lang="en-US" dirty="0" smtClean="0"/>
              <a:t>Demand</a:t>
            </a:r>
            <a:endParaRPr lang="en-US" dirty="0"/>
          </a:p>
        </p:txBody>
      </p:sp>
      <p:sp>
        <p:nvSpPr>
          <p:cNvPr id="18" name="TextBox 17"/>
          <p:cNvSpPr txBox="1"/>
          <p:nvPr/>
        </p:nvSpPr>
        <p:spPr>
          <a:xfrm>
            <a:off x="1188492" y="2024741"/>
            <a:ext cx="2471124" cy="369332"/>
          </a:xfrm>
          <a:prstGeom prst="rect">
            <a:avLst/>
          </a:prstGeom>
          <a:noFill/>
        </p:spPr>
        <p:txBody>
          <a:bodyPr wrap="none" rtlCol="0">
            <a:spAutoFit/>
          </a:bodyPr>
          <a:lstStyle/>
          <a:p>
            <a:pPr algn="ctr"/>
            <a:r>
              <a:rPr lang="en-US" dirty="0" smtClean="0"/>
              <a:t>PRICE OF GOOD (A)</a:t>
            </a:r>
            <a:endParaRPr lang="en-US" dirty="0"/>
          </a:p>
        </p:txBody>
      </p:sp>
      <p:sp>
        <p:nvSpPr>
          <p:cNvPr id="19" name="TextBox 18"/>
          <p:cNvSpPr txBox="1"/>
          <p:nvPr/>
        </p:nvSpPr>
        <p:spPr>
          <a:xfrm>
            <a:off x="313341" y="3918726"/>
            <a:ext cx="884602" cy="707886"/>
          </a:xfrm>
          <a:prstGeom prst="rect">
            <a:avLst/>
          </a:prstGeom>
          <a:noFill/>
        </p:spPr>
        <p:txBody>
          <a:bodyPr wrap="none" rtlCol="0">
            <a:spAutoFit/>
          </a:bodyPr>
          <a:lstStyle/>
          <a:p>
            <a:pPr algn="ctr"/>
            <a:r>
              <a:rPr lang="en-US" sz="2000" b="1" dirty="0" smtClean="0"/>
              <a:t>V(A)/</a:t>
            </a:r>
          </a:p>
          <a:p>
            <a:pPr algn="ctr"/>
            <a:r>
              <a:rPr lang="en-US" sz="2000" b="1" dirty="0" smtClean="0"/>
              <a:t>V(</a:t>
            </a:r>
            <a:r>
              <a:rPr lang="en-US" sz="2000" b="1" dirty="0"/>
              <a:t>$</a:t>
            </a:r>
            <a:r>
              <a:rPr lang="en-US" sz="2000" b="1" dirty="0" smtClean="0"/>
              <a:t>)</a:t>
            </a:r>
          </a:p>
        </p:txBody>
      </p:sp>
      <p:sp>
        <p:nvSpPr>
          <p:cNvPr id="20" name="TextBox 19"/>
          <p:cNvSpPr txBox="1"/>
          <p:nvPr/>
        </p:nvSpPr>
        <p:spPr>
          <a:xfrm>
            <a:off x="2042441" y="5639526"/>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449457" y="4295003"/>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206722" y="4281292"/>
            <a:ext cx="124273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graphicFrame>
        <p:nvGraphicFramePr>
          <p:cNvPr id="17" name="Object 16"/>
          <p:cNvGraphicFramePr>
            <a:graphicFrameLocks noChangeAspect="1"/>
          </p:cNvGraphicFramePr>
          <p:nvPr>
            <p:extLst>
              <p:ext uri="{D42A27DB-BD31-4B8C-83A1-F6EECF244321}">
                <p14:modId xmlns:p14="http://schemas.microsoft.com/office/powerpoint/2010/main" val="50325845"/>
              </p:ext>
            </p:extLst>
          </p:nvPr>
        </p:nvGraphicFramePr>
        <p:xfrm>
          <a:off x="5175241" y="2559421"/>
          <a:ext cx="3060802" cy="944843"/>
        </p:xfrm>
        <a:graphic>
          <a:graphicData uri="http://schemas.openxmlformats.org/presentationml/2006/ole">
            <mc:AlternateContent xmlns:mc="http://schemas.openxmlformats.org/markup-compatibility/2006">
              <mc:Choice xmlns:v="urn:schemas-microsoft-com:vml" Requires="v">
                <p:oleObj spid="_x0000_s1189780" name="Equation" r:id="rId3" imgW="1358900" imgH="419100" progId="Equation.3">
                  <p:embed/>
                </p:oleObj>
              </mc:Choice>
              <mc:Fallback>
                <p:oleObj name="Equation" r:id="rId3" imgW="1358900" imgH="419100" progId="Equation.3">
                  <p:embed/>
                  <p:pic>
                    <p:nvPicPr>
                      <p:cNvPr id="0" name=""/>
                      <p:cNvPicPr/>
                      <p:nvPr/>
                    </p:nvPicPr>
                    <p:blipFill>
                      <a:blip r:embed="rId4"/>
                      <a:stretch>
                        <a:fillRect/>
                      </a:stretch>
                    </p:blipFill>
                    <p:spPr>
                      <a:xfrm>
                        <a:off x="5175241" y="2559421"/>
                        <a:ext cx="3060802" cy="944843"/>
                      </a:xfrm>
                      <a:prstGeom prst="rect">
                        <a:avLst/>
                      </a:prstGeom>
                    </p:spPr>
                  </p:pic>
                </p:oleObj>
              </mc:Fallback>
            </mc:AlternateContent>
          </a:graphicData>
        </a:graphic>
      </p:graphicFrame>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175</a:t>
            </a:fld>
            <a:endParaRPr lang="en-US" dirty="0"/>
          </a:p>
        </p:txBody>
      </p:sp>
    </p:spTree>
    <p:extLst>
      <p:ext uri="{BB962C8B-B14F-4D97-AF65-F5344CB8AC3E}">
        <p14:creationId xmlns:p14="http://schemas.microsoft.com/office/powerpoint/2010/main" val="2585958000"/>
      </p:ext>
    </p:extLst>
  </p:cSld>
  <p:clrMapOvr>
    <a:masterClrMapping/>
  </p:clrMapOvr>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758" y="244158"/>
            <a:ext cx="7812257" cy="1339850"/>
          </a:xfrm>
        </p:spPr>
        <p:txBody>
          <a:bodyPr>
            <a:normAutofit/>
          </a:bodyPr>
          <a:lstStyle/>
          <a:p>
            <a:r>
              <a:rPr lang="en-US" sz="4000" dirty="0" smtClean="0"/>
              <a:t>Supply &amp; Demand:</a:t>
            </a:r>
            <a:br>
              <a:rPr lang="en-US" sz="4000" dirty="0" smtClean="0"/>
            </a:br>
            <a:r>
              <a:rPr lang="en-US" sz="4000" dirty="0" smtClean="0"/>
              <a:t>The General-Form Representation</a:t>
            </a:r>
            <a:endParaRPr lang="en-US" sz="4000" dirty="0"/>
          </a:p>
        </p:txBody>
      </p:sp>
      <p:sp>
        <p:nvSpPr>
          <p:cNvPr id="3" name="Content Placeholder 2"/>
          <p:cNvSpPr>
            <a:spLocks noGrp="1"/>
          </p:cNvSpPr>
          <p:nvPr>
            <p:ph idx="1"/>
          </p:nvPr>
        </p:nvSpPr>
        <p:spPr>
          <a:xfrm>
            <a:off x="4398455" y="1800068"/>
            <a:ext cx="4432888" cy="4556282"/>
          </a:xfrm>
        </p:spPr>
        <p:txBody>
          <a:bodyPr>
            <a:normAutofit/>
          </a:bodyPr>
          <a:lstStyle/>
          <a:p>
            <a:r>
              <a:rPr lang="en-US" sz="2000" dirty="0" smtClean="0"/>
              <a:t>Supply and demand schedules describe a relationship between two variables, </a:t>
            </a:r>
            <a:r>
              <a:rPr lang="en-US" sz="2000" i="1" dirty="0" smtClean="0"/>
              <a:t>V(A)</a:t>
            </a:r>
            <a:r>
              <a:rPr lang="en-US" sz="2000" dirty="0" smtClean="0"/>
              <a:t> and </a:t>
            </a:r>
            <a:r>
              <a:rPr lang="en-US" sz="2000" i="1" dirty="0" smtClean="0"/>
              <a:t>Q(A)</a:t>
            </a:r>
            <a:r>
              <a:rPr lang="en-US" sz="2000" dirty="0" smtClean="0"/>
              <a:t>. The market value of money, </a:t>
            </a:r>
            <a:r>
              <a:rPr lang="en-US" sz="2000" i="1" dirty="0" smtClean="0"/>
              <a:t>V($)</a:t>
            </a:r>
            <a:r>
              <a:rPr lang="en-US" sz="2000" dirty="0" smtClean="0"/>
              <a:t>, is incidental to the analysis: </a:t>
            </a:r>
            <a:r>
              <a:rPr lang="en-US" sz="2000" dirty="0"/>
              <a:t>w</a:t>
            </a:r>
            <a:r>
              <a:rPr lang="en-US" sz="2000" dirty="0" smtClean="0"/>
              <a:t>e remove the constant </a:t>
            </a:r>
            <a:r>
              <a:rPr lang="en-US" sz="2000" i="1" dirty="0" smtClean="0"/>
              <a:t>V($)</a:t>
            </a:r>
            <a:r>
              <a:rPr lang="en-US" sz="2000" dirty="0" smtClean="0"/>
              <a:t> by multiplying all y-axis values on the previous slide by </a:t>
            </a:r>
            <a:r>
              <a:rPr lang="en-US" sz="2000" i="1" dirty="0" smtClean="0"/>
              <a:t>V($)</a:t>
            </a:r>
            <a:r>
              <a:rPr lang="en-US" sz="2000" dirty="0" smtClean="0"/>
              <a:t>.</a:t>
            </a:r>
          </a:p>
          <a:p>
            <a:pPr>
              <a:spcBef>
                <a:spcPts val="800"/>
              </a:spcBef>
            </a:pPr>
            <a:r>
              <a:rPr lang="en-US" sz="2000" dirty="0" smtClean="0"/>
              <a:t>What we are left with is the “general-form” representation of supply and demand analysis. Both schedules are expressed in terms of an invariable measure of market value (units of economic value).</a:t>
            </a:r>
          </a:p>
        </p:txBody>
      </p:sp>
      <p:cxnSp>
        <p:nvCxnSpPr>
          <p:cNvPr id="5" name="Straight Connector 4"/>
          <p:cNvCxnSpPr/>
          <p:nvPr/>
        </p:nvCxnSpPr>
        <p:spPr>
          <a:xfrm>
            <a:off x="119507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9507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19143" y="2538173"/>
            <a:ext cx="2092753" cy="369332"/>
          </a:xfrm>
          <a:prstGeom prst="rect">
            <a:avLst/>
          </a:prstGeom>
          <a:noFill/>
        </p:spPr>
        <p:txBody>
          <a:bodyPr wrap="none" rtlCol="0">
            <a:spAutoFit/>
          </a:bodyPr>
          <a:lstStyle/>
          <a:p>
            <a:r>
              <a:rPr lang="en-US" b="1" dirty="0" smtClean="0"/>
              <a:t>Market Value (EV)</a:t>
            </a:r>
            <a:endParaRPr lang="en-US" b="1" dirty="0"/>
          </a:p>
        </p:txBody>
      </p:sp>
      <p:sp>
        <p:nvSpPr>
          <p:cNvPr id="9" name="TextBox 8"/>
          <p:cNvSpPr txBox="1"/>
          <p:nvPr/>
        </p:nvSpPr>
        <p:spPr>
          <a:xfrm>
            <a:off x="334291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344637"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406593"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51940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486365" y="5056781"/>
            <a:ext cx="1043876" cy="369332"/>
          </a:xfrm>
          <a:prstGeom prst="rect">
            <a:avLst/>
          </a:prstGeom>
          <a:noFill/>
        </p:spPr>
        <p:txBody>
          <a:bodyPr wrap="none" rtlCol="0">
            <a:spAutoFit/>
          </a:bodyPr>
          <a:lstStyle/>
          <a:p>
            <a:pPr algn="ctr"/>
            <a:r>
              <a:rPr lang="en-US" dirty="0" smtClean="0"/>
              <a:t>Demand</a:t>
            </a:r>
            <a:endParaRPr lang="en-US" dirty="0"/>
          </a:p>
        </p:txBody>
      </p:sp>
      <p:sp>
        <p:nvSpPr>
          <p:cNvPr id="18" name="TextBox 17"/>
          <p:cNvSpPr txBox="1"/>
          <p:nvPr/>
        </p:nvSpPr>
        <p:spPr>
          <a:xfrm>
            <a:off x="615038" y="2021093"/>
            <a:ext cx="3662030" cy="369332"/>
          </a:xfrm>
          <a:prstGeom prst="rect">
            <a:avLst/>
          </a:prstGeom>
          <a:noFill/>
        </p:spPr>
        <p:txBody>
          <a:bodyPr wrap="none" rtlCol="0">
            <a:spAutoFit/>
          </a:bodyPr>
          <a:lstStyle/>
          <a:p>
            <a:pPr algn="ctr"/>
            <a:r>
              <a:rPr lang="en-US" dirty="0" smtClean="0"/>
              <a:t>MARKET VALUE OF GOOD (A)</a:t>
            </a:r>
            <a:endParaRPr lang="en-US" dirty="0"/>
          </a:p>
        </p:txBody>
      </p:sp>
      <p:sp>
        <p:nvSpPr>
          <p:cNvPr id="19" name="TextBox 18"/>
          <p:cNvSpPr txBox="1"/>
          <p:nvPr/>
        </p:nvSpPr>
        <p:spPr>
          <a:xfrm>
            <a:off x="464333" y="4040574"/>
            <a:ext cx="740207" cy="400110"/>
          </a:xfrm>
          <a:prstGeom prst="rect">
            <a:avLst/>
          </a:prstGeom>
          <a:noFill/>
        </p:spPr>
        <p:txBody>
          <a:bodyPr wrap="none" rtlCol="0">
            <a:spAutoFit/>
          </a:bodyPr>
          <a:lstStyle/>
          <a:p>
            <a:pPr algn="ctr"/>
            <a:r>
              <a:rPr lang="en-US" sz="2000" b="1" dirty="0" smtClean="0"/>
              <a:t>V(A)</a:t>
            </a:r>
          </a:p>
        </p:txBody>
      </p:sp>
      <p:sp>
        <p:nvSpPr>
          <p:cNvPr id="20" name="TextBox 19"/>
          <p:cNvSpPr txBox="1"/>
          <p:nvPr/>
        </p:nvSpPr>
        <p:spPr>
          <a:xfrm>
            <a:off x="2042441" y="5639526"/>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449457" y="4295003"/>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206722" y="4281292"/>
            <a:ext cx="124273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176</a:t>
            </a:fld>
            <a:endParaRPr lang="en-US" dirty="0"/>
          </a:p>
        </p:txBody>
      </p:sp>
    </p:spTree>
    <p:extLst>
      <p:ext uri="{BB962C8B-B14F-4D97-AF65-F5344CB8AC3E}">
        <p14:creationId xmlns:p14="http://schemas.microsoft.com/office/powerpoint/2010/main" val="4070695344"/>
      </p:ext>
    </p:extLst>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Modification to Assumptions</a:t>
            </a:r>
            <a:endParaRPr lang="en-US" sz="4000" dirty="0"/>
          </a:p>
        </p:txBody>
      </p:sp>
      <p:sp>
        <p:nvSpPr>
          <p:cNvPr id="3" name="Content Placeholder 2"/>
          <p:cNvSpPr>
            <a:spLocks noGrp="1"/>
          </p:cNvSpPr>
          <p:nvPr>
            <p:ph idx="1"/>
          </p:nvPr>
        </p:nvSpPr>
        <p:spPr>
          <a:xfrm>
            <a:off x="442530" y="1806453"/>
            <a:ext cx="8234892" cy="4486260"/>
          </a:xfrm>
        </p:spPr>
        <p:txBody>
          <a:bodyPr>
            <a:normAutofit fontScale="92500"/>
          </a:bodyPr>
          <a:lstStyle/>
          <a:p>
            <a:r>
              <a:rPr lang="en-US" dirty="0" smtClean="0"/>
              <a:t>The general-form representation of supply and demand captures all the basic principles of traditional supply </a:t>
            </a:r>
            <a:r>
              <a:rPr lang="en-US" dirty="0"/>
              <a:t>and demand </a:t>
            </a:r>
            <a:r>
              <a:rPr lang="en-US" dirty="0" smtClean="0"/>
              <a:t>analysis, except that in this case market value is measured in terms of a theoretical and invariable measure of market value.</a:t>
            </a:r>
          </a:p>
          <a:p>
            <a:r>
              <a:rPr lang="en-US" dirty="0" smtClean="0"/>
              <a:t>The general-form model allows us to “loosen up” one of the assumptions made by traditional supply and demand analysis. In particular, we don’t need to assume the market value of money is constant. The implication of this is that we don’t need to assume constant money income or constant money prices of related goods &amp; input goods. However, the general-form model </a:t>
            </a:r>
            <a:r>
              <a:rPr lang="en-US" i="1" dirty="0" smtClean="0"/>
              <a:t>does</a:t>
            </a:r>
            <a:r>
              <a:rPr lang="en-US" dirty="0" smtClean="0"/>
              <a:t> </a:t>
            </a:r>
            <a:r>
              <a:rPr lang="en-US" i="1" dirty="0" smtClean="0"/>
              <a:t>assume</a:t>
            </a:r>
            <a:r>
              <a:rPr lang="en-US" dirty="0" smtClean="0"/>
              <a:t> constant market value of income (income in EV terms) and constant market value of related/input goods (in EV terms).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177</a:t>
            </a:fld>
            <a:endParaRPr lang="en-US" dirty="0"/>
          </a:p>
        </p:txBody>
      </p:sp>
    </p:spTree>
    <p:extLst>
      <p:ext uri="{BB962C8B-B14F-4D97-AF65-F5344CB8AC3E}">
        <p14:creationId xmlns:p14="http://schemas.microsoft.com/office/powerpoint/2010/main" val="381052304"/>
      </p:ext>
    </p:extLst>
  </p:cSld>
  <p:clrMapOvr>
    <a:masterClrMapping/>
  </p:clrMapOvr>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276" y="244158"/>
            <a:ext cx="8372345" cy="1339850"/>
          </a:xfrm>
        </p:spPr>
        <p:txBody>
          <a:bodyPr>
            <a:normAutofit/>
          </a:bodyPr>
          <a:lstStyle/>
          <a:p>
            <a:r>
              <a:rPr lang="en-US" sz="4000" dirty="0" smtClean="0"/>
              <a:t>The Benefit of the General-Form Representation of Supply &amp; Demand</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The general-form representation of supply and demand allows us to isolate and illustrate changes in the price of a good that are due to a change in the market value of the good itself as compared with changes in price that are due to a change in the market value of the measurement good.</a:t>
            </a:r>
            <a:endParaRPr lang="en-US" sz="2000" i="1" dirty="0"/>
          </a:p>
        </p:txBody>
      </p:sp>
      <p:cxnSp>
        <p:nvCxnSpPr>
          <p:cNvPr id="5" name="Straight Connector 4"/>
          <p:cNvCxnSpPr/>
          <p:nvPr/>
        </p:nvCxnSpPr>
        <p:spPr>
          <a:xfrm>
            <a:off x="58077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84017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55282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78572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96920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623836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25760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209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20701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806972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803349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05717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5773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9073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5817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01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589792" y="3676465"/>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5800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31551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07641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40127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723621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9050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60949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261473" y="5948117"/>
            <a:ext cx="694684" cy="369332"/>
          </a:xfrm>
          <a:prstGeom prst="rect">
            <a:avLst/>
          </a:prstGeom>
          <a:noFill/>
        </p:spPr>
        <p:txBody>
          <a:bodyPr wrap="none" rtlCol="0">
            <a:spAutoFit/>
          </a:bodyPr>
          <a:lstStyle/>
          <a:p>
            <a:r>
              <a:rPr lang="en-US" dirty="0" smtClean="0"/>
              <a:t>Q(A)</a:t>
            </a:r>
            <a:endParaRPr lang="en-US" baseline="-25000" dirty="0"/>
          </a:p>
        </p:txBody>
      </p:sp>
      <p:graphicFrame>
        <p:nvGraphicFramePr>
          <p:cNvPr id="30" name="Object 29"/>
          <p:cNvGraphicFramePr>
            <a:graphicFrameLocks noChangeAspect="1"/>
          </p:cNvGraphicFramePr>
          <p:nvPr>
            <p:extLst>
              <p:ext uri="{D42A27DB-BD31-4B8C-83A1-F6EECF244321}">
                <p14:modId xmlns:p14="http://schemas.microsoft.com/office/powerpoint/2010/main" val="3851438599"/>
              </p:ext>
            </p:extLst>
          </p:nvPr>
        </p:nvGraphicFramePr>
        <p:xfrm>
          <a:off x="3336858" y="4292212"/>
          <a:ext cx="1852612" cy="873125"/>
        </p:xfrm>
        <a:graphic>
          <a:graphicData uri="http://schemas.openxmlformats.org/presentationml/2006/ole">
            <mc:AlternateContent xmlns:mc="http://schemas.openxmlformats.org/markup-compatibility/2006">
              <mc:Choice xmlns:v="urn:schemas-microsoft-com:vml" Requires="v">
                <p:oleObj spid="_x0000_s1277800"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336858" y="4292212"/>
                        <a:ext cx="1852612" cy="873125"/>
                      </a:xfrm>
                      <a:prstGeom prst="rect">
                        <a:avLst/>
                      </a:prstGeom>
                      <a:ln>
                        <a:solidFill>
                          <a:srgbClr val="FF0000"/>
                        </a:solidFill>
                      </a:ln>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178</a:t>
            </a:fld>
            <a:endParaRPr lang="en-US" dirty="0"/>
          </a:p>
        </p:txBody>
      </p:sp>
    </p:spTree>
    <p:extLst>
      <p:ext uri="{BB962C8B-B14F-4D97-AF65-F5344CB8AC3E}">
        <p14:creationId xmlns:p14="http://schemas.microsoft.com/office/powerpoint/2010/main" val="3330369607"/>
      </p:ext>
    </p:extLst>
  </p:cSld>
  <p:clrMapOvr>
    <a:masterClrMapping/>
  </p:clrMapOvr>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Supply &amp; Demand:</a:t>
            </a:r>
            <a:br>
              <a:rPr lang="en-US" sz="4000" dirty="0" smtClean="0"/>
            </a:br>
            <a:r>
              <a:rPr lang="en-US" sz="4000" dirty="0" smtClean="0"/>
              <a:t>The Special-Form Representation</a:t>
            </a:r>
            <a:endParaRPr lang="en-US" sz="4000" dirty="0"/>
          </a:p>
        </p:txBody>
      </p:sp>
      <p:sp>
        <p:nvSpPr>
          <p:cNvPr id="3" name="Content Placeholder 2"/>
          <p:cNvSpPr>
            <a:spLocks noGrp="1"/>
          </p:cNvSpPr>
          <p:nvPr>
            <p:ph idx="1"/>
          </p:nvPr>
        </p:nvSpPr>
        <p:spPr>
          <a:xfrm>
            <a:off x="4456173" y="1882737"/>
            <a:ext cx="4278967" cy="4425108"/>
          </a:xfrm>
        </p:spPr>
        <p:txBody>
          <a:bodyPr>
            <a:noAutofit/>
          </a:bodyPr>
          <a:lstStyle/>
          <a:p>
            <a:r>
              <a:rPr lang="en-US" sz="2000" dirty="0" smtClean="0"/>
              <a:t>We can transform the general-form representation of supply and demand (supply &amp;</a:t>
            </a:r>
            <a:r>
              <a:rPr lang="en-US" sz="2000" dirty="0"/>
              <a:t> </a:t>
            </a:r>
            <a:r>
              <a:rPr lang="en-US" sz="2000" dirty="0" smtClean="0"/>
              <a:t>demand in EV terms) back into any “special-form” representation of supply and demand where market value is measured in relative terms (say relative to the market value of good B).</a:t>
            </a:r>
          </a:p>
          <a:p>
            <a:r>
              <a:rPr lang="en-US" sz="2000" dirty="0" smtClean="0"/>
              <a:t>We do this by assuming a constant market value for the measurement good (good B) and dividing all y-axis values by </a:t>
            </a:r>
            <a:r>
              <a:rPr lang="en-US" sz="2000" i="1" dirty="0" smtClean="0"/>
              <a:t>V(B)</a:t>
            </a:r>
            <a:r>
              <a:rPr lang="en-US" sz="2000" dirty="0" smtClean="0"/>
              <a:t>.</a:t>
            </a:r>
          </a:p>
        </p:txBody>
      </p:sp>
      <p:cxnSp>
        <p:nvCxnSpPr>
          <p:cNvPr id="5" name="Straight Connector 4"/>
          <p:cNvCxnSpPr/>
          <p:nvPr/>
        </p:nvCxnSpPr>
        <p:spPr>
          <a:xfrm>
            <a:off x="119507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9507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87969" y="2557417"/>
            <a:ext cx="1954344" cy="369332"/>
          </a:xfrm>
          <a:prstGeom prst="rect">
            <a:avLst/>
          </a:prstGeom>
          <a:noFill/>
        </p:spPr>
        <p:txBody>
          <a:bodyPr wrap="none" rtlCol="0">
            <a:spAutoFit/>
          </a:bodyPr>
          <a:lstStyle/>
          <a:p>
            <a:r>
              <a:rPr lang="en-US" b="1" dirty="0" smtClean="0"/>
              <a:t>Price (in B terms)</a:t>
            </a:r>
            <a:endParaRPr lang="en-US" b="1" dirty="0"/>
          </a:p>
        </p:txBody>
      </p:sp>
      <p:sp>
        <p:nvSpPr>
          <p:cNvPr id="9" name="TextBox 8"/>
          <p:cNvSpPr txBox="1"/>
          <p:nvPr/>
        </p:nvSpPr>
        <p:spPr>
          <a:xfrm>
            <a:off x="334291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344637"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406593"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51940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486365" y="5056781"/>
            <a:ext cx="1043876" cy="369332"/>
          </a:xfrm>
          <a:prstGeom prst="rect">
            <a:avLst/>
          </a:prstGeom>
          <a:noFill/>
        </p:spPr>
        <p:txBody>
          <a:bodyPr wrap="none" rtlCol="0">
            <a:spAutoFit/>
          </a:bodyPr>
          <a:lstStyle/>
          <a:p>
            <a:pPr algn="ctr"/>
            <a:r>
              <a:rPr lang="en-US" dirty="0" smtClean="0"/>
              <a:t>Demand</a:t>
            </a:r>
            <a:endParaRPr lang="en-US" dirty="0"/>
          </a:p>
        </p:txBody>
      </p:sp>
      <p:sp>
        <p:nvSpPr>
          <p:cNvPr id="18" name="TextBox 17"/>
          <p:cNvSpPr txBox="1"/>
          <p:nvPr/>
        </p:nvSpPr>
        <p:spPr>
          <a:xfrm>
            <a:off x="1042935" y="1863493"/>
            <a:ext cx="2883196" cy="646331"/>
          </a:xfrm>
          <a:prstGeom prst="rect">
            <a:avLst/>
          </a:prstGeom>
          <a:noFill/>
        </p:spPr>
        <p:txBody>
          <a:bodyPr wrap="none" rtlCol="0">
            <a:spAutoFit/>
          </a:bodyPr>
          <a:lstStyle/>
          <a:p>
            <a:pPr algn="ctr"/>
            <a:r>
              <a:rPr lang="en-US" dirty="0" smtClean="0"/>
              <a:t>PRICE OF GOOD (A)</a:t>
            </a:r>
          </a:p>
          <a:p>
            <a:pPr algn="ctr"/>
            <a:r>
              <a:rPr lang="en-US" dirty="0" smtClean="0"/>
              <a:t>IN TERMS OF GOOD (B)</a:t>
            </a:r>
            <a:endParaRPr lang="en-US" dirty="0"/>
          </a:p>
        </p:txBody>
      </p:sp>
      <p:sp>
        <p:nvSpPr>
          <p:cNvPr id="19" name="TextBox 18"/>
          <p:cNvSpPr txBox="1"/>
          <p:nvPr/>
        </p:nvSpPr>
        <p:spPr>
          <a:xfrm>
            <a:off x="295937" y="3919638"/>
            <a:ext cx="884602" cy="707886"/>
          </a:xfrm>
          <a:prstGeom prst="rect">
            <a:avLst/>
          </a:prstGeom>
          <a:noFill/>
        </p:spPr>
        <p:txBody>
          <a:bodyPr wrap="none" rtlCol="0">
            <a:spAutoFit/>
          </a:bodyPr>
          <a:lstStyle/>
          <a:p>
            <a:pPr algn="ctr"/>
            <a:r>
              <a:rPr lang="en-US" sz="2000" b="1" dirty="0" smtClean="0"/>
              <a:t>V(A)/</a:t>
            </a:r>
          </a:p>
          <a:p>
            <a:pPr algn="ctr"/>
            <a:r>
              <a:rPr lang="en-US" sz="2000" b="1" dirty="0" smtClean="0"/>
              <a:t>V(B)</a:t>
            </a:r>
          </a:p>
        </p:txBody>
      </p:sp>
      <p:sp>
        <p:nvSpPr>
          <p:cNvPr id="20" name="TextBox 19"/>
          <p:cNvSpPr txBox="1"/>
          <p:nvPr/>
        </p:nvSpPr>
        <p:spPr>
          <a:xfrm>
            <a:off x="2042441" y="5639526"/>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449457" y="4295003"/>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206722" y="4281292"/>
            <a:ext cx="124273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179</a:t>
            </a:fld>
            <a:endParaRPr lang="en-US" dirty="0"/>
          </a:p>
        </p:txBody>
      </p:sp>
    </p:spTree>
    <p:extLst>
      <p:ext uri="{BB962C8B-B14F-4D97-AF65-F5344CB8AC3E}">
        <p14:creationId xmlns:p14="http://schemas.microsoft.com/office/powerpoint/2010/main" val="1309133286"/>
      </p:ext>
    </p:extLst>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Supply &amp; Demand</a:t>
            </a:r>
            <a:br>
              <a:rPr lang="en-US" sz="4000" dirty="0" smtClean="0"/>
            </a:br>
            <a:r>
              <a:rPr lang="en-US" sz="4000" dirty="0" smtClean="0"/>
              <a:t>in Dollar Terms</a:t>
            </a:r>
            <a:endParaRPr lang="en-US" sz="4000" dirty="0"/>
          </a:p>
        </p:txBody>
      </p:sp>
      <p:sp>
        <p:nvSpPr>
          <p:cNvPr id="3" name="Content Placeholder 2"/>
          <p:cNvSpPr>
            <a:spLocks noGrp="1"/>
          </p:cNvSpPr>
          <p:nvPr>
            <p:ph idx="1"/>
          </p:nvPr>
        </p:nvSpPr>
        <p:spPr>
          <a:xfrm>
            <a:off x="4359974" y="1877045"/>
            <a:ext cx="4475226" cy="4492644"/>
          </a:xfrm>
        </p:spPr>
        <p:txBody>
          <a:bodyPr>
            <a:noAutofit/>
          </a:bodyPr>
          <a:lstStyle/>
          <a:p>
            <a:r>
              <a:rPr lang="en-US" sz="2000" dirty="0" smtClean="0"/>
              <a:t>The most common special-form representation of supply and demand is the market value of a good measured in terms of the market value of money.</a:t>
            </a:r>
          </a:p>
          <a:p>
            <a:pPr>
              <a:spcBef>
                <a:spcPts val="1400"/>
              </a:spcBef>
            </a:pPr>
            <a:r>
              <a:rPr lang="en-US" sz="2000" dirty="0" smtClean="0"/>
              <a:t>We transform the general-form by assuming </a:t>
            </a:r>
            <a:r>
              <a:rPr lang="en-US" sz="2000" dirty="0"/>
              <a:t>a</a:t>
            </a:r>
            <a:r>
              <a:rPr lang="en-US" sz="2000" dirty="0" smtClean="0"/>
              <a:t> constant market value for the dollar, </a:t>
            </a:r>
            <a:r>
              <a:rPr lang="en-US" sz="2000" i="1" dirty="0" smtClean="0"/>
              <a:t>V($)</a:t>
            </a:r>
            <a:r>
              <a:rPr lang="en-US" sz="2000" dirty="0" smtClean="0"/>
              <a:t>. Then, all y-axis values in the general-form schedules are divided by this constant value. As a result, the y-axis is expressed in terms of V(A)/V($), or the “dollar </a:t>
            </a:r>
            <a:r>
              <a:rPr lang="en-US" sz="2000" dirty="0"/>
              <a:t>p</a:t>
            </a:r>
            <a:r>
              <a:rPr lang="en-US" sz="2000" dirty="0" smtClean="0"/>
              <a:t>rice of good A”.</a:t>
            </a:r>
          </a:p>
        </p:txBody>
      </p:sp>
      <p:cxnSp>
        <p:nvCxnSpPr>
          <p:cNvPr id="5" name="Straight Connector 4"/>
          <p:cNvCxnSpPr/>
          <p:nvPr/>
        </p:nvCxnSpPr>
        <p:spPr>
          <a:xfrm>
            <a:off x="1195073" y="2987828"/>
            <a:ext cx="0" cy="2651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95073" y="5639526"/>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87969" y="2557417"/>
            <a:ext cx="1918389" cy="369332"/>
          </a:xfrm>
          <a:prstGeom prst="rect">
            <a:avLst/>
          </a:prstGeom>
          <a:noFill/>
        </p:spPr>
        <p:txBody>
          <a:bodyPr wrap="none" rtlCol="0">
            <a:spAutoFit/>
          </a:bodyPr>
          <a:lstStyle/>
          <a:p>
            <a:r>
              <a:rPr lang="en-US" b="1" dirty="0" smtClean="0"/>
              <a:t>Price (in $ terms)</a:t>
            </a:r>
            <a:endParaRPr lang="en-US" b="1" dirty="0"/>
          </a:p>
        </p:txBody>
      </p:sp>
      <p:sp>
        <p:nvSpPr>
          <p:cNvPr id="9" name="TextBox 8"/>
          <p:cNvSpPr txBox="1"/>
          <p:nvPr/>
        </p:nvSpPr>
        <p:spPr>
          <a:xfrm>
            <a:off x="3342918" y="5658200"/>
            <a:ext cx="1057163" cy="369332"/>
          </a:xfrm>
          <a:prstGeom prst="rect">
            <a:avLst/>
          </a:prstGeom>
          <a:noFill/>
        </p:spPr>
        <p:txBody>
          <a:bodyPr wrap="none" rtlCol="0">
            <a:spAutoFit/>
          </a:bodyPr>
          <a:lstStyle/>
          <a:p>
            <a:r>
              <a:rPr lang="en-US" dirty="0" smtClean="0"/>
              <a:t>Quantity</a:t>
            </a:r>
            <a:endParaRPr lang="en-US" dirty="0"/>
          </a:p>
        </p:txBody>
      </p:sp>
      <p:cxnSp>
        <p:nvCxnSpPr>
          <p:cNvPr id="11" name="Straight Connector 10"/>
          <p:cNvCxnSpPr/>
          <p:nvPr/>
        </p:nvCxnSpPr>
        <p:spPr>
          <a:xfrm flipV="1">
            <a:off x="1344637"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406593" y="3305285"/>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519408" y="2996720"/>
            <a:ext cx="859806" cy="369332"/>
          </a:xfrm>
          <a:prstGeom prst="rect">
            <a:avLst/>
          </a:prstGeom>
          <a:noFill/>
        </p:spPr>
        <p:txBody>
          <a:bodyPr wrap="none" rtlCol="0">
            <a:spAutoFit/>
          </a:bodyPr>
          <a:lstStyle/>
          <a:p>
            <a:pPr algn="ctr"/>
            <a:r>
              <a:rPr lang="en-US" dirty="0" smtClean="0"/>
              <a:t>Supply</a:t>
            </a:r>
            <a:endParaRPr lang="en-US" dirty="0"/>
          </a:p>
        </p:txBody>
      </p:sp>
      <p:sp>
        <p:nvSpPr>
          <p:cNvPr id="15" name="TextBox 14"/>
          <p:cNvSpPr txBox="1"/>
          <p:nvPr/>
        </p:nvSpPr>
        <p:spPr>
          <a:xfrm>
            <a:off x="3486365" y="5056781"/>
            <a:ext cx="1043876" cy="369332"/>
          </a:xfrm>
          <a:prstGeom prst="rect">
            <a:avLst/>
          </a:prstGeom>
          <a:noFill/>
        </p:spPr>
        <p:txBody>
          <a:bodyPr wrap="none" rtlCol="0">
            <a:spAutoFit/>
          </a:bodyPr>
          <a:lstStyle/>
          <a:p>
            <a:pPr algn="ctr"/>
            <a:r>
              <a:rPr lang="en-US" dirty="0" smtClean="0"/>
              <a:t>Demand</a:t>
            </a:r>
            <a:endParaRPr lang="en-US" dirty="0"/>
          </a:p>
        </p:txBody>
      </p:sp>
      <p:sp>
        <p:nvSpPr>
          <p:cNvPr id="18" name="TextBox 17"/>
          <p:cNvSpPr txBox="1"/>
          <p:nvPr/>
        </p:nvSpPr>
        <p:spPr>
          <a:xfrm>
            <a:off x="1062208" y="1863493"/>
            <a:ext cx="2844649" cy="646331"/>
          </a:xfrm>
          <a:prstGeom prst="rect">
            <a:avLst/>
          </a:prstGeom>
          <a:noFill/>
        </p:spPr>
        <p:txBody>
          <a:bodyPr wrap="none" rtlCol="0">
            <a:spAutoFit/>
          </a:bodyPr>
          <a:lstStyle/>
          <a:p>
            <a:pPr algn="ctr"/>
            <a:r>
              <a:rPr lang="en-US" dirty="0" smtClean="0"/>
              <a:t>PRICE OF GOOD (A)</a:t>
            </a:r>
          </a:p>
          <a:p>
            <a:pPr algn="ctr"/>
            <a:r>
              <a:rPr lang="en-US" dirty="0" smtClean="0"/>
              <a:t>IN TERMS OF GOOD ($)</a:t>
            </a:r>
            <a:endParaRPr lang="en-US" dirty="0"/>
          </a:p>
        </p:txBody>
      </p:sp>
      <p:sp>
        <p:nvSpPr>
          <p:cNvPr id="19" name="TextBox 18"/>
          <p:cNvSpPr txBox="1"/>
          <p:nvPr/>
        </p:nvSpPr>
        <p:spPr>
          <a:xfrm>
            <a:off x="295937" y="3919638"/>
            <a:ext cx="884602" cy="707886"/>
          </a:xfrm>
          <a:prstGeom prst="rect">
            <a:avLst/>
          </a:prstGeom>
          <a:noFill/>
        </p:spPr>
        <p:txBody>
          <a:bodyPr wrap="none" rtlCol="0">
            <a:spAutoFit/>
          </a:bodyPr>
          <a:lstStyle/>
          <a:p>
            <a:pPr algn="ctr"/>
            <a:r>
              <a:rPr lang="en-US" sz="2000" b="1" dirty="0" smtClean="0"/>
              <a:t>V(A)/</a:t>
            </a:r>
          </a:p>
          <a:p>
            <a:pPr algn="ctr"/>
            <a:r>
              <a:rPr lang="en-US" sz="2000" b="1" dirty="0" smtClean="0"/>
              <a:t>V($)</a:t>
            </a:r>
          </a:p>
        </p:txBody>
      </p:sp>
      <p:sp>
        <p:nvSpPr>
          <p:cNvPr id="20" name="TextBox 19"/>
          <p:cNvSpPr txBox="1"/>
          <p:nvPr/>
        </p:nvSpPr>
        <p:spPr>
          <a:xfrm>
            <a:off x="2042441" y="5639526"/>
            <a:ext cx="751353" cy="400110"/>
          </a:xfrm>
          <a:prstGeom prst="rect">
            <a:avLst/>
          </a:prstGeom>
          <a:noFill/>
        </p:spPr>
        <p:txBody>
          <a:bodyPr wrap="none" rtlCol="0">
            <a:spAutoFit/>
          </a:bodyPr>
          <a:lstStyle/>
          <a:p>
            <a:r>
              <a:rPr lang="en-US" sz="2000" dirty="0" smtClean="0"/>
              <a:t>Q(A)</a:t>
            </a:r>
            <a:endParaRPr lang="en-US" sz="2000" dirty="0"/>
          </a:p>
        </p:txBody>
      </p:sp>
      <p:cxnSp>
        <p:nvCxnSpPr>
          <p:cNvPr id="25" name="Straight Connector 24"/>
          <p:cNvCxnSpPr/>
          <p:nvPr/>
        </p:nvCxnSpPr>
        <p:spPr>
          <a:xfrm>
            <a:off x="2449457" y="4295003"/>
            <a:ext cx="0" cy="13445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206722" y="4281292"/>
            <a:ext cx="124273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180</a:t>
            </a:fld>
            <a:endParaRPr lang="en-US" dirty="0"/>
          </a:p>
        </p:txBody>
      </p:sp>
    </p:spTree>
    <p:extLst>
      <p:ext uri="{BB962C8B-B14F-4D97-AF65-F5344CB8AC3E}">
        <p14:creationId xmlns:p14="http://schemas.microsoft.com/office/powerpoint/2010/main" val="3067319917"/>
      </p:ext>
    </p:extLst>
  </p:cSld>
  <p:clrMapOvr>
    <a:masterClrMapping/>
  </p:clrMapOvr>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Section Review</a:t>
            </a:r>
            <a:endParaRPr lang="en-US" sz="4000" dirty="0"/>
          </a:p>
        </p:txBody>
      </p:sp>
      <p:sp>
        <p:nvSpPr>
          <p:cNvPr id="3" name="Content Placeholder 2"/>
          <p:cNvSpPr>
            <a:spLocks noGrp="1"/>
          </p:cNvSpPr>
          <p:nvPr>
            <p:ph idx="1"/>
          </p:nvPr>
        </p:nvSpPr>
        <p:spPr>
          <a:xfrm>
            <a:off x="442530" y="1806453"/>
            <a:ext cx="8234891" cy="4526650"/>
          </a:xfrm>
        </p:spPr>
        <p:txBody>
          <a:bodyPr>
            <a:normAutofit/>
          </a:bodyPr>
          <a:lstStyle/>
          <a:p>
            <a:r>
              <a:rPr lang="en-US" sz="2100" dirty="0" smtClean="0"/>
              <a:t>In summary, trade is an exchange of </a:t>
            </a:r>
            <a:r>
              <a:rPr lang="en-US" sz="2100" i="1" dirty="0" smtClean="0"/>
              <a:t>two</a:t>
            </a:r>
            <a:r>
              <a:rPr lang="en-US" sz="2100" dirty="0" smtClean="0"/>
              <a:t> goods (one for another) and every price is a relative expression of </a:t>
            </a:r>
            <a:r>
              <a:rPr lang="en-US" sz="2100" i="1" dirty="0" smtClean="0"/>
              <a:t>two</a:t>
            </a:r>
            <a:r>
              <a:rPr lang="en-US" sz="2100" dirty="0" smtClean="0"/>
              <a:t> market values. There is nothing wrong with analyzing how changes in supply and demand for only one of the goods will impact the price of the transaction, nor with expressing this analysis in terms of relative market value by assuming that the market value of the second good constant.</a:t>
            </a:r>
          </a:p>
          <a:p>
            <a:pPr>
              <a:spcBef>
                <a:spcPts val="1400"/>
              </a:spcBef>
            </a:pPr>
            <a:r>
              <a:rPr lang="en-US" sz="2100" dirty="0" smtClean="0"/>
              <a:t>However, a comprehensive model of price determination should recognize that the price of the trade (the ratio of quantities exchanged) depends on supply and demand for </a:t>
            </a:r>
            <a:r>
              <a:rPr lang="en-US" sz="2100" i="1" dirty="0" smtClean="0"/>
              <a:t>both</a:t>
            </a:r>
            <a:r>
              <a:rPr lang="en-US" sz="2100" dirty="0" smtClean="0"/>
              <a:t> of the goods being exchanged. In order to analyze these market forces individually, we need to use a theoretical, universal and invariable measure of market value (“units of economic value”).</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181</a:t>
            </a:fld>
            <a:endParaRPr lang="en-US" dirty="0"/>
          </a:p>
        </p:txBody>
      </p:sp>
    </p:spTree>
    <p:extLst>
      <p:ext uri="{BB962C8B-B14F-4D97-AF65-F5344CB8AC3E}">
        <p14:creationId xmlns:p14="http://schemas.microsoft.com/office/powerpoint/2010/main" val="290582045"/>
      </p:ext>
    </p:extLst>
  </p:cSld>
  <p:clrMapOvr>
    <a:masterClrMapping/>
  </p:clrMapOvr>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1371601"/>
            <a:ext cx="7345362" cy="2780488"/>
          </a:xfrm>
        </p:spPr>
        <p:txBody>
          <a:bodyPr/>
          <a:lstStyle/>
          <a:p>
            <a:r>
              <a:rPr lang="en-US" sz="4800" dirty="0" smtClean="0"/>
              <a:t>Part B:</a:t>
            </a:r>
            <a:br>
              <a:rPr lang="en-US" sz="4800" dirty="0" smtClean="0"/>
            </a:br>
            <a:r>
              <a:rPr lang="en-US" sz="4800" dirty="0" smtClean="0"/>
              <a:t>Macroeconomic</a:t>
            </a:r>
            <a:br>
              <a:rPr lang="en-US" sz="4800" dirty="0" smtClean="0"/>
            </a:br>
            <a:r>
              <a:rPr lang="en-US" sz="4800" dirty="0" smtClean="0"/>
              <a:t>Price Determination</a:t>
            </a:r>
            <a:endParaRPr lang="en-US" sz="4800"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182</a:t>
            </a:fld>
            <a:endParaRPr lang="en-US" dirty="0"/>
          </a:p>
        </p:txBody>
      </p:sp>
    </p:spTree>
    <p:extLst>
      <p:ext uri="{BB962C8B-B14F-4D97-AF65-F5344CB8AC3E}">
        <p14:creationId xmlns:p14="http://schemas.microsoft.com/office/powerpoint/2010/main" val="1213990734"/>
      </p:ext>
    </p:extLst>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49" y="1371600"/>
            <a:ext cx="8177170" cy="1676400"/>
          </a:xfrm>
        </p:spPr>
        <p:txBody>
          <a:bodyPr/>
          <a:lstStyle/>
          <a:p>
            <a:r>
              <a:rPr lang="en-US" sz="4000" dirty="0" smtClean="0"/>
              <a:t>Ratio Theory of </a:t>
            </a:r>
            <a:r>
              <a:rPr lang="en-US" sz="4000" dirty="0"/>
              <a:t>t</a:t>
            </a:r>
            <a:r>
              <a:rPr lang="en-US" sz="4000" dirty="0" smtClean="0"/>
              <a:t>he Price Level</a:t>
            </a:r>
            <a:endParaRPr lang="en-US" sz="4000" dirty="0"/>
          </a:p>
        </p:txBody>
      </p:sp>
      <p:sp>
        <p:nvSpPr>
          <p:cNvPr id="3" name="Text Placeholder 2"/>
          <p:cNvSpPr>
            <a:spLocks noGrp="1"/>
          </p:cNvSpPr>
          <p:nvPr>
            <p:ph type="body" idx="1"/>
          </p:nvPr>
        </p:nvSpPr>
        <p:spPr/>
        <p:txBody>
          <a:bodyPr/>
          <a:lstStyle/>
          <a:p>
            <a:r>
              <a:rPr lang="en-US" dirty="0" smtClean="0"/>
              <a:t>The Price Level as a Ratio of Two Market Values: the General Value Level and the Market Value of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183</a:t>
            </a:fld>
            <a:endParaRPr lang="en-US" dirty="0"/>
          </a:p>
        </p:txBody>
      </p:sp>
    </p:spTree>
    <p:extLst>
      <p:ext uri="{BB962C8B-B14F-4D97-AF65-F5344CB8AC3E}">
        <p14:creationId xmlns:p14="http://schemas.microsoft.com/office/powerpoint/2010/main" val="1987965526"/>
      </p:ext>
    </p:extLst>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192" y="244158"/>
            <a:ext cx="7700347" cy="1339850"/>
          </a:xfrm>
        </p:spPr>
        <p:txBody>
          <a:bodyPr>
            <a:normAutofit/>
          </a:bodyPr>
          <a:lstStyle/>
          <a:p>
            <a:r>
              <a:rPr lang="en-US" sz="4000" dirty="0" smtClean="0"/>
              <a:t>Microeconomic Theory is</a:t>
            </a:r>
            <a:br>
              <a:rPr lang="en-US" sz="4000" dirty="0" smtClean="0"/>
            </a:br>
            <a:r>
              <a:rPr lang="en-US" sz="4000" dirty="0" smtClean="0"/>
              <a:t>Not a Theory of Inflation</a:t>
            </a:r>
            <a:endParaRPr lang="en-US" sz="4000" dirty="0"/>
          </a:p>
        </p:txBody>
      </p:sp>
      <p:sp>
        <p:nvSpPr>
          <p:cNvPr id="3" name="Content Placeholder 2"/>
          <p:cNvSpPr>
            <a:spLocks noGrp="1"/>
          </p:cNvSpPr>
          <p:nvPr>
            <p:ph idx="1"/>
          </p:nvPr>
        </p:nvSpPr>
        <p:spPr>
          <a:xfrm>
            <a:off x="481012" y="1787208"/>
            <a:ext cx="8273370" cy="4543993"/>
          </a:xfrm>
        </p:spPr>
        <p:txBody>
          <a:bodyPr>
            <a:normAutofit fontScale="92500"/>
          </a:bodyPr>
          <a:lstStyle/>
          <a:p>
            <a:r>
              <a:rPr lang="en-US" dirty="0" smtClean="0"/>
              <a:t>At the outset, it is important to note that the microeconomic theory of price determination from Part A is </a:t>
            </a:r>
            <a:r>
              <a:rPr lang="en-US" b="1" dirty="0" smtClean="0"/>
              <a:t>not</a:t>
            </a:r>
            <a:r>
              <a:rPr lang="en-US" dirty="0" smtClean="0"/>
              <a:t> a theory of inflation. While the theory does represent the core microeconomic foundation for the macroeconomic models developed in The Enigma Series, it requires significant adaptation and thought to translate any simple microeconomic theory of price determination into a macroeconomic theory of inflation.</a:t>
            </a:r>
          </a:p>
          <a:p>
            <a:r>
              <a:rPr lang="en-US" dirty="0" smtClean="0"/>
              <a:t>The first step in that process is to extend the microeconomic relationship described by the theory into a useful macroeconomic relationship. In particular, we will attempt to demonstrate that the price level is a function of two absolute market values: the general value level and the market value of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184</a:t>
            </a:fld>
            <a:endParaRPr lang="en-US" dirty="0"/>
          </a:p>
        </p:txBody>
      </p:sp>
    </p:spTree>
    <p:extLst>
      <p:ext uri="{BB962C8B-B14F-4D97-AF65-F5344CB8AC3E}">
        <p14:creationId xmlns:p14="http://schemas.microsoft.com/office/powerpoint/2010/main" val="2524034645"/>
      </p:ext>
    </p:extLst>
  </p:cSld>
  <p:clrMapOvr>
    <a:masterClrMapping/>
  </p:clrMapOvr>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414" y="244158"/>
            <a:ext cx="7792362" cy="1339850"/>
          </a:xfrm>
        </p:spPr>
        <p:txBody>
          <a:bodyPr>
            <a:normAutofit/>
          </a:bodyPr>
          <a:lstStyle/>
          <a:p>
            <a:r>
              <a:rPr lang="en-US" sz="4000" dirty="0" smtClean="0"/>
              <a:t>Extending Microeconomic Theory to the Price Leve</a:t>
            </a:r>
            <a:r>
              <a:rPr lang="en-US" sz="4000" dirty="0"/>
              <a:t>l</a:t>
            </a:r>
          </a:p>
        </p:txBody>
      </p:sp>
      <p:sp>
        <p:nvSpPr>
          <p:cNvPr id="3" name="Content Placeholder 2"/>
          <p:cNvSpPr>
            <a:spLocks noGrp="1"/>
          </p:cNvSpPr>
          <p:nvPr>
            <p:ph idx="1"/>
          </p:nvPr>
        </p:nvSpPr>
        <p:spPr>
          <a:xfrm>
            <a:off x="485565" y="1791965"/>
            <a:ext cx="8123849" cy="4712430"/>
          </a:xfrm>
        </p:spPr>
        <p:txBody>
          <a:bodyPr>
            <a:normAutofit/>
          </a:bodyPr>
          <a:lstStyle/>
          <a:p>
            <a:r>
              <a:rPr lang="en-US" sz="2100" dirty="0" smtClean="0"/>
              <a:t>In Part A of this paper, we established that the dollar price of an individual good,</a:t>
            </a:r>
            <a:r>
              <a:rPr lang="en-US" sz="2100" b="1" dirty="0" smtClean="0"/>
              <a:t> </a:t>
            </a:r>
            <a:r>
              <a:rPr lang="en-US" sz="2100" i="1" dirty="0" smtClean="0"/>
              <a:t>P(A</a:t>
            </a:r>
            <a:r>
              <a:rPr lang="en-US" sz="2100" i="1" baseline="-25000" dirty="0" smtClean="0"/>
              <a:t>$</a:t>
            </a:r>
            <a:r>
              <a:rPr lang="en-US" sz="2100" i="1" baseline="-25000" dirty="0"/>
              <a:t> </a:t>
            </a:r>
            <a:r>
              <a:rPr lang="en-US" sz="2100" i="1" dirty="0" smtClean="0"/>
              <a:t>),</a:t>
            </a:r>
            <a:r>
              <a:rPr lang="en-US" sz="2100" dirty="0" smtClean="0"/>
              <a:t> is a function of two market values:</a:t>
            </a:r>
          </a:p>
          <a:p>
            <a:pPr marL="350838" lvl="1" indent="0">
              <a:spcBef>
                <a:spcPts val="1200"/>
              </a:spcBef>
              <a:buNone/>
            </a:pPr>
            <a:r>
              <a:rPr lang="en-US" sz="2100" dirty="0"/>
              <a:t>	</a:t>
            </a:r>
            <a:r>
              <a:rPr lang="en-US" sz="2100" dirty="0" smtClean="0"/>
              <a:t>		</a:t>
            </a:r>
          </a:p>
          <a:p>
            <a:pPr>
              <a:spcBef>
                <a:spcPts val="4400"/>
              </a:spcBef>
            </a:pPr>
            <a:r>
              <a:rPr lang="en-US" sz="2100" dirty="0" smtClean="0"/>
              <a:t>In Part B, we will extend this principle to the general price level. In particular, it will be argued that the general price level can be expressed as:</a:t>
            </a:r>
          </a:p>
          <a:p>
            <a:pPr marL="579438" lvl="2" indent="0">
              <a:lnSpc>
                <a:spcPct val="110000"/>
              </a:lnSpc>
              <a:spcBef>
                <a:spcPts val="0"/>
              </a:spcBef>
              <a:buNone/>
            </a:pPr>
            <a:r>
              <a:rPr lang="en-US" sz="2100" dirty="0"/>
              <a:t>			</a:t>
            </a:r>
            <a:endParaRPr lang="en-US" sz="2100" dirty="0" smtClean="0"/>
          </a:p>
          <a:p>
            <a:pPr marL="579438" lvl="2" indent="0">
              <a:lnSpc>
                <a:spcPct val="110000"/>
              </a:lnSpc>
              <a:spcBef>
                <a:spcPts val="0"/>
              </a:spcBef>
              <a:buNone/>
            </a:pPr>
            <a:endParaRPr lang="en-US" sz="2100" dirty="0" smtClean="0"/>
          </a:p>
          <a:p>
            <a:pPr marL="579438" lvl="2" indent="0">
              <a:lnSpc>
                <a:spcPct val="110000"/>
              </a:lnSpc>
              <a:buNone/>
            </a:pPr>
            <a:r>
              <a:rPr lang="en-US" sz="2100" dirty="0" smtClean="0"/>
              <a:t>Where	 </a:t>
            </a:r>
            <a:r>
              <a:rPr lang="en-US" sz="2100" i="1" dirty="0" smtClean="0"/>
              <a:t>p</a:t>
            </a:r>
            <a:r>
              <a:rPr lang="en-US" sz="2100" dirty="0" smtClean="0"/>
              <a:t> is the general price level of the economy</a:t>
            </a:r>
          </a:p>
          <a:p>
            <a:pPr marL="579438" lvl="2" indent="0">
              <a:spcBef>
                <a:spcPts val="0"/>
              </a:spcBef>
              <a:buNone/>
            </a:pPr>
            <a:r>
              <a:rPr lang="en-US" sz="2100" dirty="0" smtClean="0"/>
              <a:t>		</a:t>
            </a:r>
            <a:r>
              <a:rPr lang="en-US" sz="2100" i="1" dirty="0" smtClean="0"/>
              <a:t>V</a:t>
            </a:r>
            <a:r>
              <a:rPr lang="en-US" sz="2100" i="1" baseline="-25000" dirty="0" smtClean="0"/>
              <a:t>G</a:t>
            </a:r>
            <a:r>
              <a:rPr lang="en-US" sz="2100" dirty="0" smtClean="0"/>
              <a:t> </a:t>
            </a:r>
            <a:r>
              <a:rPr lang="en-US" sz="2100" dirty="0"/>
              <a:t>is the </a:t>
            </a:r>
            <a:r>
              <a:rPr lang="en-US" sz="2100" dirty="0" smtClean="0"/>
              <a:t>“general </a:t>
            </a:r>
            <a:r>
              <a:rPr lang="en-US" sz="2100" dirty="0"/>
              <a:t>v</a:t>
            </a:r>
            <a:r>
              <a:rPr lang="en-US" sz="2100" dirty="0" smtClean="0"/>
              <a:t>alue </a:t>
            </a:r>
            <a:r>
              <a:rPr lang="en-US" sz="2100" dirty="0"/>
              <a:t>l</a:t>
            </a:r>
            <a:r>
              <a:rPr lang="en-US" sz="2100" dirty="0" smtClean="0"/>
              <a:t>evel</a:t>
            </a:r>
            <a:r>
              <a:rPr lang="en-US" sz="2100" dirty="0"/>
              <a:t>” of the </a:t>
            </a:r>
            <a:r>
              <a:rPr lang="en-US" sz="2100" dirty="0" smtClean="0"/>
              <a:t>economy</a:t>
            </a:r>
            <a:endParaRPr lang="en-US" sz="2100" dirty="0"/>
          </a:p>
          <a:p>
            <a:pPr marL="579438" lvl="2" indent="0">
              <a:spcBef>
                <a:spcPts val="0"/>
              </a:spcBef>
              <a:buNone/>
            </a:pPr>
            <a:r>
              <a:rPr lang="en-US" sz="2100" dirty="0" smtClean="0"/>
              <a:t>		</a:t>
            </a:r>
            <a:r>
              <a:rPr lang="en-US" sz="2100" i="1" dirty="0" smtClean="0"/>
              <a:t>V</a:t>
            </a:r>
            <a:r>
              <a:rPr lang="en-US" sz="2100" i="1" baseline="-25000" dirty="0" smtClean="0"/>
              <a:t>M</a:t>
            </a:r>
            <a:r>
              <a:rPr lang="en-US" sz="2100" dirty="0" smtClean="0"/>
              <a:t> </a:t>
            </a:r>
            <a:r>
              <a:rPr lang="en-US" sz="2100" dirty="0"/>
              <a:t>is the </a:t>
            </a:r>
            <a:r>
              <a:rPr lang="en-US" sz="2100" dirty="0" smtClean="0"/>
              <a:t>absolute market </a:t>
            </a:r>
            <a:r>
              <a:rPr lang="en-US" sz="2100" dirty="0"/>
              <a:t>v</a:t>
            </a:r>
            <a:r>
              <a:rPr lang="en-US" sz="2100" dirty="0" smtClean="0"/>
              <a:t>alue </a:t>
            </a:r>
            <a:r>
              <a:rPr lang="en-US" sz="2100" dirty="0"/>
              <a:t>of </a:t>
            </a:r>
            <a:r>
              <a:rPr lang="en-US" sz="2100" dirty="0" smtClean="0"/>
              <a:t>money</a:t>
            </a:r>
            <a:endParaRPr lang="en-US" sz="2100" dirty="0"/>
          </a:p>
          <a:p>
            <a:pPr marL="350838" lvl="1"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1787044215"/>
              </p:ext>
            </p:extLst>
          </p:nvPr>
        </p:nvGraphicFramePr>
        <p:xfrm>
          <a:off x="3733800" y="4170945"/>
          <a:ext cx="1254125" cy="1120775"/>
        </p:xfrm>
        <a:graphic>
          <a:graphicData uri="http://schemas.openxmlformats.org/presentationml/2006/ole">
            <mc:AlternateContent xmlns:mc="http://schemas.openxmlformats.org/markup-compatibility/2006">
              <mc:Choice xmlns:v="urn:schemas-microsoft-com:vml" Requires="v">
                <p:oleObj spid="_x0000_s2277496"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33800" y="4170945"/>
                        <a:ext cx="1254125" cy="112077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620975583"/>
              </p:ext>
            </p:extLst>
          </p:nvPr>
        </p:nvGraphicFramePr>
        <p:xfrm>
          <a:off x="3232386" y="2501706"/>
          <a:ext cx="2129172" cy="1018375"/>
        </p:xfrm>
        <a:graphic>
          <a:graphicData uri="http://schemas.openxmlformats.org/presentationml/2006/ole">
            <mc:AlternateContent xmlns:mc="http://schemas.openxmlformats.org/markup-compatibility/2006">
              <mc:Choice xmlns:v="urn:schemas-microsoft-com:vml" Requires="v">
                <p:oleObj spid="_x0000_s2277497" name="Equation" r:id="rId5" imgW="876300" imgH="419100" progId="Equation.3">
                  <p:embed/>
                </p:oleObj>
              </mc:Choice>
              <mc:Fallback>
                <p:oleObj name="Equation" r:id="rId5" imgW="876300" imgH="419100" progId="Equation.3">
                  <p:embed/>
                  <p:pic>
                    <p:nvPicPr>
                      <p:cNvPr id="0" name=""/>
                      <p:cNvPicPr/>
                      <p:nvPr/>
                    </p:nvPicPr>
                    <p:blipFill>
                      <a:blip r:embed="rId6"/>
                      <a:stretch>
                        <a:fillRect/>
                      </a:stretch>
                    </p:blipFill>
                    <p:spPr>
                      <a:xfrm>
                        <a:off x="3232386" y="2501706"/>
                        <a:ext cx="2129172" cy="1018375"/>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185</a:t>
            </a:fld>
            <a:endParaRPr lang="en-US" dirty="0"/>
          </a:p>
        </p:txBody>
      </p:sp>
    </p:spTree>
    <p:extLst>
      <p:ext uri="{BB962C8B-B14F-4D97-AF65-F5344CB8AC3E}">
        <p14:creationId xmlns:p14="http://schemas.microsoft.com/office/powerpoint/2010/main" val="1971488684"/>
      </p:ext>
    </p:extLst>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565" y="244158"/>
            <a:ext cx="8268817" cy="1339850"/>
          </a:xfrm>
        </p:spPr>
        <p:txBody>
          <a:bodyPr>
            <a:normAutofit/>
          </a:bodyPr>
          <a:lstStyle/>
          <a:p>
            <a:r>
              <a:rPr lang="en-US" sz="4000" dirty="0" smtClean="0"/>
              <a:t>The Ratio Theory of the Price Level</a:t>
            </a:r>
            <a:endParaRPr lang="en-US" sz="4000" dirty="0"/>
          </a:p>
        </p:txBody>
      </p:sp>
      <p:sp>
        <p:nvSpPr>
          <p:cNvPr id="3" name="Content Placeholder 2"/>
          <p:cNvSpPr>
            <a:spLocks noGrp="1"/>
          </p:cNvSpPr>
          <p:nvPr>
            <p:ph idx="1"/>
          </p:nvPr>
        </p:nvSpPr>
        <p:spPr>
          <a:xfrm>
            <a:off x="485565" y="1772721"/>
            <a:ext cx="8268817" cy="4598870"/>
          </a:xfrm>
        </p:spPr>
        <p:txBody>
          <a:bodyPr>
            <a:normAutofit fontScale="92500"/>
          </a:bodyPr>
          <a:lstStyle/>
          <a:p>
            <a:r>
              <a:rPr lang="en-US" dirty="0" smtClean="0"/>
              <a:t>The Ratio Theory of the Price Level states that the general price level </a:t>
            </a:r>
            <a:r>
              <a:rPr lang="en-US" i="1" dirty="0" smtClean="0"/>
              <a:t>p</a:t>
            </a:r>
            <a:r>
              <a:rPr lang="en-US" dirty="0" smtClean="0"/>
              <a:t> can be expressed as a ratio of two market values:</a:t>
            </a:r>
          </a:p>
          <a:p>
            <a:pPr marL="579438" lvl="2" indent="0">
              <a:lnSpc>
                <a:spcPct val="110000"/>
              </a:lnSpc>
              <a:spcBef>
                <a:spcPts val="1200"/>
              </a:spcBef>
              <a:buNone/>
            </a:pPr>
            <a:endParaRPr lang="en-US" sz="2400" dirty="0" smtClean="0"/>
          </a:p>
          <a:p>
            <a:pPr marL="579438" lvl="2" indent="0">
              <a:lnSpc>
                <a:spcPct val="110000"/>
              </a:lnSpc>
              <a:spcBef>
                <a:spcPts val="6000"/>
              </a:spcBef>
              <a:buNone/>
            </a:pPr>
            <a:r>
              <a:rPr lang="en-US" sz="2400" dirty="0"/>
              <a:t>w</a:t>
            </a:r>
            <a:r>
              <a:rPr lang="en-US" sz="2400" dirty="0" smtClean="0"/>
              <a:t>here</a:t>
            </a:r>
            <a:r>
              <a:rPr lang="en-US" sz="2400" dirty="0"/>
              <a:t>	 </a:t>
            </a:r>
            <a:r>
              <a:rPr lang="en-US" sz="2400" i="1" dirty="0"/>
              <a:t>p</a:t>
            </a:r>
            <a:r>
              <a:rPr lang="en-US" sz="2400" dirty="0"/>
              <a:t> is the general price level of the economy</a:t>
            </a:r>
          </a:p>
          <a:p>
            <a:pPr marL="579438" lvl="2" indent="0">
              <a:spcBef>
                <a:spcPts val="0"/>
              </a:spcBef>
              <a:buNone/>
            </a:pPr>
            <a:r>
              <a:rPr lang="en-US" sz="2400" dirty="0"/>
              <a:t>		</a:t>
            </a:r>
            <a:r>
              <a:rPr lang="en-US" sz="2400" i="1" dirty="0"/>
              <a:t>V</a:t>
            </a:r>
            <a:r>
              <a:rPr lang="en-US" sz="2400" i="1" baseline="-25000" dirty="0"/>
              <a:t>G</a:t>
            </a:r>
            <a:r>
              <a:rPr lang="en-US" sz="2400" dirty="0"/>
              <a:t> is the “general value level” of the economy</a:t>
            </a:r>
          </a:p>
          <a:p>
            <a:pPr marL="579438" lvl="2" indent="0">
              <a:spcBef>
                <a:spcPts val="0"/>
              </a:spcBef>
              <a:buNone/>
            </a:pPr>
            <a:r>
              <a:rPr lang="en-US" sz="2400" dirty="0"/>
              <a:t>		</a:t>
            </a:r>
            <a:r>
              <a:rPr lang="en-US" sz="2400" i="1" dirty="0" smtClean="0"/>
              <a:t>V</a:t>
            </a:r>
            <a:r>
              <a:rPr lang="en-US" sz="2400" i="1" baseline="-25000" dirty="0" smtClean="0"/>
              <a:t>M</a:t>
            </a:r>
            <a:r>
              <a:rPr lang="en-US" sz="2400" dirty="0" smtClean="0"/>
              <a:t> </a:t>
            </a:r>
            <a:r>
              <a:rPr lang="en-US" sz="2400" dirty="0"/>
              <a:t>is the </a:t>
            </a:r>
            <a:r>
              <a:rPr lang="en-US" sz="2400" dirty="0" smtClean="0"/>
              <a:t>absolute market </a:t>
            </a:r>
            <a:r>
              <a:rPr lang="en-US" sz="2400" dirty="0"/>
              <a:t>value of </a:t>
            </a:r>
            <a:r>
              <a:rPr lang="en-US" sz="2400" dirty="0" smtClean="0"/>
              <a:t>money</a:t>
            </a:r>
            <a:endParaRPr lang="en-US" dirty="0" smtClean="0"/>
          </a:p>
          <a:p>
            <a:r>
              <a:rPr lang="en-US" dirty="0" smtClean="0"/>
              <a:t>The general value level </a:t>
            </a:r>
            <a:r>
              <a:rPr lang="en-US" i="1" dirty="0" smtClean="0"/>
              <a:t>V</a:t>
            </a:r>
            <a:r>
              <a:rPr lang="en-US" i="1" baseline="-25000" dirty="0" smtClean="0"/>
              <a:t>G</a:t>
            </a:r>
            <a:r>
              <a:rPr lang="en-US" dirty="0" smtClean="0"/>
              <a:t> is a hypothetical measure of overall market values (as measured in “units of economic value”) for the set of goods and services that comprise the “basket of goods”.</a:t>
            </a:r>
            <a:endParaRPr lang="en-US" sz="2200" dirty="0" smtClean="0"/>
          </a:p>
          <a:p>
            <a:pPr marL="350838" lvl="1"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415576115"/>
              </p:ext>
            </p:extLst>
          </p:nvPr>
        </p:nvGraphicFramePr>
        <p:xfrm>
          <a:off x="3733800" y="2519817"/>
          <a:ext cx="1403387" cy="1254166"/>
        </p:xfrm>
        <a:graphic>
          <a:graphicData uri="http://schemas.openxmlformats.org/presentationml/2006/ole">
            <mc:AlternateContent xmlns:mc="http://schemas.openxmlformats.org/markup-compatibility/2006">
              <mc:Choice xmlns:v="urn:schemas-microsoft-com:vml" Requires="v">
                <p:oleObj spid="_x0000_s1486475"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33800" y="2519817"/>
                        <a:ext cx="1403387" cy="1254166"/>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186</a:t>
            </a:fld>
            <a:endParaRPr lang="en-US" dirty="0"/>
          </a:p>
        </p:txBody>
      </p:sp>
    </p:spTree>
    <p:extLst>
      <p:ext uri="{BB962C8B-B14F-4D97-AF65-F5344CB8AC3E}">
        <p14:creationId xmlns:p14="http://schemas.microsoft.com/office/powerpoint/2010/main" val="1596166482"/>
      </p:ext>
    </p:extLst>
  </p:cSld>
  <p:clrMapOvr>
    <a:masterClrMapping/>
  </p:clrMapOvr>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Cheat’s Method:</a:t>
            </a:r>
            <a:br>
              <a:rPr lang="en-US" sz="4000" dirty="0" smtClean="0"/>
            </a:br>
            <a:r>
              <a:rPr lang="en-US" sz="4000" dirty="0" smtClean="0"/>
              <a:t>Price Level as an Index</a:t>
            </a:r>
            <a:endParaRPr lang="en-US" sz="4000" dirty="0"/>
          </a:p>
        </p:txBody>
      </p:sp>
      <p:sp>
        <p:nvSpPr>
          <p:cNvPr id="3" name="Content Placeholder 2"/>
          <p:cNvSpPr>
            <a:spLocks noGrp="1"/>
          </p:cNvSpPr>
          <p:nvPr>
            <p:ph idx="1"/>
          </p:nvPr>
        </p:nvSpPr>
        <p:spPr>
          <a:xfrm>
            <a:off x="481010" y="1787209"/>
            <a:ext cx="8196410" cy="4620968"/>
          </a:xfrm>
        </p:spPr>
        <p:txBody>
          <a:bodyPr>
            <a:normAutofit/>
          </a:bodyPr>
          <a:lstStyle/>
          <a:p>
            <a:r>
              <a:rPr lang="en-US" sz="2100" dirty="0" smtClean="0"/>
              <a:t>Conceptually, the easiest way to understand the relationship between the three variables (</a:t>
            </a:r>
            <a:r>
              <a:rPr lang="en-US" sz="2100" i="1" dirty="0" smtClean="0"/>
              <a:t>p</a:t>
            </a:r>
            <a:r>
              <a:rPr lang="en-US" sz="2100" dirty="0" smtClean="0"/>
              <a:t>, </a:t>
            </a:r>
            <a:r>
              <a:rPr lang="en-US" sz="2100" i="1" dirty="0" smtClean="0"/>
              <a:t>V</a:t>
            </a:r>
            <a:r>
              <a:rPr lang="en-US" sz="2100" i="1" baseline="-25000" dirty="0" smtClean="0"/>
              <a:t>G</a:t>
            </a:r>
            <a:r>
              <a:rPr lang="en-US" sz="2100" dirty="0" smtClean="0"/>
              <a:t> and </a:t>
            </a:r>
            <a:r>
              <a:rPr lang="en-US" sz="2100" i="1" dirty="0" smtClean="0"/>
              <a:t>V</a:t>
            </a:r>
            <a:r>
              <a:rPr lang="en-US" sz="2100" i="1" baseline="-25000" dirty="0" smtClean="0"/>
              <a:t>M </a:t>
            </a:r>
            <a:r>
              <a:rPr lang="en-US" sz="2100" dirty="0" smtClean="0"/>
              <a:t>) is to think of each of the variables as an index. In particular, readers can consider the price level </a:t>
            </a:r>
            <a:r>
              <a:rPr lang="en-US" sz="2100" i="1" dirty="0" smtClean="0"/>
              <a:t>p</a:t>
            </a:r>
            <a:r>
              <a:rPr lang="en-US" sz="2100" dirty="0" smtClean="0"/>
              <a:t> to be an output weighted average of the individual prices (</a:t>
            </a:r>
            <a:r>
              <a:rPr lang="en-US" sz="2100" i="1" dirty="0" smtClean="0"/>
              <a:t>relative</a:t>
            </a:r>
            <a:r>
              <a:rPr lang="en-US" sz="2100" dirty="0" smtClean="0"/>
              <a:t> market values) of a basket of goods. In a similar vein, the general value level </a:t>
            </a:r>
            <a:r>
              <a:rPr lang="en-US" sz="2100" i="1" dirty="0" smtClean="0"/>
              <a:t>V</a:t>
            </a:r>
            <a:r>
              <a:rPr lang="en-US" sz="2100" i="1" baseline="-25000" dirty="0" smtClean="0"/>
              <a:t>G</a:t>
            </a:r>
            <a:r>
              <a:rPr lang="en-US" sz="2100" dirty="0" smtClean="0"/>
              <a:t> can be considered to be an output weighted average of the individual </a:t>
            </a:r>
            <a:r>
              <a:rPr lang="en-US" sz="2100" i="1" dirty="0" smtClean="0"/>
              <a:t>absolute</a:t>
            </a:r>
            <a:r>
              <a:rPr lang="en-US" sz="2100" dirty="0" smtClean="0"/>
              <a:t> market values of a basket of goods. </a:t>
            </a:r>
          </a:p>
          <a:p>
            <a:pPr>
              <a:spcBef>
                <a:spcPts val="1400"/>
              </a:spcBef>
            </a:pPr>
            <a:r>
              <a:rPr lang="en-US" sz="2100" dirty="0" smtClean="0"/>
              <a:t>The output weighting scheme for both the price level and the general value level are identical at all times. Therefore, if every individual price in the economy shares a common denominator, (the value of money), then the price index </a:t>
            </a:r>
            <a:r>
              <a:rPr lang="en-US" sz="2100" i="1" dirty="0" smtClean="0"/>
              <a:t>p*</a:t>
            </a:r>
            <a:r>
              <a:rPr lang="en-US" sz="2100" dirty="0" smtClean="0"/>
              <a:t> can be decomposed into a general value index </a:t>
            </a:r>
            <a:r>
              <a:rPr lang="en-US" sz="2100" i="1" dirty="0" smtClean="0"/>
              <a:t>V</a:t>
            </a:r>
            <a:r>
              <a:rPr lang="en-US" sz="2100" i="1" baseline="-25000" dirty="0" smtClean="0"/>
              <a:t>G</a:t>
            </a:r>
            <a:r>
              <a:rPr lang="en-US" sz="2100" i="1" dirty="0" smtClean="0"/>
              <a:t>*</a:t>
            </a:r>
            <a:r>
              <a:rPr lang="en-US" sz="2100" dirty="0" smtClean="0"/>
              <a:t> and a money value index </a:t>
            </a:r>
            <a:r>
              <a:rPr lang="en-US" sz="2100" i="1" dirty="0" smtClean="0"/>
              <a:t>V</a:t>
            </a:r>
            <a:r>
              <a:rPr lang="en-US" sz="2100" i="1" baseline="-25000" dirty="0" smtClean="0"/>
              <a:t>M</a:t>
            </a:r>
            <a:r>
              <a:rPr lang="en-US" sz="2100" i="1" dirty="0" smtClean="0"/>
              <a:t>*</a:t>
            </a:r>
            <a:r>
              <a:rPr lang="en-US" sz="2100" dirty="0" smtClean="0"/>
              <a:t>. </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187</a:t>
            </a:fld>
            <a:endParaRPr lang="en-US" dirty="0"/>
          </a:p>
        </p:txBody>
      </p:sp>
    </p:spTree>
    <p:extLst>
      <p:ext uri="{BB962C8B-B14F-4D97-AF65-F5344CB8AC3E}">
        <p14:creationId xmlns:p14="http://schemas.microsoft.com/office/powerpoint/2010/main" val="2871842312"/>
      </p:ext>
    </p:extLst>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57929" cy="1339850"/>
          </a:xfrm>
        </p:spPr>
        <p:txBody>
          <a:bodyPr>
            <a:normAutofit/>
          </a:bodyPr>
          <a:lstStyle/>
          <a:p>
            <a:r>
              <a:rPr lang="en-US" sz="4000" dirty="0" smtClean="0"/>
              <a:t>Expressing Relationship in</a:t>
            </a:r>
            <a:br>
              <a:rPr lang="en-US" sz="4000" dirty="0" smtClean="0"/>
            </a:br>
            <a:r>
              <a:rPr lang="en-US" sz="4000" dirty="0" smtClean="0"/>
              <a:t>Index Terms</a:t>
            </a:r>
            <a:endParaRPr lang="en-US" sz="4000" dirty="0"/>
          </a:p>
        </p:txBody>
      </p:sp>
      <p:sp>
        <p:nvSpPr>
          <p:cNvPr id="3" name="Content Placeholder 2"/>
          <p:cNvSpPr>
            <a:spLocks noGrp="1"/>
          </p:cNvSpPr>
          <p:nvPr>
            <p:ph idx="1"/>
          </p:nvPr>
        </p:nvSpPr>
        <p:spPr>
          <a:xfrm>
            <a:off x="481010" y="1787208"/>
            <a:ext cx="8157930" cy="4678700"/>
          </a:xfrm>
        </p:spPr>
        <p:txBody>
          <a:bodyPr>
            <a:normAutofit/>
          </a:bodyPr>
          <a:lstStyle/>
          <a:p>
            <a:r>
              <a:rPr lang="en-US" sz="2100" dirty="0" smtClean="0"/>
              <a:t>We can demonstrate that the relationship holds when each of those three variables are expressed in index form (</a:t>
            </a:r>
            <a:r>
              <a:rPr lang="en-US" sz="2100" i="1" dirty="0" smtClean="0"/>
              <a:t>p*</a:t>
            </a:r>
            <a:r>
              <a:rPr lang="en-US" sz="2100" dirty="0" smtClean="0"/>
              <a:t>, </a:t>
            </a:r>
            <a:r>
              <a:rPr lang="en-US" sz="2100" i="1" dirty="0" smtClean="0"/>
              <a:t>V</a:t>
            </a:r>
            <a:r>
              <a:rPr lang="en-US" sz="2100" i="1" baseline="-25000" dirty="0" smtClean="0"/>
              <a:t>G</a:t>
            </a:r>
            <a:r>
              <a:rPr lang="en-US" sz="2100" i="1" dirty="0" smtClean="0"/>
              <a:t>*</a:t>
            </a:r>
            <a:r>
              <a:rPr lang="en-US" sz="2100" dirty="0" smtClean="0"/>
              <a:t>, </a:t>
            </a:r>
            <a:r>
              <a:rPr lang="en-US" sz="2100" i="1" dirty="0" smtClean="0"/>
              <a:t>V</a:t>
            </a:r>
            <a:r>
              <a:rPr lang="en-US" sz="2100" i="1" baseline="-25000" dirty="0" smtClean="0"/>
              <a:t>M</a:t>
            </a:r>
            <a:r>
              <a:rPr lang="en-US" sz="2100" i="1" dirty="0" smtClean="0"/>
              <a:t>*</a:t>
            </a:r>
            <a:r>
              <a:rPr lang="en-US" sz="2100" dirty="0" smtClean="0"/>
              <a:t>) such that:</a:t>
            </a:r>
          </a:p>
          <a:p>
            <a:endParaRPr lang="en-US" sz="2100" dirty="0" smtClean="0"/>
          </a:p>
          <a:p>
            <a:pPr>
              <a:spcBef>
                <a:spcPts val="5000"/>
              </a:spcBef>
            </a:pPr>
            <a:r>
              <a:rPr lang="en-US" sz="2100" dirty="0" smtClean="0"/>
              <a:t>In order to do this, we need to consider how a price level index, such as the consumer price index, is constructed. A price level index is constructed in a two step process. The first step is to create an </a:t>
            </a:r>
            <a:r>
              <a:rPr lang="en-US" sz="2100" i="1" dirty="0" smtClean="0"/>
              <a:t>individual price index</a:t>
            </a:r>
            <a:r>
              <a:rPr lang="en-US" sz="2100" dirty="0" smtClean="0"/>
              <a:t> for each good and service in the basket using the base year as reference point. For example, if the price of apples in the base year is $2 and the price in current year is $3, then the price index for apples is 150 in the current year (assuming a 100 base year value for the apples index).</a:t>
            </a:r>
          </a:p>
        </p:txBody>
      </p:sp>
      <p:graphicFrame>
        <p:nvGraphicFramePr>
          <p:cNvPr id="4" name="Object 3"/>
          <p:cNvGraphicFramePr>
            <a:graphicFrameLocks noChangeAspect="1"/>
          </p:cNvGraphicFramePr>
          <p:nvPr>
            <p:extLst>
              <p:ext uri="{D42A27DB-BD31-4B8C-83A1-F6EECF244321}">
                <p14:modId xmlns:p14="http://schemas.microsoft.com/office/powerpoint/2010/main" val="107339404"/>
              </p:ext>
            </p:extLst>
          </p:nvPr>
        </p:nvGraphicFramePr>
        <p:xfrm>
          <a:off x="3777042" y="2514931"/>
          <a:ext cx="1360145" cy="1158580"/>
        </p:xfrm>
        <a:graphic>
          <a:graphicData uri="http://schemas.openxmlformats.org/presentationml/2006/ole">
            <mc:AlternateContent xmlns:mc="http://schemas.openxmlformats.org/markup-compatibility/2006">
              <mc:Choice xmlns:v="urn:schemas-microsoft-com:vml" Requires="v">
                <p:oleObj spid="_x0000_s1228680" name="Equation" r:id="rId3" imgW="520700" imgH="444500" progId="Equation.3">
                  <p:embed/>
                </p:oleObj>
              </mc:Choice>
              <mc:Fallback>
                <p:oleObj name="Equation" r:id="rId3" imgW="520700" imgH="444500" progId="Equation.3">
                  <p:embed/>
                  <p:pic>
                    <p:nvPicPr>
                      <p:cNvPr id="0" name=""/>
                      <p:cNvPicPr/>
                      <p:nvPr/>
                    </p:nvPicPr>
                    <p:blipFill>
                      <a:blip r:embed="rId4"/>
                      <a:stretch>
                        <a:fillRect/>
                      </a:stretch>
                    </p:blipFill>
                    <p:spPr>
                      <a:xfrm>
                        <a:off x="3777042" y="2514931"/>
                        <a:ext cx="1360145" cy="1158580"/>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188</a:t>
            </a:fld>
            <a:endParaRPr lang="en-US" dirty="0"/>
          </a:p>
        </p:txBody>
      </p:sp>
    </p:spTree>
    <p:extLst>
      <p:ext uri="{BB962C8B-B14F-4D97-AF65-F5344CB8AC3E}">
        <p14:creationId xmlns:p14="http://schemas.microsoft.com/office/powerpoint/2010/main" val="1600425717"/>
      </p:ext>
    </p:extLst>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Construction of Indices</a:t>
            </a:r>
            <a:endParaRPr lang="en-US" sz="4000" dirty="0"/>
          </a:p>
        </p:txBody>
      </p:sp>
      <p:sp>
        <p:nvSpPr>
          <p:cNvPr id="3" name="Content Placeholder 2"/>
          <p:cNvSpPr>
            <a:spLocks noGrp="1"/>
          </p:cNvSpPr>
          <p:nvPr>
            <p:ph idx="1"/>
          </p:nvPr>
        </p:nvSpPr>
        <p:spPr>
          <a:xfrm>
            <a:off x="481010" y="1787209"/>
            <a:ext cx="8215651" cy="3810316"/>
          </a:xfrm>
        </p:spPr>
        <p:txBody>
          <a:bodyPr>
            <a:normAutofit/>
          </a:bodyPr>
          <a:lstStyle/>
          <a:p>
            <a:r>
              <a:rPr lang="en-US" sz="2100" dirty="0" smtClean="0"/>
              <a:t>We can denote an individual good price index as </a:t>
            </a:r>
            <a:r>
              <a:rPr lang="en-US" sz="2100" i="1" dirty="0" smtClean="0"/>
              <a:t>p*</a:t>
            </a:r>
            <a:r>
              <a:rPr lang="en-US" sz="2100" i="1" baseline="-25000" dirty="0" err="1"/>
              <a:t>i</a:t>
            </a:r>
            <a:r>
              <a:rPr lang="en-US" sz="2100" baseline="-25000" dirty="0" smtClean="0"/>
              <a:t> .</a:t>
            </a:r>
            <a:r>
              <a:rPr lang="en-US" sz="2100" dirty="0" smtClean="0"/>
              <a:t> The next step is to weight </a:t>
            </a:r>
            <a:r>
              <a:rPr lang="en-US" sz="2100" dirty="0"/>
              <a:t>these individual price indices for each good/service </a:t>
            </a:r>
            <a:r>
              <a:rPr lang="en-US" sz="2100" dirty="0" smtClean="0"/>
              <a:t>according to </a:t>
            </a:r>
            <a:r>
              <a:rPr lang="en-US" sz="2100" dirty="0"/>
              <a:t>their share of total consumer </a:t>
            </a:r>
            <a:r>
              <a:rPr lang="en-US" sz="2100" dirty="0" smtClean="0"/>
              <a:t>expenditure </a:t>
            </a:r>
            <a:r>
              <a:rPr lang="en-US" sz="2100" i="1" dirty="0" err="1" smtClean="0"/>
              <a:t>w</a:t>
            </a:r>
            <a:r>
              <a:rPr lang="en-US" sz="2100" i="1" baseline="-25000" dirty="0" err="1" smtClean="0"/>
              <a:t>i</a:t>
            </a:r>
            <a:r>
              <a:rPr lang="en-US" sz="2100" dirty="0" smtClean="0"/>
              <a:t> </a:t>
            </a:r>
            <a:r>
              <a:rPr lang="en-US" sz="2100" dirty="0"/>
              <a:t>to create </a:t>
            </a:r>
            <a:r>
              <a:rPr lang="en-US" sz="2100" dirty="0" smtClean="0"/>
              <a:t>an </a:t>
            </a:r>
            <a:r>
              <a:rPr lang="en-US" sz="2100" dirty="0"/>
              <a:t>index of the price level </a:t>
            </a:r>
            <a:r>
              <a:rPr lang="en-US" sz="2100" i="1" dirty="0"/>
              <a:t>p*</a:t>
            </a:r>
            <a:r>
              <a:rPr lang="en-US" sz="2100" dirty="0"/>
              <a:t>.</a:t>
            </a:r>
          </a:p>
          <a:p>
            <a:pPr marL="579438" lvl="2" indent="0">
              <a:spcBef>
                <a:spcPts val="1200"/>
              </a:spcBef>
              <a:buNone/>
            </a:pPr>
            <a:r>
              <a:rPr lang="en-US" sz="2100" dirty="0"/>
              <a:t>		</a:t>
            </a:r>
            <a:endParaRPr lang="en-US" sz="2100" dirty="0" smtClean="0"/>
          </a:p>
          <a:p>
            <a:pPr>
              <a:spcBef>
                <a:spcPts val="2600"/>
              </a:spcBef>
            </a:pPr>
            <a:r>
              <a:rPr lang="en-US" sz="2100" dirty="0" smtClean="0"/>
              <a:t>Similarly, we can create an index for the general value level </a:t>
            </a:r>
            <a:r>
              <a:rPr lang="en-US" sz="2100" i="1" dirty="0" smtClean="0"/>
              <a:t>V</a:t>
            </a:r>
            <a:r>
              <a:rPr lang="en-US" sz="2100" i="1" baseline="-25000" dirty="0" smtClean="0"/>
              <a:t>G</a:t>
            </a:r>
            <a:r>
              <a:rPr lang="en-US" sz="2100" i="1" dirty="0" smtClean="0"/>
              <a:t>*</a:t>
            </a:r>
            <a:r>
              <a:rPr lang="en-US" sz="2100" dirty="0" smtClean="0"/>
              <a:t>. Again, we need to create an individual absolute market value index for each good </a:t>
            </a:r>
            <a:r>
              <a:rPr lang="en-US" sz="2100" i="1" dirty="0" smtClean="0"/>
              <a:t>V*</a:t>
            </a:r>
            <a:r>
              <a:rPr lang="en-US" sz="2100" i="1" baseline="-25000" dirty="0" err="1" smtClean="0"/>
              <a:t>i</a:t>
            </a:r>
            <a:r>
              <a:rPr lang="en-US" sz="2100" dirty="0" smtClean="0"/>
              <a:t> and then weight these individual market value indices for each good/service according to their share of total consumer expenditure </a:t>
            </a:r>
            <a:r>
              <a:rPr lang="en-US" sz="2100" i="1" dirty="0" err="1" smtClean="0"/>
              <a:t>w</a:t>
            </a:r>
            <a:r>
              <a:rPr lang="en-US" sz="2100" i="1" baseline="-25000" dirty="0" err="1" smtClean="0"/>
              <a:t>i</a:t>
            </a:r>
            <a:r>
              <a:rPr lang="en-US" sz="2100" dirty="0" smtClean="0"/>
              <a:t> such that:</a:t>
            </a:r>
            <a:endParaRPr lang="en-US" sz="2100" baseline="-25000" dirty="0"/>
          </a:p>
        </p:txBody>
      </p:sp>
      <p:graphicFrame>
        <p:nvGraphicFramePr>
          <p:cNvPr id="4" name="Object 3"/>
          <p:cNvGraphicFramePr>
            <a:graphicFrameLocks noChangeAspect="1"/>
          </p:cNvGraphicFramePr>
          <p:nvPr>
            <p:extLst>
              <p:ext uri="{D42A27DB-BD31-4B8C-83A1-F6EECF244321}">
                <p14:modId xmlns:p14="http://schemas.microsoft.com/office/powerpoint/2010/main" val="942951830"/>
              </p:ext>
            </p:extLst>
          </p:nvPr>
        </p:nvGraphicFramePr>
        <p:xfrm>
          <a:off x="3202274" y="3175214"/>
          <a:ext cx="2311832" cy="759109"/>
        </p:xfrm>
        <a:graphic>
          <a:graphicData uri="http://schemas.openxmlformats.org/presentationml/2006/ole">
            <mc:AlternateContent xmlns:mc="http://schemas.openxmlformats.org/markup-compatibility/2006">
              <mc:Choice xmlns:v="urn:schemas-microsoft-com:vml" Requires="v">
                <p:oleObj spid="_x0000_s1937010" name="Equation" r:id="rId3" imgW="850900" imgH="279400" progId="Equation.3">
                  <p:embed/>
                </p:oleObj>
              </mc:Choice>
              <mc:Fallback>
                <p:oleObj name="Equation" r:id="rId3" imgW="850900" imgH="279400" progId="Equation.3">
                  <p:embed/>
                  <p:pic>
                    <p:nvPicPr>
                      <p:cNvPr id="0" name=""/>
                      <p:cNvPicPr/>
                      <p:nvPr/>
                    </p:nvPicPr>
                    <p:blipFill>
                      <a:blip r:embed="rId4"/>
                      <a:stretch>
                        <a:fillRect/>
                      </a:stretch>
                    </p:blipFill>
                    <p:spPr>
                      <a:xfrm>
                        <a:off x="3202274" y="3175214"/>
                        <a:ext cx="2311832" cy="759109"/>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518724315"/>
              </p:ext>
            </p:extLst>
          </p:nvPr>
        </p:nvGraphicFramePr>
        <p:xfrm>
          <a:off x="3246438" y="5520549"/>
          <a:ext cx="2379662" cy="758825"/>
        </p:xfrm>
        <a:graphic>
          <a:graphicData uri="http://schemas.openxmlformats.org/presentationml/2006/ole">
            <mc:AlternateContent xmlns:mc="http://schemas.openxmlformats.org/markup-compatibility/2006">
              <mc:Choice xmlns:v="urn:schemas-microsoft-com:vml" Requires="v">
                <p:oleObj spid="_x0000_s1937011" name="Equation" r:id="rId5" imgW="876300" imgH="279400" progId="Equation.3">
                  <p:embed/>
                </p:oleObj>
              </mc:Choice>
              <mc:Fallback>
                <p:oleObj name="Equation" r:id="rId5" imgW="876300" imgH="279400" progId="Equation.3">
                  <p:embed/>
                  <p:pic>
                    <p:nvPicPr>
                      <p:cNvPr id="0" name=""/>
                      <p:cNvPicPr/>
                      <p:nvPr/>
                    </p:nvPicPr>
                    <p:blipFill>
                      <a:blip r:embed="rId6"/>
                      <a:stretch>
                        <a:fillRect/>
                      </a:stretch>
                    </p:blipFill>
                    <p:spPr>
                      <a:xfrm>
                        <a:off x="3246438" y="5520549"/>
                        <a:ext cx="2379662" cy="758825"/>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189</a:t>
            </a:fld>
            <a:endParaRPr lang="en-US" dirty="0"/>
          </a:p>
        </p:txBody>
      </p:sp>
    </p:spTree>
    <p:extLst>
      <p:ext uri="{BB962C8B-B14F-4D97-AF65-F5344CB8AC3E}">
        <p14:creationId xmlns:p14="http://schemas.microsoft.com/office/powerpoint/2010/main" val="1703633675"/>
      </p:ext>
    </p:extLst>
  </p:cSld>
  <p:clrMapOvr>
    <a:masterClrMapping/>
  </p:clrMapOvr>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952" y="244158"/>
            <a:ext cx="7700347" cy="1339850"/>
          </a:xfrm>
        </p:spPr>
        <p:txBody>
          <a:bodyPr>
            <a:normAutofit/>
          </a:bodyPr>
          <a:lstStyle/>
          <a:p>
            <a:r>
              <a:rPr lang="en-US" sz="4000" dirty="0" smtClean="0"/>
              <a:t>Calculation of</a:t>
            </a:r>
            <a:br>
              <a:rPr lang="en-US" sz="4000" dirty="0" smtClean="0"/>
            </a:br>
            <a:r>
              <a:rPr lang="en-US" sz="4000" dirty="0" smtClean="0"/>
              <a:t>Individual Price Index</a:t>
            </a:r>
            <a:endParaRPr lang="en-US" sz="4000" dirty="0"/>
          </a:p>
        </p:txBody>
      </p:sp>
      <p:sp>
        <p:nvSpPr>
          <p:cNvPr id="3" name="Content Placeholder 2"/>
          <p:cNvSpPr>
            <a:spLocks noGrp="1"/>
          </p:cNvSpPr>
          <p:nvPr>
            <p:ph idx="1"/>
          </p:nvPr>
        </p:nvSpPr>
        <p:spPr>
          <a:xfrm>
            <a:off x="481012" y="1787208"/>
            <a:ext cx="8119448" cy="4563237"/>
          </a:xfrm>
        </p:spPr>
        <p:txBody>
          <a:bodyPr>
            <a:noAutofit/>
          </a:bodyPr>
          <a:lstStyle/>
          <a:p>
            <a:r>
              <a:rPr lang="en-US" sz="2100" dirty="0"/>
              <a:t>T</a:t>
            </a:r>
            <a:r>
              <a:rPr lang="en-US" sz="2100" dirty="0" smtClean="0"/>
              <a:t>he price index for an individual good at time </a:t>
            </a:r>
            <a:r>
              <a:rPr lang="en-US" sz="2100" i="1" dirty="0" smtClean="0"/>
              <a:t>t</a:t>
            </a:r>
            <a:r>
              <a:rPr lang="en-US" sz="2100" dirty="0" smtClean="0"/>
              <a:t> (with base 100) can be calculated as:</a:t>
            </a:r>
          </a:p>
          <a:p>
            <a:pPr marL="350838" lvl="1" indent="0">
              <a:spcBef>
                <a:spcPts val="1200"/>
              </a:spcBef>
              <a:buNone/>
            </a:pPr>
            <a:r>
              <a:rPr lang="en-US" sz="2100" dirty="0" smtClean="0"/>
              <a:t>	</a:t>
            </a:r>
            <a:r>
              <a:rPr lang="en-US" sz="2100" dirty="0"/>
              <a:t>	</a:t>
            </a:r>
            <a:endParaRPr lang="en-US" sz="2100" dirty="0" smtClean="0"/>
          </a:p>
          <a:p>
            <a:pPr marL="350838" lvl="1" indent="0">
              <a:spcBef>
                <a:spcPts val="1800"/>
              </a:spcBef>
              <a:buNone/>
            </a:pPr>
            <a:r>
              <a:rPr lang="en-US" sz="2100" dirty="0"/>
              <a:t>	</a:t>
            </a:r>
            <a:r>
              <a:rPr lang="en-US" sz="2100" dirty="0" smtClean="0"/>
              <a:t>where	</a:t>
            </a:r>
            <a:r>
              <a:rPr lang="en-US" sz="2100" i="1" dirty="0" err="1" smtClean="0"/>
              <a:t>p</a:t>
            </a:r>
            <a:r>
              <a:rPr lang="en-US" sz="2100" i="1" baseline="-25000" dirty="0" err="1" smtClean="0"/>
              <a:t>i,t</a:t>
            </a:r>
            <a:r>
              <a:rPr lang="en-US" sz="2100" dirty="0" smtClean="0"/>
              <a:t> is the current price of the good</a:t>
            </a:r>
            <a:endParaRPr lang="en-US" sz="2100" i="1" dirty="0" smtClean="0"/>
          </a:p>
          <a:p>
            <a:pPr marL="350838" lvl="1" indent="0">
              <a:spcBef>
                <a:spcPts val="200"/>
              </a:spcBef>
              <a:buNone/>
            </a:pPr>
            <a:r>
              <a:rPr lang="en-US" sz="2100" dirty="0"/>
              <a:t>	</a:t>
            </a:r>
            <a:r>
              <a:rPr lang="en-US" sz="2100" dirty="0" smtClean="0"/>
              <a:t>	</a:t>
            </a:r>
            <a:r>
              <a:rPr lang="en-US" sz="2100" i="1" dirty="0" err="1" smtClean="0"/>
              <a:t>p</a:t>
            </a:r>
            <a:r>
              <a:rPr lang="en-US" sz="2100" i="1" baseline="-25000" dirty="0" err="1" smtClean="0"/>
              <a:t>i,B</a:t>
            </a:r>
            <a:r>
              <a:rPr lang="en-US" sz="2100" dirty="0" smtClean="0"/>
              <a:t> is the price of the good in the base year</a:t>
            </a:r>
          </a:p>
          <a:p>
            <a:r>
              <a:rPr lang="en-US" sz="2100" dirty="0" smtClean="0"/>
              <a:t>The microeconomic theory in Part A states the price for an individual good at time </a:t>
            </a:r>
            <a:r>
              <a:rPr lang="en-US" sz="2100" i="1" dirty="0" smtClean="0"/>
              <a:t>t</a:t>
            </a:r>
            <a:r>
              <a:rPr lang="en-US" sz="2100" dirty="0" smtClean="0"/>
              <a:t> can be determined by:</a:t>
            </a:r>
          </a:p>
          <a:p>
            <a:pPr marL="350838" lvl="1" indent="0">
              <a:spcBef>
                <a:spcPts val="1200"/>
              </a:spcBef>
              <a:buNone/>
            </a:pPr>
            <a:endParaRPr lang="en-US" sz="2100" dirty="0" smtClean="0"/>
          </a:p>
          <a:p>
            <a:pPr marL="350838" lvl="1" indent="0">
              <a:spcBef>
                <a:spcPts val="1800"/>
              </a:spcBef>
              <a:buNone/>
            </a:pPr>
            <a:r>
              <a:rPr lang="en-US" sz="2100" dirty="0"/>
              <a:t>	</a:t>
            </a:r>
            <a:r>
              <a:rPr lang="en-US" sz="2100" dirty="0" smtClean="0"/>
              <a:t>where	</a:t>
            </a:r>
            <a:r>
              <a:rPr lang="en-US" sz="2100" i="1" dirty="0" err="1" smtClean="0"/>
              <a:t>V</a:t>
            </a:r>
            <a:r>
              <a:rPr lang="en-US" sz="2100" i="1" baseline="-25000" dirty="0" err="1" smtClean="0"/>
              <a:t>i,t</a:t>
            </a:r>
            <a:r>
              <a:rPr lang="en-US" sz="2100" dirty="0" smtClean="0"/>
              <a:t> is the absolute market </a:t>
            </a:r>
            <a:r>
              <a:rPr lang="en-US" sz="2100" dirty="0"/>
              <a:t>v</a:t>
            </a:r>
            <a:r>
              <a:rPr lang="en-US" sz="2100" dirty="0" smtClean="0"/>
              <a:t>alue of good </a:t>
            </a:r>
            <a:r>
              <a:rPr lang="en-US" sz="2100" i="1" dirty="0" err="1" smtClean="0"/>
              <a:t>i</a:t>
            </a:r>
            <a:r>
              <a:rPr lang="en-US" sz="2100" dirty="0" smtClean="0"/>
              <a:t> at time </a:t>
            </a:r>
            <a:r>
              <a:rPr lang="en-US" sz="2100" i="1" dirty="0" smtClean="0"/>
              <a:t>t</a:t>
            </a:r>
            <a:r>
              <a:rPr lang="en-US" sz="2100" dirty="0" smtClean="0"/>
              <a:t> </a:t>
            </a:r>
          </a:p>
          <a:p>
            <a:pPr marL="350838" lvl="1" indent="0">
              <a:spcBef>
                <a:spcPts val="200"/>
              </a:spcBef>
              <a:buNone/>
            </a:pPr>
            <a:r>
              <a:rPr lang="en-US" sz="2100" dirty="0"/>
              <a:t>	</a:t>
            </a:r>
            <a:r>
              <a:rPr lang="en-US" sz="2100" dirty="0" smtClean="0"/>
              <a:t>	</a:t>
            </a:r>
            <a:r>
              <a:rPr lang="en-US" sz="2100" i="1" dirty="0" err="1" smtClean="0"/>
              <a:t>V</a:t>
            </a:r>
            <a:r>
              <a:rPr lang="en-US" sz="2100" i="1" baseline="-25000" dirty="0" err="1"/>
              <a:t>M</a:t>
            </a:r>
            <a:r>
              <a:rPr lang="en-US" sz="2100" i="1" baseline="-25000" dirty="0" err="1" smtClean="0"/>
              <a:t>,t</a:t>
            </a:r>
            <a:r>
              <a:rPr lang="en-US" sz="2100" dirty="0" smtClean="0"/>
              <a:t> is the absolute market </a:t>
            </a:r>
            <a:r>
              <a:rPr lang="en-US" sz="2100" dirty="0"/>
              <a:t>v</a:t>
            </a:r>
            <a:r>
              <a:rPr lang="en-US" sz="2100" dirty="0" smtClean="0"/>
              <a:t>alue of money at time </a:t>
            </a:r>
            <a:r>
              <a:rPr lang="en-US" sz="2100" i="1" dirty="0" smtClean="0"/>
              <a:t>t</a:t>
            </a:r>
          </a:p>
        </p:txBody>
      </p:sp>
      <p:graphicFrame>
        <p:nvGraphicFramePr>
          <p:cNvPr id="4" name="Object 3"/>
          <p:cNvGraphicFramePr>
            <a:graphicFrameLocks noChangeAspect="1"/>
          </p:cNvGraphicFramePr>
          <p:nvPr>
            <p:extLst>
              <p:ext uri="{D42A27DB-BD31-4B8C-83A1-F6EECF244321}">
                <p14:modId xmlns:p14="http://schemas.microsoft.com/office/powerpoint/2010/main" val="2086125016"/>
              </p:ext>
            </p:extLst>
          </p:nvPr>
        </p:nvGraphicFramePr>
        <p:xfrm>
          <a:off x="2780509" y="2449094"/>
          <a:ext cx="3241737" cy="668399"/>
        </p:xfrm>
        <a:graphic>
          <a:graphicData uri="http://schemas.openxmlformats.org/presentationml/2006/ole">
            <mc:AlternateContent xmlns:mc="http://schemas.openxmlformats.org/markup-compatibility/2006">
              <mc:Choice xmlns:v="urn:schemas-microsoft-com:vml" Requires="v">
                <p:oleObj spid="_x0000_s1985095" name="Equation" r:id="rId3" imgW="1231900" imgH="254000" progId="Equation.3">
                  <p:embed/>
                </p:oleObj>
              </mc:Choice>
              <mc:Fallback>
                <p:oleObj name="Equation" r:id="rId3" imgW="1231900" imgH="254000" progId="Equation.3">
                  <p:embed/>
                  <p:pic>
                    <p:nvPicPr>
                      <p:cNvPr id="0" name=""/>
                      <p:cNvPicPr/>
                      <p:nvPr/>
                    </p:nvPicPr>
                    <p:blipFill>
                      <a:blip r:embed="rId4"/>
                      <a:stretch>
                        <a:fillRect/>
                      </a:stretch>
                    </p:blipFill>
                    <p:spPr>
                      <a:xfrm>
                        <a:off x="2780509" y="2449094"/>
                        <a:ext cx="3241737" cy="668399"/>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570064659"/>
              </p:ext>
            </p:extLst>
          </p:nvPr>
        </p:nvGraphicFramePr>
        <p:xfrm>
          <a:off x="3154363" y="4807338"/>
          <a:ext cx="2449512" cy="630238"/>
        </p:xfrm>
        <a:graphic>
          <a:graphicData uri="http://schemas.openxmlformats.org/presentationml/2006/ole">
            <mc:AlternateContent xmlns:mc="http://schemas.openxmlformats.org/markup-compatibility/2006">
              <mc:Choice xmlns:v="urn:schemas-microsoft-com:vml" Requires="v">
                <p:oleObj spid="_x0000_s1985096" name="Equation" r:id="rId5" imgW="838200" imgH="215900" progId="Equation.3">
                  <p:embed/>
                </p:oleObj>
              </mc:Choice>
              <mc:Fallback>
                <p:oleObj name="Equation" r:id="rId5" imgW="838200" imgH="215900" progId="Equation.3">
                  <p:embed/>
                  <p:pic>
                    <p:nvPicPr>
                      <p:cNvPr id="0" name=""/>
                      <p:cNvPicPr/>
                      <p:nvPr/>
                    </p:nvPicPr>
                    <p:blipFill>
                      <a:blip r:embed="rId6"/>
                      <a:stretch>
                        <a:fillRect/>
                      </a:stretch>
                    </p:blipFill>
                    <p:spPr>
                      <a:xfrm>
                        <a:off x="3154363" y="4807338"/>
                        <a:ext cx="2449512" cy="630238"/>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190</a:t>
            </a:fld>
            <a:endParaRPr lang="en-US" dirty="0"/>
          </a:p>
        </p:txBody>
      </p:sp>
    </p:spTree>
    <p:extLst>
      <p:ext uri="{BB962C8B-B14F-4D97-AF65-F5344CB8AC3E}">
        <p14:creationId xmlns:p14="http://schemas.microsoft.com/office/powerpoint/2010/main" val="1283349994"/>
      </p:ext>
    </p:extLst>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96410" cy="1339850"/>
          </a:xfrm>
        </p:spPr>
        <p:txBody>
          <a:bodyPr>
            <a:noAutofit/>
          </a:bodyPr>
          <a:lstStyle/>
          <a:p>
            <a:r>
              <a:rPr lang="en-US" sz="4000" dirty="0" smtClean="0"/>
              <a:t>Applying the </a:t>
            </a:r>
            <a:r>
              <a:rPr lang="en-US" sz="4000" dirty="0"/>
              <a:t>Microeconomic </a:t>
            </a:r>
            <a:r>
              <a:rPr lang="en-US" sz="4000" dirty="0" smtClean="0"/>
              <a:t>Theory of Price Determination</a:t>
            </a:r>
            <a:endParaRPr lang="en-US" sz="4000" dirty="0"/>
          </a:p>
        </p:txBody>
      </p:sp>
      <p:sp>
        <p:nvSpPr>
          <p:cNvPr id="3" name="Content Placeholder 2"/>
          <p:cNvSpPr>
            <a:spLocks noGrp="1"/>
          </p:cNvSpPr>
          <p:nvPr>
            <p:ph idx="1"/>
          </p:nvPr>
        </p:nvSpPr>
        <p:spPr>
          <a:xfrm>
            <a:off x="481010" y="1789670"/>
            <a:ext cx="8196410" cy="3868000"/>
          </a:xfrm>
        </p:spPr>
        <p:txBody>
          <a:bodyPr>
            <a:normAutofit/>
          </a:bodyPr>
          <a:lstStyle/>
          <a:p>
            <a:r>
              <a:rPr lang="en-US" sz="2200" dirty="0"/>
              <a:t>Therefore, applying </a:t>
            </a:r>
            <a:r>
              <a:rPr lang="en-US" sz="2200" dirty="0" smtClean="0"/>
              <a:t>our microeconomic </a:t>
            </a:r>
            <a:r>
              <a:rPr lang="en-US" sz="2200" dirty="0"/>
              <a:t>theory, the price index for an individual good </a:t>
            </a:r>
            <a:r>
              <a:rPr lang="en-US" sz="2200" dirty="0" smtClean="0"/>
              <a:t>at time t can </a:t>
            </a:r>
            <a:r>
              <a:rPr lang="en-US" sz="2200" dirty="0"/>
              <a:t>calculated as:</a:t>
            </a:r>
          </a:p>
          <a:p>
            <a:pPr marL="350838" lvl="1" indent="0">
              <a:spcBef>
                <a:spcPts val="1200"/>
              </a:spcBef>
              <a:buNone/>
            </a:pPr>
            <a:r>
              <a:rPr lang="en-US" dirty="0"/>
              <a:t>		</a:t>
            </a:r>
          </a:p>
          <a:p>
            <a:pPr marL="350838" lvl="1" indent="0">
              <a:spcBef>
                <a:spcPts val="3600"/>
              </a:spcBef>
              <a:buNone/>
            </a:pPr>
            <a:r>
              <a:rPr lang="en-US" dirty="0"/>
              <a:t>	where	</a:t>
            </a:r>
            <a:r>
              <a:rPr lang="en-US" i="1" dirty="0" err="1"/>
              <a:t>V</a:t>
            </a:r>
            <a:r>
              <a:rPr lang="en-US" i="1" baseline="-25000" dirty="0" err="1"/>
              <a:t>i,t</a:t>
            </a:r>
            <a:r>
              <a:rPr lang="en-US" dirty="0"/>
              <a:t> is </a:t>
            </a:r>
            <a:r>
              <a:rPr lang="en-US" dirty="0" smtClean="0"/>
              <a:t>the abs. market </a:t>
            </a:r>
            <a:r>
              <a:rPr lang="en-US" dirty="0"/>
              <a:t>value of the good at time t</a:t>
            </a:r>
          </a:p>
          <a:p>
            <a:pPr marL="350838" lvl="1" indent="0">
              <a:spcBef>
                <a:spcPts val="0"/>
              </a:spcBef>
              <a:buNone/>
            </a:pPr>
            <a:r>
              <a:rPr lang="en-US" dirty="0"/>
              <a:t>		</a:t>
            </a:r>
            <a:r>
              <a:rPr lang="en-US" i="1" dirty="0" err="1" smtClean="0"/>
              <a:t>V</a:t>
            </a:r>
            <a:r>
              <a:rPr lang="en-US" i="1" baseline="-25000" dirty="0" err="1" smtClean="0"/>
              <a:t>M,</a:t>
            </a:r>
            <a:r>
              <a:rPr lang="en-US" i="1" baseline="-25000" dirty="0" err="1"/>
              <a:t>t</a:t>
            </a:r>
            <a:r>
              <a:rPr lang="en-US" dirty="0"/>
              <a:t> is </a:t>
            </a:r>
            <a:r>
              <a:rPr lang="en-US" dirty="0" smtClean="0"/>
              <a:t>the abs. market </a:t>
            </a:r>
            <a:r>
              <a:rPr lang="en-US" dirty="0"/>
              <a:t>value of money at time t</a:t>
            </a:r>
          </a:p>
          <a:p>
            <a:pPr marL="350838" lvl="1" indent="0">
              <a:spcBef>
                <a:spcPts val="0"/>
              </a:spcBef>
              <a:buNone/>
            </a:pPr>
            <a:r>
              <a:rPr lang="en-US" dirty="0"/>
              <a:t>		</a:t>
            </a:r>
            <a:r>
              <a:rPr lang="en-US" i="1" dirty="0" err="1"/>
              <a:t>V</a:t>
            </a:r>
            <a:r>
              <a:rPr lang="en-US" i="1" baseline="-25000" dirty="0" err="1"/>
              <a:t>i,B</a:t>
            </a:r>
            <a:r>
              <a:rPr lang="en-US" dirty="0"/>
              <a:t> is the </a:t>
            </a:r>
            <a:r>
              <a:rPr lang="en-US" dirty="0" smtClean="0"/>
              <a:t>abs. market </a:t>
            </a:r>
            <a:r>
              <a:rPr lang="en-US" dirty="0"/>
              <a:t>value of the good in base year</a:t>
            </a:r>
          </a:p>
          <a:p>
            <a:pPr marL="350838" lvl="1" indent="0">
              <a:spcBef>
                <a:spcPts val="0"/>
              </a:spcBef>
              <a:buNone/>
            </a:pPr>
            <a:r>
              <a:rPr lang="en-US" dirty="0"/>
              <a:t>		</a:t>
            </a:r>
            <a:r>
              <a:rPr lang="en-US" i="1" dirty="0" smtClean="0"/>
              <a:t>V</a:t>
            </a:r>
            <a:r>
              <a:rPr lang="en-US" i="1" baseline="-25000" dirty="0" smtClean="0"/>
              <a:t>M,</a:t>
            </a:r>
            <a:r>
              <a:rPr lang="en-US" i="1" baseline="-25000" dirty="0"/>
              <a:t>B</a:t>
            </a:r>
            <a:r>
              <a:rPr lang="en-US" dirty="0"/>
              <a:t> is </a:t>
            </a:r>
            <a:r>
              <a:rPr lang="en-US" dirty="0" smtClean="0"/>
              <a:t>the abs. market </a:t>
            </a:r>
            <a:r>
              <a:rPr lang="en-US" dirty="0"/>
              <a:t>value of money in base </a:t>
            </a:r>
            <a:r>
              <a:rPr lang="en-US" dirty="0" smtClean="0"/>
              <a:t>year</a:t>
            </a:r>
          </a:p>
          <a:p>
            <a:pPr>
              <a:spcBef>
                <a:spcPts val="1400"/>
              </a:spcBef>
            </a:pPr>
            <a:r>
              <a:rPr lang="en-US" sz="2200" dirty="0" smtClean="0"/>
              <a:t>This can be restated as:</a:t>
            </a:r>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3569579855"/>
              </p:ext>
            </p:extLst>
          </p:nvPr>
        </p:nvGraphicFramePr>
        <p:xfrm>
          <a:off x="1866900" y="2645587"/>
          <a:ext cx="5414963" cy="735012"/>
        </p:xfrm>
        <a:graphic>
          <a:graphicData uri="http://schemas.openxmlformats.org/presentationml/2006/ole">
            <mc:AlternateContent xmlns:mc="http://schemas.openxmlformats.org/markup-compatibility/2006">
              <mc:Choice xmlns:v="urn:schemas-microsoft-com:vml" Requires="v">
                <p:oleObj spid="_x0000_s1988147" name="Equation" r:id="rId3" imgW="2057400" imgH="279400" progId="Equation.3">
                  <p:embed/>
                </p:oleObj>
              </mc:Choice>
              <mc:Fallback>
                <p:oleObj name="Equation" r:id="rId3" imgW="2057400" imgH="279400" progId="Equation.3">
                  <p:embed/>
                  <p:pic>
                    <p:nvPicPr>
                      <p:cNvPr id="0" name=""/>
                      <p:cNvPicPr/>
                      <p:nvPr/>
                    </p:nvPicPr>
                    <p:blipFill>
                      <a:blip r:embed="rId4"/>
                      <a:stretch>
                        <a:fillRect/>
                      </a:stretch>
                    </p:blipFill>
                    <p:spPr>
                      <a:xfrm>
                        <a:off x="1866900" y="2645587"/>
                        <a:ext cx="5414963" cy="735012"/>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857994312"/>
              </p:ext>
            </p:extLst>
          </p:nvPr>
        </p:nvGraphicFramePr>
        <p:xfrm>
          <a:off x="1866900" y="5412793"/>
          <a:ext cx="5414963" cy="735013"/>
        </p:xfrm>
        <a:graphic>
          <a:graphicData uri="http://schemas.openxmlformats.org/presentationml/2006/ole">
            <mc:AlternateContent xmlns:mc="http://schemas.openxmlformats.org/markup-compatibility/2006">
              <mc:Choice xmlns:v="urn:schemas-microsoft-com:vml" Requires="v">
                <p:oleObj spid="_x0000_s1988148" name="Equation" r:id="rId5" imgW="2057400" imgH="279400" progId="Equation.3">
                  <p:embed/>
                </p:oleObj>
              </mc:Choice>
              <mc:Fallback>
                <p:oleObj name="Equation" r:id="rId5" imgW="2057400" imgH="279400" progId="Equation.3">
                  <p:embed/>
                  <p:pic>
                    <p:nvPicPr>
                      <p:cNvPr id="0" name=""/>
                      <p:cNvPicPr/>
                      <p:nvPr/>
                    </p:nvPicPr>
                    <p:blipFill>
                      <a:blip r:embed="rId6"/>
                      <a:stretch>
                        <a:fillRect/>
                      </a:stretch>
                    </p:blipFill>
                    <p:spPr>
                      <a:xfrm>
                        <a:off x="1866900" y="5412793"/>
                        <a:ext cx="5414963" cy="735013"/>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191</a:t>
            </a:fld>
            <a:endParaRPr lang="en-US" dirty="0"/>
          </a:p>
        </p:txBody>
      </p:sp>
    </p:spTree>
    <p:extLst>
      <p:ext uri="{BB962C8B-B14F-4D97-AF65-F5344CB8AC3E}">
        <p14:creationId xmlns:p14="http://schemas.microsoft.com/office/powerpoint/2010/main" val="770004917"/>
      </p:ext>
    </p:extLst>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Analyzing the Two Terms</a:t>
            </a:r>
            <a:br>
              <a:rPr lang="en-US" sz="4000" dirty="0" smtClean="0"/>
            </a:br>
            <a:r>
              <a:rPr lang="en-US" sz="4000" dirty="0" smtClean="0"/>
              <a:t>In Previous Equation</a:t>
            </a:r>
            <a:endParaRPr lang="en-US" sz="4000" dirty="0"/>
          </a:p>
        </p:txBody>
      </p:sp>
      <p:sp>
        <p:nvSpPr>
          <p:cNvPr id="3" name="Content Placeholder 2"/>
          <p:cNvSpPr>
            <a:spLocks noGrp="1"/>
          </p:cNvSpPr>
          <p:nvPr>
            <p:ph idx="1"/>
          </p:nvPr>
        </p:nvSpPr>
        <p:spPr>
          <a:xfrm>
            <a:off x="481012" y="1787209"/>
            <a:ext cx="8254130" cy="3851218"/>
          </a:xfrm>
        </p:spPr>
        <p:txBody>
          <a:bodyPr>
            <a:normAutofit/>
          </a:bodyPr>
          <a:lstStyle/>
          <a:p>
            <a:r>
              <a:rPr lang="en-US" sz="2200" dirty="0" smtClean="0"/>
              <a:t>Let’s consider the final term in the last equation on the previous slide:</a:t>
            </a:r>
          </a:p>
          <a:p>
            <a:pPr>
              <a:spcBef>
                <a:spcPts val="4400"/>
              </a:spcBef>
            </a:pPr>
            <a:r>
              <a:rPr lang="en-US" sz="2200" dirty="0" smtClean="0"/>
              <a:t>This term is the reciprocal of an index for the absolute market value of money (with base 1):</a:t>
            </a:r>
          </a:p>
          <a:p>
            <a:endParaRPr lang="en-US" sz="2200" dirty="0"/>
          </a:p>
          <a:p>
            <a:pPr>
              <a:spcBef>
                <a:spcPts val="1400"/>
              </a:spcBef>
            </a:pPr>
            <a:r>
              <a:rPr lang="en-US" sz="2200" dirty="0" smtClean="0"/>
              <a:t>Furthermore, the first term in the last equation of the previous slide is nothing more than an absolute market value index for an individual good:</a:t>
            </a:r>
          </a:p>
        </p:txBody>
      </p:sp>
      <p:graphicFrame>
        <p:nvGraphicFramePr>
          <p:cNvPr id="4" name="Object 3"/>
          <p:cNvGraphicFramePr>
            <a:graphicFrameLocks noChangeAspect="1"/>
          </p:cNvGraphicFramePr>
          <p:nvPr>
            <p:extLst>
              <p:ext uri="{D42A27DB-BD31-4B8C-83A1-F6EECF244321}">
                <p14:modId xmlns:p14="http://schemas.microsoft.com/office/powerpoint/2010/main" val="2915813698"/>
              </p:ext>
            </p:extLst>
          </p:nvPr>
        </p:nvGraphicFramePr>
        <p:xfrm>
          <a:off x="3503613" y="2330062"/>
          <a:ext cx="1873250" cy="668338"/>
        </p:xfrm>
        <a:graphic>
          <a:graphicData uri="http://schemas.openxmlformats.org/presentationml/2006/ole">
            <mc:AlternateContent xmlns:mc="http://schemas.openxmlformats.org/markup-compatibility/2006">
              <mc:Choice xmlns:v="urn:schemas-microsoft-com:vml" Requires="v">
                <p:oleObj spid="_x0000_s2243838" name="Equation" r:id="rId3" imgW="711200" imgH="254000" progId="Equation.3">
                  <p:embed/>
                </p:oleObj>
              </mc:Choice>
              <mc:Fallback>
                <p:oleObj name="Equation" r:id="rId3" imgW="711200" imgH="254000" progId="Equation.3">
                  <p:embed/>
                  <p:pic>
                    <p:nvPicPr>
                      <p:cNvPr id="0" name=""/>
                      <p:cNvPicPr/>
                      <p:nvPr/>
                    </p:nvPicPr>
                    <p:blipFill>
                      <a:blip r:embed="rId4"/>
                      <a:stretch>
                        <a:fillRect/>
                      </a:stretch>
                    </p:blipFill>
                    <p:spPr>
                      <a:xfrm>
                        <a:off x="3503613" y="2330062"/>
                        <a:ext cx="1873250" cy="668338"/>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585481887"/>
              </p:ext>
            </p:extLst>
          </p:nvPr>
        </p:nvGraphicFramePr>
        <p:xfrm>
          <a:off x="3173413" y="3791532"/>
          <a:ext cx="2679700" cy="652463"/>
        </p:xfrm>
        <a:graphic>
          <a:graphicData uri="http://schemas.openxmlformats.org/presentationml/2006/ole">
            <mc:AlternateContent xmlns:mc="http://schemas.openxmlformats.org/markup-compatibility/2006">
              <mc:Choice xmlns:v="urn:schemas-microsoft-com:vml" Requires="v">
                <p:oleObj spid="_x0000_s2243839" name="Equation" r:id="rId5" imgW="990600" imgH="241300" progId="Equation.3">
                  <p:embed/>
                </p:oleObj>
              </mc:Choice>
              <mc:Fallback>
                <p:oleObj name="Equation" r:id="rId5" imgW="990600" imgH="241300" progId="Equation.3">
                  <p:embed/>
                  <p:pic>
                    <p:nvPicPr>
                      <p:cNvPr id="0" name=""/>
                      <p:cNvPicPr/>
                      <p:nvPr/>
                    </p:nvPicPr>
                    <p:blipFill>
                      <a:blip r:embed="rId6"/>
                      <a:stretch>
                        <a:fillRect/>
                      </a:stretch>
                    </p:blipFill>
                    <p:spPr>
                      <a:xfrm>
                        <a:off x="3173413" y="3791532"/>
                        <a:ext cx="2679700" cy="65246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661151334"/>
              </p:ext>
            </p:extLst>
          </p:nvPr>
        </p:nvGraphicFramePr>
        <p:xfrm>
          <a:off x="3376641" y="5349768"/>
          <a:ext cx="2263739" cy="682715"/>
        </p:xfrm>
        <a:graphic>
          <a:graphicData uri="http://schemas.openxmlformats.org/presentationml/2006/ole">
            <mc:AlternateContent xmlns:mc="http://schemas.openxmlformats.org/markup-compatibility/2006">
              <mc:Choice xmlns:v="urn:schemas-microsoft-com:vml" Requires="v">
                <p:oleObj spid="_x0000_s2243840" name="Equation" r:id="rId7" imgW="800100" imgH="241300" progId="Equation.3">
                  <p:embed/>
                </p:oleObj>
              </mc:Choice>
              <mc:Fallback>
                <p:oleObj name="Equation" r:id="rId7" imgW="800100" imgH="241300" progId="Equation.3">
                  <p:embed/>
                  <p:pic>
                    <p:nvPicPr>
                      <p:cNvPr id="0" name=""/>
                      <p:cNvPicPr/>
                      <p:nvPr/>
                    </p:nvPicPr>
                    <p:blipFill>
                      <a:blip r:embed="rId8"/>
                      <a:stretch>
                        <a:fillRect/>
                      </a:stretch>
                    </p:blipFill>
                    <p:spPr>
                      <a:xfrm>
                        <a:off x="3376641" y="5349768"/>
                        <a:ext cx="2263739" cy="682715"/>
                      </a:xfrm>
                      <a:prstGeom prst="rect">
                        <a:avLst/>
                      </a:prstGeom>
                    </p:spPr>
                  </p:pic>
                </p:oleObj>
              </mc:Fallback>
            </mc:AlternateContent>
          </a:graphicData>
        </a:graphic>
      </p:graphicFrame>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192</a:t>
            </a:fld>
            <a:endParaRPr lang="en-US" dirty="0"/>
          </a:p>
        </p:txBody>
      </p:sp>
    </p:spTree>
    <p:extLst>
      <p:ext uri="{BB962C8B-B14F-4D97-AF65-F5344CB8AC3E}">
        <p14:creationId xmlns:p14="http://schemas.microsoft.com/office/powerpoint/2010/main" val="1747596036"/>
      </p:ext>
    </p:extLst>
  </p:cSld>
  <p:clrMapOvr>
    <a:masterClrMapping/>
  </p:clrMapOvr>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Price Level Index</a:t>
            </a:r>
            <a:endParaRPr lang="en-US" sz="4000" dirty="0"/>
          </a:p>
        </p:txBody>
      </p:sp>
      <p:sp>
        <p:nvSpPr>
          <p:cNvPr id="3" name="Content Placeholder 2"/>
          <p:cNvSpPr>
            <a:spLocks noGrp="1"/>
          </p:cNvSpPr>
          <p:nvPr>
            <p:ph idx="1"/>
          </p:nvPr>
        </p:nvSpPr>
        <p:spPr>
          <a:xfrm>
            <a:off x="481010" y="1806452"/>
            <a:ext cx="8234891" cy="3399077"/>
          </a:xfrm>
        </p:spPr>
        <p:txBody>
          <a:bodyPr>
            <a:normAutofit fontScale="92500" lnSpcReduction="10000"/>
          </a:bodyPr>
          <a:lstStyle/>
          <a:p>
            <a:r>
              <a:rPr lang="en-US" dirty="0" smtClean="0"/>
              <a:t>Therefore, the price index for an </a:t>
            </a:r>
            <a:r>
              <a:rPr lang="en-US" i="1" dirty="0" smtClean="0"/>
              <a:t>individual</a:t>
            </a:r>
            <a:r>
              <a:rPr lang="en-US" dirty="0" smtClean="0"/>
              <a:t> good at time t can be expressed as:</a:t>
            </a:r>
          </a:p>
          <a:p>
            <a:endParaRPr lang="en-US" dirty="0" smtClean="0"/>
          </a:p>
          <a:p>
            <a:pPr>
              <a:spcBef>
                <a:spcPts val="400"/>
              </a:spcBef>
            </a:pPr>
            <a:r>
              <a:rPr lang="en-US" dirty="0" smtClean="0"/>
              <a:t>We can now calculate the index for the </a:t>
            </a:r>
            <a:r>
              <a:rPr lang="en-US" i="1" dirty="0" smtClean="0"/>
              <a:t>overall</a:t>
            </a:r>
            <a:r>
              <a:rPr lang="en-US" dirty="0" smtClean="0"/>
              <a:t> price level </a:t>
            </a:r>
            <a:r>
              <a:rPr lang="en-US" i="1" dirty="0" smtClean="0"/>
              <a:t>p*</a:t>
            </a:r>
            <a:r>
              <a:rPr lang="en-US" dirty="0" smtClean="0"/>
              <a:t> at time </a:t>
            </a:r>
            <a:r>
              <a:rPr lang="en-US" i="1" dirty="0" smtClean="0"/>
              <a:t>t</a:t>
            </a:r>
            <a:r>
              <a:rPr lang="en-US" dirty="0"/>
              <a:t> </a:t>
            </a:r>
            <a:r>
              <a:rPr lang="en-US" dirty="0" smtClean="0"/>
              <a:t>as follows:</a:t>
            </a:r>
          </a:p>
          <a:p>
            <a:endParaRPr lang="en-US" dirty="0"/>
          </a:p>
          <a:p>
            <a:pPr>
              <a:spcBef>
                <a:spcPts val="2200"/>
              </a:spcBef>
            </a:pPr>
            <a:r>
              <a:rPr lang="en-US" dirty="0" smtClean="0"/>
              <a:t>The term </a:t>
            </a:r>
            <a:r>
              <a:rPr lang="en-US" i="1" dirty="0" smtClean="0"/>
              <a:t>V*</a:t>
            </a:r>
            <a:r>
              <a:rPr lang="en-US" i="1" baseline="-25000" dirty="0" err="1" smtClean="0"/>
              <a:t>M,t</a:t>
            </a:r>
            <a:r>
              <a:rPr lang="en-US" dirty="0" smtClean="0"/>
              <a:t> is identical for all goods in the index, therefore the price level can be restated as:</a:t>
            </a:r>
            <a:endParaRPr lang="en-US" baseline="-25000" dirty="0"/>
          </a:p>
        </p:txBody>
      </p:sp>
      <p:graphicFrame>
        <p:nvGraphicFramePr>
          <p:cNvPr id="4" name="Object 3"/>
          <p:cNvGraphicFramePr>
            <a:graphicFrameLocks noChangeAspect="1"/>
          </p:cNvGraphicFramePr>
          <p:nvPr>
            <p:extLst>
              <p:ext uri="{D42A27DB-BD31-4B8C-83A1-F6EECF244321}">
                <p14:modId xmlns:p14="http://schemas.microsoft.com/office/powerpoint/2010/main" val="726890178"/>
              </p:ext>
            </p:extLst>
          </p:nvPr>
        </p:nvGraphicFramePr>
        <p:xfrm>
          <a:off x="2993008" y="2313413"/>
          <a:ext cx="3023552" cy="678249"/>
        </p:xfrm>
        <a:graphic>
          <a:graphicData uri="http://schemas.openxmlformats.org/presentationml/2006/ole">
            <mc:AlternateContent xmlns:mc="http://schemas.openxmlformats.org/markup-compatibility/2006">
              <mc:Choice xmlns:v="urn:schemas-microsoft-com:vml" Requires="v">
                <p:oleObj spid="_x0000_s2244834" name="Equation" r:id="rId3" imgW="1244600" imgH="279400" progId="Equation.3">
                  <p:embed/>
                </p:oleObj>
              </mc:Choice>
              <mc:Fallback>
                <p:oleObj name="Equation" r:id="rId3" imgW="1244600" imgH="279400" progId="Equation.3">
                  <p:embed/>
                  <p:pic>
                    <p:nvPicPr>
                      <p:cNvPr id="0" name=""/>
                      <p:cNvPicPr/>
                      <p:nvPr/>
                    </p:nvPicPr>
                    <p:blipFill>
                      <a:blip r:embed="rId4"/>
                      <a:stretch>
                        <a:fillRect/>
                      </a:stretch>
                    </p:blipFill>
                    <p:spPr>
                      <a:xfrm>
                        <a:off x="2993008" y="2313413"/>
                        <a:ext cx="3023552" cy="678249"/>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890648527"/>
              </p:ext>
            </p:extLst>
          </p:nvPr>
        </p:nvGraphicFramePr>
        <p:xfrm>
          <a:off x="2725290" y="5167041"/>
          <a:ext cx="3989607" cy="1215909"/>
        </p:xfrm>
        <a:graphic>
          <a:graphicData uri="http://schemas.openxmlformats.org/presentationml/2006/ole">
            <mc:AlternateContent xmlns:mc="http://schemas.openxmlformats.org/markup-compatibility/2006">
              <mc:Choice xmlns:v="urn:schemas-microsoft-com:vml" Requires="v">
                <p:oleObj spid="_x0000_s2244835" name="Equation" r:id="rId5" imgW="1625600" imgH="495300" progId="Equation.3">
                  <p:embed/>
                </p:oleObj>
              </mc:Choice>
              <mc:Fallback>
                <p:oleObj name="Equation" r:id="rId5" imgW="1625600" imgH="495300" progId="Equation.3">
                  <p:embed/>
                  <p:pic>
                    <p:nvPicPr>
                      <p:cNvPr id="0" name=""/>
                      <p:cNvPicPr/>
                      <p:nvPr/>
                    </p:nvPicPr>
                    <p:blipFill>
                      <a:blip r:embed="rId6"/>
                      <a:stretch>
                        <a:fillRect/>
                      </a:stretch>
                    </p:blipFill>
                    <p:spPr>
                      <a:xfrm>
                        <a:off x="2725290" y="5167041"/>
                        <a:ext cx="3989607" cy="1215909"/>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873580846"/>
              </p:ext>
            </p:extLst>
          </p:nvPr>
        </p:nvGraphicFramePr>
        <p:xfrm>
          <a:off x="1572575" y="3688994"/>
          <a:ext cx="6546872" cy="798287"/>
        </p:xfrm>
        <a:graphic>
          <a:graphicData uri="http://schemas.openxmlformats.org/presentationml/2006/ole">
            <mc:AlternateContent xmlns:mc="http://schemas.openxmlformats.org/markup-compatibility/2006">
              <mc:Choice xmlns:v="urn:schemas-microsoft-com:vml" Requires="v">
                <p:oleObj spid="_x0000_s2244836" name="Equation" r:id="rId7" imgW="2501900" imgH="304800" progId="Equation.3">
                  <p:embed/>
                </p:oleObj>
              </mc:Choice>
              <mc:Fallback>
                <p:oleObj name="Equation" r:id="rId7" imgW="2501900" imgH="304800" progId="Equation.3">
                  <p:embed/>
                  <p:pic>
                    <p:nvPicPr>
                      <p:cNvPr id="0" name=""/>
                      <p:cNvPicPr/>
                      <p:nvPr/>
                    </p:nvPicPr>
                    <p:blipFill>
                      <a:blip r:embed="rId8"/>
                      <a:stretch>
                        <a:fillRect/>
                      </a:stretch>
                    </p:blipFill>
                    <p:spPr>
                      <a:xfrm>
                        <a:off x="1572575" y="3688994"/>
                        <a:ext cx="6546872" cy="798287"/>
                      </a:xfrm>
                      <a:prstGeom prst="rect">
                        <a:avLst/>
                      </a:prstGeom>
                    </p:spPr>
                  </p:pic>
                </p:oleObj>
              </mc:Fallback>
            </mc:AlternateContent>
          </a:graphicData>
        </a:graphic>
      </p:graphicFrame>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193</a:t>
            </a:fld>
            <a:endParaRPr lang="en-US" dirty="0"/>
          </a:p>
        </p:txBody>
      </p:sp>
    </p:spTree>
    <p:extLst>
      <p:ext uri="{BB962C8B-B14F-4D97-AF65-F5344CB8AC3E}">
        <p14:creationId xmlns:p14="http://schemas.microsoft.com/office/powerpoint/2010/main" val="3557097801"/>
      </p:ext>
    </p:extLst>
  </p:cSld>
  <p:clrMapOvr>
    <a:masterClrMapping/>
  </p:clrMapOvr>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38689" cy="1339850"/>
          </a:xfrm>
        </p:spPr>
        <p:txBody>
          <a:bodyPr>
            <a:normAutofit/>
          </a:bodyPr>
          <a:lstStyle/>
          <a:p>
            <a:r>
              <a:rPr lang="en-US" sz="4000" dirty="0" smtClean="0"/>
              <a:t>Price Level Index is a Function of Two Absolute Market Value Indices</a:t>
            </a:r>
            <a:endParaRPr lang="en-US" sz="4000" dirty="0"/>
          </a:p>
        </p:txBody>
      </p:sp>
      <p:sp>
        <p:nvSpPr>
          <p:cNvPr id="3" name="Content Placeholder 2"/>
          <p:cNvSpPr>
            <a:spLocks noGrp="1"/>
          </p:cNvSpPr>
          <p:nvPr>
            <p:ph idx="1"/>
          </p:nvPr>
        </p:nvSpPr>
        <p:spPr>
          <a:xfrm>
            <a:off x="481010" y="1787212"/>
            <a:ext cx="8292612" cy="4620965"/>
          </a:xfrm>
        </p:spPr>
        <p:txBody>
          <a:bodyPr>
            <a:normAutofit fontScale="92500"/>
          </a:bodyPr>
          <a:lstStyle/>
          <a:p>
            <a:r>
              <a:rPr lang="en-US" dirty="0" smtClean="0"/>
              <a:t>Finally, if you refer back to the initial part of this discussion, you can see that the general value index </a:t>
            </a:r>
            <a:r>
              <a:rPr lang="en-US" i="1" dirty="0" smtClean="0"/>
              <a:t>V</a:t>
            </a:r>
            <a:r>
              <a:rPr lang="en-US" i="1" baseline="-25000" dirty="0" smtClean="0"/>
              <a:t>G</a:t>
            </a:r>
            <a:r>
              <a:rPr lang="en-US" i="1" dirty="0" smtClean="0"/>
              <a:t>*</a:t>
            </a:r>
            <a:r>
              <a:rPr lang="en-US" dirty="0" smtClean="0"/>
              <a:t> at time </a:t>
            </a:r>
            <a:r>
              <a:rPr lang="en-US" i="1" dirty="0" smtClean="0"/>
              <a:t>t</a:t>
            </a:r>
            <a:r>
              <a:rPr lang="en-US" dirty="0" smtClean="0"/>
              <a:t> (with base 100) can be calculated as: </a:t>
            </a:r>
          </a:p>
          <a:p>
            <a:endParaRPr lang="en-US" dirty="0"/>
          </a:p>
          <a:p>
            <a:r>
              <a:rPr lang="en-US" dirty="0" smtClean="0"/>
              <a:t>Therefore, the price level index </a:t>
            </a:r>
            <a:r>
              <a:rPr lang="en-US" i="1" dirty="0" smtClean="0"/>
              <a:t>p*</a:t>
            </a:r>
            <a:r>
              <a:rPr lang="en-US" dirty="0" smtClean="0"/>
              <a:t> at time t can be expressed as:</a:t>
            </a:r>
          </a:p>
          <a:p>
            <a:endParaRPr lang="en-US" dirty="0"/>
          </a:p>
          <a:p>
            <a:pPr>
              <a:spcBef>
                <a:spcPts val="4600"/>
              </a:spcBef>
            </a:pPr>
            <a:r>
              <a:rPr lang="en-US" dirty="0" smtClean="0"/>
              <a:t>The price level index (base 100) is equal to the general value index (base 100) divided by the market value of money index (base 1).</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137400103"/>
              </p:ext>
            </p:extLst>
          </p:nvPr>
        </p:nvGraphicFramePr>
        <p:xfrm>
          <a:off x="2638425" y="2902956"/>
          <a:ext cx="3517900" cy="758825"/>
        </p:xfrm>
        <a:graphic>
          <a:graphicData uri="http://schemas.openxmlformats.org/presentationml/2006/ole">
            <mc:AlternateContent xmlns:mc="http://schemas.openxmlformats.org/markup-compatibility/2006">
              <mc:Choice xmlns:v="urn:schemas-microsoft-com:vml" Requires="v">
                <p:oleObj spid="_x0000_s3602" name="Equation" r:id="rId3" imgW="1295400" imgH="279400" progId="Equation.3">
                  <p:embed/>
                </p:oleObj>
              </mc:Choice>
              <mc:Fallback>
                <p:oleObj name="Equation" r:id="rId3" imgW="1295400" imgH="279400" progId="Equation.3">
                  <p:embed/>
                  <p:pic>
                    <p:nvPicPr>
                      <p:cNvPr id="0" name=""/>
                      <p:cNvPicPr/>
                      <p:nvPr/>
                    </p:nvPicPr>
                    <p:blipFill>
                      <a:blip r:embed="rId4"/>
                      <a:stretch>
                        <a:fillRect/>
                      </a:stretch>
                    </p:blipFill>
                    <p:spPr>
                      <a:xfrm>
                        <a:off x="2638425" y="2902956"/>
                        <a:ext cx="3517900" cy="7588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224023580"/>
              </p:ext>
            </p:extLst>
          </p:nvPr>
        </p:nvGraphicFramePr>
        <p:xfrm>
          <a:off x="3582988" y="4047737"/>
          <a:ext cx="1524000" cy="1200150"/>
        </p:xfrm>
        <a:graphic>
          <a:graphicData uri="http://schemas.openxmlformats.org/presentationml/2006/ole">
            <mc:AlternateContent xmlns:mc="http://schemas.openxmlformats.org/markup-compatibility/2006">
              <mc:Choice xmlns:v="urn:schemas-microsoft-com:vml" Requires="v">
                <p:oleObj spid="_x0000_s3603" name="Equation" r:id="rId5" imgW="596900" imgH="469900" progId="Equation.3">
                  <p:embed/>
                </p:oleObj>
              </mc:Choice>
              <mc:Fallback>
                <p:oleObj name="Equation" r:id="rId5" imgW="596900" imgH="469900" progId="Equation.3">
                  <p:embed/>
                  <p:pic>
                    <p:nvPicPr>
                      <p:cNvPr id="0" name=""/>
                      <p:cNvPicPr/>
                      <p:nvPr/>
                    </p:nvPicPr>
                    <p:blipFill>
                      <a:blip r:embed="rId6"/>
                      <a:stretch>
                        <a:fillRect/>
                      </a:stretch>
                    </p:blipFill>
                    <p:spPr>
                      <a:xfrm>
                        <a:off x="3582988" y="4047737"/>
                        <a:ext cx="1524000" cy="1200150"/>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194</a:t>
            </a:fld>
            <a:endParaRPr lang="en-US" dirty="0"/>
          </a:p>
        </p:txBody>
      </p:sp>
    </p:spTree>
    <p:extLst>
      <p:ext uri="{BB962C8B-B14F-4D97-AF65-F5344CB8AC3E}">
        <p14:creationId xmlns:p14="http://schemas.microsoft.com/office/powerpoint/2010/main" val="3647287827"/>
      </p:ext>
    </p:extLst>
  </p:cSld>
  <p:clrMapOvr>
    <a:masterClrMapping/>
  </p:clrMapOvr>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is Not an Index</a:t>
            </a:r>
            <a:endParaRPr lang="en-US" sz="4000" dirty="0"/>
          </a:p>
        </p:txBody>
      </p:sp>
      <p:sp>
        <p:nvSpPr>
          <p:cNvPr id="3" name="Content Placeholder 2"/>
          <p:cNvSpPr>
            <a:spLocks noGrp="1"/>
          </p:cNvSpPr>
          <p:nvPr>
            <p:ph idx="1"/>
          </p:nvPr>
        </p:nvSpPr>
        <p:spPr>
          <a:xfrm>
            <a:off x="481010" y="1787209"/>
            <a:ext cx="8215650" cy="4601724"/>
          </a:xfrm>
        </p:spPr>
        <p:txBody>
          <a:bodyPr>
            <a:normAutofit fontScale="92500"/>
          </a:bodyPr>
          <a:lstStyle/>
          <a:p>
            <a:r>
              <a:rPr lang="en-US" dirty="0" smtClean="0"/>
              <a:t>While the preceding analysis highlights that the posited relationship between the three variables </a:t>
            </a:r>
            <a:r>
              <a:rPr lang="en-US" i="1" dirty="0" smtClean="0"/>
              <a:t>p</a:t>
            </a:r>
            <a:r>
              <a:rPr lang="en-US" dirty="0" smtClean="0"/>
              <a:t>, </a:t>
            </a:r>
            <a:r>
              <a:rPr lang="en-US" i="1" dirty="0" smtClean="0"/>
              <a:t>V</a:t>
            </a:r>
            <a:r>
              <a:rPr lang="en-US" i="1" baseline="-25000" dirty="0" smtClean="0"/>
              <a:t>G</a:t>
            </a:r>
            <a:r>
              <a:rPr lang="en-US" dirty="0" smtClean="0"/>
              <a:t> and </a:t>
            </a:r>
            <a:r>
              <a:rPr lang="en-US" i="1" dirty="0" smtClean="0"/>
              <a:t>V</a:t>
            </a:r>
            <a:r>
              <a:rPr lang="en-US" i="1" baseline="-25000" dirty="0" smtClean="0"/>
              <a:t>M</a:t>
            </a:r>
            <a:r>
              <a:rPr lang="en-US" dirty="0" smtClean="0"/>
              <a:t> holds when each variable is expressed in index form, </a:t>
            </a:r>
            <a:r>
              <a:rPr lang="en-US" dirty="0"/>
              <a:t>t</a:t>
            </a:r>
            <a:r>
              <a:rPr lang="en-US" dirty="0" smtClean="0"/>
              <a:t>he problem with this analysis is that, technically, it does not prove the point we are trying to make. Why? Because </a:t>
            </a:r>
            <a:r>
              <a:rPr lang="en-US" b="1" dirty="0"/>
              <a:t>t</a:t>
            </a:r>
            <a:r>
              <a:rPr lang="en-US" b="1" dirty="0" smtClean="0"/>
              <a:t>he price level is not an index</a:t>
            </a:r>
            <a:r>
              <a:rPr lang="en-US" dirty="0" smtClean="0"/>
              <a:t>. Nor, for that matter, is the general value level, nor the absolute market value of money.</a:t>
            </a:r>
          </a:p>
          <a:p>
            <a:r>
              <a:rPr lang="en-US" dirty="0" smtClean="0"/>
              <a:t>The </a:t>
            </a:r>
            <a:r>
              <a:rPr lang="en-US" dirty="0"/>
              <a:t>“price level” is a conceptual notion, not an index. </a:t>
            </a:r>
            <a:r>
              <a:rPr lang="en-US" dirty="0" smtClean="0"/>
              <a:t>Technically, the price level </a:t>
            </a:r>
            <a:r>
              <a:rPr lang="en-US" dirty="0"/>
              <a:t>is a hypothetical measure of overall prices for some set of goods/</a:t>
            </a:r>
            <a:r>
              <a:rPr lang="en-US" dirty="0" smtClean="0"/>
              <a:t>services, not an index per se. In order to prove the relationship between </a:t>
            </a:r>
            <a:r>
              <a:rPr lang="en-US" i="1" dirty="0" smtClean="0"/>
              <a:t>p</a:t>
            </a:r>
            <a:r>
              <a:rPr lang="en-US" dirty="0" smtClean="0"/>
              <a:t>, </a:t>
            </a:r>
            <a:r>
              <a:rPr lang="en-US" i="1" dirty="0" smtClean="0"/>
              <a:t>V</a:t>
            </a:r>
            <a:r>
              <a:rPr lang="en-US" i="1" baseline="-25000" dirty="0" smtClean="0"/>
              <a:t>G</a:t>
            </a:r>
            <a:r>
              <a:rPr lang="en-US" dirty="0" smtClean="0"/>
              <a:t> and </a:t>
            </a:r>
            <a:r>
              <a:rPr lang="en-US" i="1" dirty="0" smtClean="0"/>
              <a:t>V</a:t>
            </a:r>
            <a:r>
              <a:rPr lang="en-US" i="1" baseline="-25000" dirty="0" smtClean="0"/>
              <a:t>M </a:t>
            </a:r>
            <a:r>
              <a:rPr lang="en-US" dirty="0" smtClean="0"/>
              <a:t> we need to follow a similar, but more abstract, line of thought.</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195</a:t>
            </a:fld>
            <a:endParaRPr lang="en-US" dirty="0"/>
          </a:p>
        </p:txBody>
      </p:sp>
    </p:spTree>
    <p:extLst>
      <p:ext uri="{BB962C8B-B14F-4D97-AF65-F5344CB8AC3E}">
        <p14:creationId xmlns:p14="http://schemas.microsoft.com/office/powerpoint/2010/main" val="1380041156"/>
      </p:ext>
    </p:extLst>
  </p:cSld>
  <p:clrMapOvr>
    <a:masterClrMapping/>
  </p:clrMapOvr>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Level is a</a:t>
            </a:r>
            <a:br>
              <a:rPr lang="en-US" sz="4000" dirty="0" smtClean="0"/>
            </a:br>
            <a:r>
              <a:rPr lang="en-US" sz="4000" dirty="0" smtClean="0"/>
              <a:t>Conceptual Notion</a:t>
            </a:r>
            <a:endParaRPr lang="en-US" sz="4000" dirty="0"/>
          </a:p>
        </p:txBody>
      </p:sp>
      <p:sp>
        <p:nvSpPr>
          <p:cNvPr id="3" name="Content Placeholder 2"/>
          <p:cNvSpPr>
            <a:spLocks noGrp="1"/>
          </p:cNvSpPr>
          <p:nvPr>
            <p:ph idx="1"/>
          </p:nvPr>
        </p:nvSpPr>
        <p:spPr>
          <a:xfrm>
            <a:off x="481011" y="1787209"/>
            <a:ext cx="8234890" cy="4697943"/>
          </a:xfrm>
        </p:spPr>
        <p:txBody>
          <a:bodyPr>
            <a:normAutofit fontScale="92500"/>
          </a:bodyPr>
          <a:lstStyle/>
          <a:p>
            <a:r>
              <a:rPr lang="en-US" dirty="0" smtClean="0"/>
              <a:t>Firstly, we need to review the concept of the price level. There is no such physical thing as a “price level”: rather, it is a conceptual notion spun off from a larger idea, namely, the classical dichotomy: “The classical dichotomy is the name given to a theory that says that real things – allocations and relative prices – are determined separately from nominal things – the quantity of money, nominal prices…” (Wallace, 2008)</a:t>
            </a:r>
          </a:p>
          <a:p>
            <a:r>
              <a:rPr lang="en-US" dirty="0" smtClean="0"/>
              <a:t>In essence, the price level is born from the idea that the price of an individual good can be described by two components: (1) the change in the market value of the good relative to that of other goods (a </a:t>
            </a:r>
            <a:r>
              <a:rPr lang="en-US" i="1" dirty="0" smtClean="0"/>
              <a:t>real</a:t>
            </a:r>
            <a:r>
              <a:rPr lang="en-US" dirty="0" smtClean="0"/>
              <a:t> component), and (2) the overall change in the price of all goods (a </a:t>
            </a:r>
            <a:r>
              <a:rPr lang="en-US" i="1" dirty="0" smtClean="0"/>
              <a:t>nominal</a:t>
            </a:r>
            <a:r>
              <a:rPr lang="en-US" dirty="0" smtClean="0"/>
              <a:t> component).</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196</a:t>
            </a:fld>
            <a:endParaRPr lang="en-US" dirty="0"/>
          </a:p>
        </p:txBody>
      </p:sp>
    </p:spTree>
    <p:extLst>
      <p:ext uri="{BB962C8B-B14F-4D97-AF65-F5344CB8AC3E}">
        <p14:creationId xmlns:p14="http://schemas.microsoft.com/office/powerpoint/2010/main" val="464768639"/>
      </p:ext>
    </p:extLst>
  </p:cSld>
  <p:clrMapOvr>
    <a:masterClrMapping/>
  </p:clrMapOvr>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Theoretical Foundations of</a:t>
            </a:r>
            <a:br>
              <a:rPr lang="en-US" sz="4000" dirty="0" smtClean="0"/>
            </a:br>
            <a:r>
              <a:rPr lang="en-US" sz="4000" dirty="0" smtClean="0"/>
              <a:t>The Price Level</a:t>
            </a:r>
            <a:endParaRPr lang="en-US" sz="4000" dirty="0"/>
          </a:p>
        </p:txBody>
      </p:sp>
      <p:sp>
        <p:nvSpPr>
          <p:cNvPr id="3" name="Content Placeholder 2"/>
          <p:cNvSpPr>
            <a:spLocks noGrp="1"/>
          </p:cNvSpPr>
          <p:nvPr>
            <p:ph idx="1"/>
          </p:nvPr>
        </p:nvSpPr>
        <p:spPr>
          <a:xfrm>
            <a:off x="481009" y="1787208"/>
            <a:ext cx="8234892" cy="4659455"/>
          </a:xfrm>
        </p:spPr>
        <p:txBody>
          <a:bodyPr>
            <a:normAutofit fontScale="92500"/>
          </a:bodyPr>
          <a:lstStyle/>
          <a:p>
            <a:r>
              <a:rPr lang="en-US" dirty="0" smtClean="0"/>
              <a:t>The theoretical foundation for the price level can be described by the following identity. The price of good </a:t>
            </a:r>
            <a:r>
              <a:rPr lang="en-US" i="1" dirty="0" smtClean="0"/>
              <a:t>a</a:t>
            </a:r>
            <a:r>
              <a:rPr lang="en-US" dirty="0" smtClean="0"/>
              <a:t>, denoted as </a:t>
            </a:r>
            <a:r>
              <a:rPr lang="en-US" i="1" dirty="0" err="1" smtClean="0"/>
              <a:t>p</a:t>
            </a:r>
            <a:r>
              <a:rPr lang="en-US" i="1" baseline="-25000" dirty="0" err="1" smtClean="0"/>
              <a:t>a,t</a:t>
            </a:r>
            <a:r>
              <a:rPr lang="en-US" i="1" dirty="0"/>
              <a:t> </a:t>
            </a:r>
            <a:r>
              <a:rPr lang="en-US" dirty="0" smtClean="0"/>
              <a:t>, can be expressed as follows:</a:t>
            </a:r>
            <a:endParaRPr lang="en-US" dirty="0"/>
          </a:p>
          <a:p>
            <a:endParaRPr lang="en-US" dirty="0"/>
          </a:p>
          <a:p>
            <a:endParaRPr lang="en-US" dirty="0" smtClean="0"/>
          </a:p>
          <a:p>
            <a:endParaRPr lang="en-US" dirty="0" smtClean="0"/>
          </a:p>
          <a:p>
            <a:pPr>
              <a:spcBef>
                <a:spcPts val="0"/>
              </a:spcBef>
            </a:pPr>
            <a:r>
              <a:rPr lang="en-US" dirty="0" smtClean="0"/>
              <a:t>In simple terms, the price of good </a:t>
            </a:r>
            <a:r>
              <a:rPr lang="en-US" i="1" dirty="0" smtClean="0"/>
              <a:t>a</a:t>
            </a:r>
            <a:r>
              <a:rPr lang="en-US" dirty="0" smtClean="0"/>
              <a:t> can be decomposed into two elements: (1) an “average” of all prices in the economy </a:t>
            </a:r>
            <a:r>
              <a:rPr lang="en-US" i="1" dirty="0" err="1" smtClean="0"/>
              <a:t>p</a:t>
            </a:r>
            <a:r>
              <a:rPr lang="en-US" i="1" baseline="-25000" dirty="0" err="1" smtClean="0"/>
              <a:t>t</a:t>
            </a:r>
            <a:r>
              <a:rPr lang="en-US" dirty="0" smtClean="0"/>
              <a:t> (the nominal component) and (2) the price of good </a:t>
            </a:r>
            <a:r>
              <a:rPr lang="en-US" i="1" dirty="0" smtClean="0"/>
              <a:t>a</a:t>
            </a:r>
            <a:r>
              <a:rPr lang="en-US" dirty="0" smtClean="0"/>
              <a:t> relative to that average (the real component). The price level is the common component in the price of every good in the economy.</a:t>
            </a:r>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539299472"/>
              </p:ext>
            </p:extLst>
          </p:nvPr>
        </p:nvGraphicFramePr>
        <p:xfrm>
          <a:off x="3058475" y="2702966"/>
          <a:ext cx="2768600" cy="1298575"/>
        </p:xfrm>
        <a:graphic>
          <a:graphicData uri="http://schemas.openxmlformats.org/presentationml/2006/ole">
            <mc:AlternateContent xmlns:mc="http://schemas.openxmlformats.org/markup-compatibility/2006">
              <mc:Choice xmlns:v="urn:schemas-microsoft-com:vml" Requires="v">
                <p:oleObj spid="_x0000_s1639974" name="Equation" r:id="rId3" imgW="1028700" imgH="482600" progId="Equation.3">
                  <p:embed/>
                </p:oleObj>
              </mc:Choice>
              <mc:Fallback>
                <p:oleObj name="Equation" r:id="rId3" imgW="1028700" imgH="482600" progId="Equation.3">
                  <p:embed/>
                  <p:pic>
                    <p:nvPicPr>
                      <p:cNvPr id="0" name=""/>
                      <p:cNvPicPr/>
                      <p:nvPr/>
                    </p:nvPicPr>
                    <p:blipFill>
                      <a:blip r:embed="rId4"/>
                      <a:stretch>
                        <a:fillRect/>
                      </a:stretch>
                    </p:blipFill>
                    <p:spPr>
                      <a:xfrm>
                        <a:off x="3058475" y="2702966"/>
                        <a:ext cx="2768600" cy="1298575"/>
                      </a:xfrm>
                      <a:prstGeom prst="rect">
                        <a:avLst/>
                      </a:prstGeom>
                    </p:spPr>
                  </p:pic>
                </p:oleObj>
              </mc:Fallback>
            </mc:AlternateContent>
          </a:graphicData>
        </a:graphic>
      </p:graphicFrame>
      <p:sp>
        <p:nvSpPr>
          <p:cNvPr id="5" name="TextBox 4"/>
          <p:cNvSpPr txBox="1"/>
          <p:nvPr/>
        </p:nvSpPr>
        <p:spPr>
          <a:xfrm>
            <a:off x="3250875" y="3906486"/>
            <a:ext cx="1351652" cy="646331"/>
          </a:xfrm>
          <a:prstGeom prst="rect">
            <a:avLst/>
          </a:prstGeom>
          <a:noFill/>
        </p:spPr>
        <p:txBody>
          <a:bodyPr wrap="none" rtlCol="0">
            <a:spAutoFit/>
          </a:bodyPr>
          <a:lstStyle/>
          <a:p>
            <a:pPr algn="ctr"/>
            <a:r>
              <a:rPr lang="en-US" dirty="0" smtClean="0"/>
              <a:t>Nominal</a:t>
            </a:r>
          </a:p>
          <a:p>
            <a:pPr algn="ctr"/>
            <a:r>
              <a:rPr lang="en-US" dirty="0" smtClean="0"/>
              <a:t>Component</a:t>
            </a:r>
            <a:endParaRPr lang="en-US" dirty="0"/>
          </a:p>
        </p:txBody>
      </p:sp>
      <p:sp>
        <p:nvSpPr>
          <p:cNvPr id="7" name="TextBox 6"/>
          <p:cNvSpPr txBox="1"/>
          <p:nvPr/>
        </p:nvSpPr>
        <p:spPr>
          <a:xfrm>
            <a:off x="5499995" y="3906486"/>
            <a:ext cx="1351652" cy="646331"/>
          </a:xfrm>
          <a:prstGeom prst="rect">
            <a:avLst/>
          </a:prstGeom>
          <a:noFill/>
        </p:spPr>
        <p:txBody>
          <a:bodyPr wrap="none" rtlCol="0">
            <a:spAutoFit/>
          </a:bodyPr>
          <a:lstStyle/>
          <a:p>
            <a:pPr algn="ctr"/>
            <a:r>
              <a:rPr lang="en-US" dirty="0" smtClean="0"/>
              <a:t>Real</a:t>
            </a:r>
          </a:p>
          <a:p>
            <a:pPr algn="ctr"/>
            <a:r>
              <a:rPr lang="en-US" dirty="0" smtClean="0"/>
              <a:t>Component</a:t>
            </a:r>
            <a:endParaRPr lang="en-US" dirty="0"/>
          </a:p>
        </p:txBody>
      </p:sp>
      <p:cxnSp>
        <p:nvCxnSpPr>
          <p:cNvPr id="9" name="Straight Arrow Connector 8"/>
          <p:cNvCxnSpPr/>
          <p:nvPr/>
        </p:nvCxnSpPr>
        <p:spPr>
          <a:xfrm flipV="1">
            <a:off x="4021244" y="3694805"/>
            <a:ext cx="153923" cy="2116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5846315" y="3675561"/>
            <a:ext cx="214411" cy="2116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1" name="Slide Number Placeholder 10"/>
          <p:cNvSpPr>
            <a:spLocks noGrp="1"/>
          </p:cNvSpPr>
          <p:nvPr>
            <p:ph type="sldNum" sz="quarter" idx="12"/>
          </p:nvPr>
        </p:nvSpPr>
        <p:spPr/>
        <p:txBody>
          <a:bodyPr/>
          <a:lstStyle/>
          <a:p>
            <a:fld id="{CFE4BAC9-6D41-4691-9299-18EF07EF0177}" type="slidenum">
              <a:rPr lang="en-US" smtClean="0"/>
              <a:t>197</a:t>
            </a:fld>
            <a:endParaRPr lang="en-US" dirty="0"/>
          </a:p>
        </p:txBody>
      </p:sp>
    </p:spTree>
    <p:extLst>
      <p:ext uri="{BB962C8B-B14F-4D97-AF65-F5344CB8AC3E}">
        <p14:creationId xmlns:p14="http://schemas.microsoft.com/office/powerpoint/2010/main" val="4140702261"/>
      </p:ext>
    </p:extLst>
  </p:cSld>
  <p:clrMapOvr>
    <a:masterClrMapping/>
  </p:clrMapOvr>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Level and the</a:t>
            </a:r>
            <a:br>
              <a:rPr lang="en-US" sz="4000" dirty="0" smtClean="0"/>
            </a:br>
            <a:r>
              <a:rPr lang="en-US" sz="4000" dirty="0" smtClean="0"/>
              <a:t>Money Value of Transactions</a:t>
            </a:r>
            <a:endParaRPr lang="en-US" sz="4000" dirty="0"/>
          </a:p>
        </p:txBody>
      </p:sp>
      <p:sp>
        <p:nvSpPr>
          <p:cNvPr id="3" name="Content Placeholder 2"/>
          <p:cNvSpPr>
            <a:spLocks noGrp="1"/>
          </p:cNvSpPr>
          <p:nvPr>
            <p:ph idx="1"/>
          </p:nvPr>
        </p:nvSpPr>
        <p:spPr>
          <a:xfrm>
            <a:off x="481012" y="1787209"/>
            <a:ext cx="8157928" cy="4659456"/>
          </a:xfrm>
        </p:spPr>
        <p:txBody>
          <a:bodyPr>
            <a:noAutofit/>
          </a:bodyPr>
          <a:lstStyle/>
          <a:p>
            <a:r>
              <a:rPr lang="en-US" sz="2100" dirty="0" smtClean="0"/>
              <a:t>The role of the price level in the determination of nominal economic activity can be described as follows. Given a set </a:t>
            </a:r>
            <a:r>
              <a:rPr lang="en-US" sz="2100" i="1" dirty="0" smtClean="0"/>
              <a:t>A</a:t>
            </a:r>
            <a:r>
              <a:rPr lang="en-US" sz="2100" dirty="0" smtClean="0"/>
              <a:t> of goods and services, the total </a:t>
            </a:r>
            <a:r>
              <a:rPr lang="en-US" sz="2100" i="1" dirty="0" smtClean="0"/>
              <a:t>money value</a:t>
            </a:r>
            <a:r>
              <a:rPr lang="en-US" sz="2100" dirty="0" smtClean="0"/>
              <a:t> of transactions in </a:t>
            </a:r>
            <a:r>
              <a:rPr lang="en-US" sz="2100" i="1" dirty="0" smtClean="0"/>
              <a:t>A</a:t>
            </a:r>
            <a:r>
              <a:rPr lang="en-US" sz="2100" dirty="0" smtClean="0"/>
              <a:t> at time </a:t>
            </a:r>
            <a:r>
              <a:rPr lang="en-US" sz="2100" i="1" dirty="0" smtClean="0"/>
              <a:t>t</a:t>
            </a:r>
            <a:r>
              <a:rPr lang="en-US" sz="2100" dirty="0" smtClean="0"/>
              <a:t> is:</a:t>
            </a:r>
          </a:p>
          <a:p>
            <a:pPr marL="350838" lvl="1" indent="0">
              <a:spcBef>
                <a:spcPts val="1800"/>
              </a:spcBef>
              <a:buNone/>
            </a:pPr>
            <a:endParaRPr lang="en-US" sz="2100" dirty="0" smtClean="0"/>
          </a:p>
          <a:p>
            <a:pPr marL="350838" lvl="1" indent="0">
              <a:spcBef>
                <a:spcPts val="2400"/>
              </a:spcBef>
              <a:buNone/>
            </a:pPr>
            <a:r>
              <a:rPr lang="en-US" sz="2100" dirty="0"/>
              <a:t>	</a:t>
            </a:r>
            <a:r>
              <a:rPr lang="en-US" sz="2100" dirty="0" smtClean="0"/>
              <a:t>where	</a:t>
            </a:r>
            <a:r>
              <a:rPr lang="en-US" sz="2100" i="1" dirty="0" err="1" smtClean="0"/>
              <a:t>q</a:t>
            </a:r>
            <a:r>
              <a:rPr lang="en-US" sz="2100" i="1" baseline="-25000" dirty="0" err="1"/>
              <a:t>a</a:t>
            </a:r>
            <a:r>
              <a:rPr lang="en-US" sz="2100" i="1" baseline="-25000" dirty="0" err="1" smtClean="0"/>
              <a:t>,t</a:t>
            </a:r>
            <a:r>
              <a:rPr lang="en-US" sz="2100" dirty="0"/>
              <a:t> </a:t>
            </a:r>
            <a:r>
              <a:rPr lang="en-US" sz="2100" dirty="0" smtClean="0"/>
              <a:t>is the quantity of </a:t>
            </a:r>
            <a:r>
              <a:rPr lang="en-US" sz="2100" i="1" dirty="0" smtClean="0"/>
              <a:t>a</a:t>
            </a:r>
            <a:r>
              <a:rPr lang="en-US" sz="2100" dirty="0" smtClean="0"/>
              <a:t> at time </a:t>
            </a:r>
            <a:r>
              <a:rPr lang="en-US" sz="2100" i="1" dirty="0" smtClean="0"/>
              <a:t>t</a:t>
            </a:r>
          </a:p>
          <a:p>
            <a:pPr marL="350838" lvl="1" indent="0">
              <a:spcBef>
                <a:spcPts val="0"/>
              </a:spcBef>
              <a:buNone/>
            </a:pPr>
            <a:r>
              <a:rPr lang="en-US" sz="2100" dirty="0"/>
              <a:t>	</a:t>
            </a:r>
            <a:r>
              <a:rPr lang="en-US" sz="2100" dirty="0" smtClean="0"/>
              <a:t>	</a:t>
            </a:r>
            <a:r>
              <a:rPr lang="en-US" sz="2100" i="1" dirty="0" err="1" smtClean="0"/>
              <a:t>p</a:t>
            </a:r>
            <a:r>
              <a:rPr lang="en-US" sz="2100" i="1" baseline="-25000" dirty="0" err="1"/>
              <a:t>a</a:t>
            </a:r>
            <a:r>
              <a:rPr lang="en-US" sz="2100" i="1" baseline="-25000" dirty="0" err="1" smtClean="0"/>
              <a:t>,t</a:t>
            </a:r>
            <a:r>
              <a:rPr lang="en-US" sz="2100" dirty="0" smtClean="0"/>
              <a:t> is the price of </a:t>
            </a:r>
            <a:r>
              <a:rPr lang="en-US" sz="2100" i="1" dirty="0" smtClean="0"/>
              <a:t>a</a:t>
            </a:r>
            <a:r>
              <a:rPr lang="en-US" sz="2100" dirty="0" smtClean="0"/>
              <a:t> at time </a:t>
            </a:r>
            <a:r>
              <a:rPr lang="en-US" sz="2100" i="1" dirty="0" smtClean="0"/>
              <a:t>t</a:t>
            </a:r>
          </a:p>
          <a:p>
            <a:pPr marL="350838" lvl="1" indent="0">
              <a:spcBef>
                <a:spcPts val="0"/>
              </a:spcBef>
              <a:buNone/>
            </a:pPr>
            <a:r>
              <a:rPr lang="en-US" sz="2100" dirty="0"/>
              <a:t>	</a:t>
            </a:r>
            <a:r>
              <a:rPr lang="en-US" sz="2100" dirty="0" smtClean="0"/>
              <a:t>	</a:t>
            </a:r>
            <a:r>
              <a:rPr lang="en-US" sz="2100" i="1" dirty="0" err="1" smtClean="0"/>
              <a:t>p’</a:t>
            </a:r>
            <a:r>
              <a:rPr lang="en-US" sz="2100" i="1" baseline="-25000" dirty="0" err="1"/>
              <a:t>a</a:t>
            </a:r>
            <a:r>
              <a:rPr lang="en-US" sz="2100" i="1" baseline="-25000" dirty="0" err="1" smtClean="0"/>
              <a:t>,t</a:t>
            </a:r>
            <a:r>
              <a:rPr lang="en-US" sz="2100" dirty="0" smtClean="0"/>
              <a:t> is the “real” price of </a:t>
            </a:r>
            <a:r>
              <a:rPr lang="en-US" sz="2100" i="1" dirty="0" smtClean="0"/>
              <a:t>a</a:t>
            </a:r>
            <a:r>
              <a:rPr lang="en-US" sz="2100" dirty="0" smtClean="0"/>
              <a:t> at time t</a:t>
            </a:r>
          </a:p>
          <a:p>
            <a:pPr marL="350838" lvl="1" indent="0">
              <a:spcBef>
                <a:spcPts val="0"/>
              </a:spcBef>
              <a:buNone/>
            </a:pPr>
            <a:r>
              <a:rPr lang="en-US" sz="2100" dirty="0"/>
              <a:t>	</a:t>
            </a:r>
            <a:r>
              <a:rPr lang="en-US" sz="2100" dirty="0" smtClean="0"/>
              <a:t>	</a:t>
            </a:r>
            <a:r>
              <a:rPr lang="en-US" sz="2100" i="1" dirty="0" err="1"/>
              <a:t>p</a:t>
            </a:r>
            <a:r>
              <a:rPr lang="en-US" sz="2100" i="1" baseline="-25000" dirty="0" err="1" smtClean="0"/>
              <a:t>t</a:t>
            </a:r>
            <a:r>
              <a:rPr lang="en-US" sz="2100" dirty="0" smtClean="0"/>
              <a:t> is the price level at time t</a:t>
            </a:r>
          </a:p>
          <a:p>
            <a:pPr>
              <a:spcBef>
                <a:spcPts val="600"/>
              </a:spcBef>
            </a:pPr>
            <a:r>
              <a:rPr lang="en-US" sz="2100" dirty="0" smtClean="0"/>
              <a:t>The price level </a:t>
            </a:r>
            <a:r>
              <a:rPr lang="en-US" sz="2100" i="1" dirty="0" err="1"/>
              <a:t>p</a:t>
            </a:r>
            <a:r>
              <a:rPr lang="en-US" sz="2100" i="1" baseline="-25000" dirty="0" err="1" smtClean="0"/>
              <a:t>t</a:t>
            </a:r>
            <a:r>
              <a:rPr lang="en-US" sz="2100" dirty="0" smtClean="0"/>
              <a:t> is the “common element” of each price in the economy while each good in the economy (each good in the set of </a:t>
            </a:r>
            <a:r>
              <a:rPr lang="en-US" sz="2100" i="1" dirty="0" smtClean="0"/>
              <a:t>A</a:t>
            </a:r>
            <a:r>
              <a:rPr lang="en-US" sz="2100" dirty="0" smtClean="0"/>
              <a:t>) has its own unique “real price”, </a:t>
            </a:r>
            <a:r>
              <a:rPr lang="en-US" sz="2100" i="1" dirty="0" err="1" smtClean="0"/>
              <a:t>p’</a:t>
            </a:r>
            <a:r>
              <a:rPr lang="en-US" sz="2100" i="1" baseline="-25000" dirty="0" err="1" smtClean="0"/>
              <a:t>a,t</a:t>
            </a:r>
            <a:r>
              <a:rPr lang="en-US" sz="2100" dirty="0" smtClean="0"/>
              <a:t> .</a:t>
            </a:r>
            <a:endParaRPr lang="en-US" sz="2100" baseline="-25000" dirty="0"/>
          </a:p>
        </p:txBody>
      </p:sp>
      <p:graphicFrame>
        <p:nvGraphicFramePr>
          <p:cNvPr id="4" name="Object 3"/>
          <p:cNvGraphicFramePr>
            <a:graphicFrameLocks noChangeAspect="1"/>
          </p:cNvGraphicFramePr>
          <p:nvPr>
            <p:extLst>
              <p:ext uri="{D42A27DB-BD31-4B8C-83A1-F6EECF244321}">
                <p14:modId xmlns:p14="http://schemas.microsoft.com/office/powerpoint/2010/main" val="1515404560"/>
              </p:ext>
            </p:extLst>
          </p:nvPr>
        </p:nvGraphicFramePr>
        <p:xfrm>
          <a:off x="989013" y="3118238"/>
          <a:ext cx="7288212" cy="879475"/>
        </p:xfrm>
        <a:graphic>
          <a:graphicData uri="http://schemas.openxmlformats.org/presentationml/2006/ole">
            <mc:AlternateContent xmlns:mc="http://schemas.openxmlformats.org/markup-compatibility/2006">
              <mc:Choice xmlns:v="urn:schemas-microsoft-com:vml" Requires="v">
                <p:oleObj spid="_x0000_s1317667" name="Equation" r:id="rId3" imgW="3048000" imgH="368300" progId="Equation.3">
                  <p:embed/>
                </p:oleObj>
              </mc:Choice>
              <mc:Fallback>
                <p:oleObj name="Equation" r:id="rId3" imgW="3048000" imgH="368300" progId="Equation.3">
                  <p:embed/>
                  <p:pic>
                    <p:nvPicPr>
                      <p:cNvPr id="0" name=""/>
                      <p:cNvPicPr/>
                      <p:nvPr/>
                    </p:nvPicPr>
                    <p:blipFill>
                      <a:blip r:embed="rId4"/>
                      <a:stretch>
                        <a:fillRect/>
                      </a:stretch>
                    </p:blipFill>
                    <p:spPr>
                      <a:xfrm>
                        <a:off x="989013" y="3118238"/>
                        <a:ext cx="7288212" cy="87947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198</a:t>
            </a:fld>
            <a:endParaRPr lang="en-US" dirty="0"/>
          </a:p>
        </p:txBody>
      </p:sp>
    </p:spTree>
    <p:extLst>
      <p:ext uri="{BB962C8B-B14F-4D97-AF65-F5344CB8AC3E}">
        <p14:creationId xmlns:p14="http://schemas.microsoft.com/office/powerpoint/2010/main" val="714050555"/>
      </p:ext>
    </p:extLst>
  </p:cSld>
  <p:clrMapOvr>
    <a:masterClrMapping/>
  </p:clrMapOvr>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 Value Level</a:t>
            </a:r>
            <a:endParaRPr lang="en-US" sz="4000" dirty="0"/>
          </a:p>
        </p:txBody>
      </p:sp>
      <p:sp>
        <p:nvSpPr>
          <p:cNvPr id="3" name="Content Placeholder 2"/>
          <p:cNvSpPr>
            <a:spLocks noGrp="1"/>
          </p:cNvSpPr>
          <p:nvPr>
            <p:ph idx="1"/>
          </p:nvPr>
        </p:nvSpPr>
        <p:spPr>
          <a:xfrm>
            <a:off x="481010" y="1787208"/>
            <a:ext cx="8196410" cy="4678699"/>
          </a:xfrm>
        </p:spPr>
        <p:txBody>
          <a:bodyPr>
            <a:normAutofit/>
          </a:bodyPr>
          <a:lstStyle/>
          <a:p>
            <a:r>
              <a:rPr lang="en-US" sz="2100" dirty="0" smtClean="0"/>
              <a:t>The next step is to define the “general value level”. The general value level is a concept that is almost identical the price level: the key point of difference is that while the price level is a hypothetical measure of overall market values for some set of goods as measured in relative terms, the general value level is a hypothetical measure of overall market values for that same set of goods as measured in absolute terms (in terms of an invariable measure of market value).</a:t>
            </a:r>
          </a:p>
          <a:p>
            <a:pPr>
              <a:spcBef>
                <a:spcPts val="1400"/>
              </a:spcBef>
            </a:pPr>
            <a:r>
              <a:rPr lang="en-US" sz="2100" dirty="0" smtClean="0"/>
              <a:t>To the degree that the absolute market value of a good changes over time, that change can be decomposed into two components: </a:t>
            </a:r>
            <a:r>
              <a:rPr lang="en-US" sz="2100" dirty="0"/>
              <a:t>(1) the change in the </a:t>
            </a:r>
            <a:r>
              <a:rPr lang="en-US" sz="2100" dirty="0" smtClean="0"/>
              <a:t>absolute market </a:t>
            </a:r>
            <a:r>
              <a:rPr lang="en-US" sz="2100" dirty="0"/>
              <a:t>value of the good relative to that of other </a:t>
            </a:r>
            <a:r>
              <a:rPr lang="en-US" sz="2100" dirty="0" smtClean="0"/>
              <a:t>goods, </a:t>
            </a:r>
            <a:r>
              <a:rPr lang="en-US" sz="2100" dirty="0"/>
              <a:t>and (2) the overall change in the </a:t>
            </a:r>
            <a:r>
              <a:rPr lang="en-US" sz="2100" dirty="0" smtClean="0"/>
              <a:t>absolute market value </a:t>
            </a:r>
            <a:r>
              <a:rPr lang="en-US" sz="2100" dirty="0"/>
              <a:t>of all </a:t>
            </a:r>
            <a:r>
              <a:rPr lang="en-US" sz="2100" dirty="0" smtClean="0"/>
              <a:t>goods. </a:t>
            </a:r>
            <a:r>
              <a:rPr lang="en-US" sz="2100" dirty="0"/>
              <a:t>The </a:t>
            </a:r>
            <a:r>
              <a:rPr lang="en-US" sz="2100" dirty="0" smtClean="0"/>
              <a:t>general value </a:t>
            </a:r>
            <a:r>
              <a:rPr lang="en-US" sz="2100" dirty="0"/>
              <a:t>level is the conceptual measure of this second component.</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199</a:t>
            </a:fld>
            <a:endParaRPr lang="en-US" dirty="0"/>
          </a:p>
        </p:txBody>
      </p:sp>
    </p:spTree>
    <p:extLst>
      <p:ext uri="{BB962C8B-B14F-4D97-AF65-F5344CB8AC3E}">
        <p14:creationId xmlns:p14="http://schemas.microsoft.com/office/powerpoint/2010/main" val="3910088146"/>
      </p:ext>
    </p:extLst>
  </p:cSld>
  <p:clrMapOvr>
    <a:masterClrMapping/>
  </p:clrMapOvr>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Theoretical Foundations of</a:t>
            </a:r>
            <a:br>
              <a:rPr lang="en-US" sz="4000" dirty="0" smtClean="0"/>
            </a:br>
            <a:r>
              <a:rPr lang="en-US" sz="4000" dirty="0" smtClean="0"/>
              <a:t>The General Value Level</a:t>
            </a:r>
            <a:endParaRPr lang="en-US" sz="4000" dirty="0"/>
          </a:p>
        </p:txBody>
      </p:sp>
      <p:sp>
        <p:nvSpPr>
          <p:cNvPr id="3" name="Content Placeholder 2"/>
          <p:cNvSpPr>
            <a:spLocks noGrp="1"/>
          </p:cNvSpPr>
          <p:nvPr>
            <p:ph idx="1"/>
          </p:nvPr>
        </p:nvSpPr>
        <p:spPr>
          <a:xfrm>
            <a:off x="481009" y="1787208"/>
            <a:ext cx="8234892" cy="4659455"/>
          </a:xfrm>
        </p:spPr>
        <p:txBody>
          <a:bodyPr>
            <a:normAutofit fontScale="92500"/>
          </a:bodyPr>
          <a:lstStyle/>
          <a:p>
            <a:r>
              <a:rPr lang="en-US" dirty="0" smtClean="0"/>
              <a:t>The theoretical foundation for the general value level can be described by the following identity. The absolute market value of good </a:t>
            </a:r>
            <a:r>
              <a:rPr lang="en-US" i="1" dirty="0" smtClean="0"/>
              <a:t>a</a:t>
            </a:r>
            <a:r>
              <a:rPr lang="en-US" dirty="0" smtClean="0"/>
              <a:t>, denoted as </a:t>
            </a:r>
            <a:r>
              <a:rPr lang="en-US" i="1" dirty="0" err="1" smtClean="0"/>
              <a:t>V</a:t>
            </a:r>
            <a:r>
              <a:rPr lang="en-US" i="1" baseline="-25000" dirty="0" err="1" smtClean="0"/>
              <a:t>a,t</a:t>
            </a:r>
            <a:r>
              <a:rPr lang="en-US" i="1" dirty="0"/>
              <a:t> </a:t>
            </a:r>
            <a:r>
              <a:rPr lang="en-US" dirty="0" smtClean="0"/>
              <a:t>, can be expressed as follows:</a:t>
            </a:r>
            <a:endParaRPr lang="en-US" dirty="0"/>
          </a:p>
          <a:p>
            <a:endParaRPr lang="en-US" dirty="0"/>
          </a:p>
          <a:p>
            <a:endParaRPr lang="en-US" dirty="0" smtClean="0"/>
          </a:p>
          <a:p>
            <a:endParaRPr lang="en-US" dirty="0" smtClean="0"/>
          </a:p>
          <a:p>
            <a:pPr>
              <a:spcBef>
                <a:spcPts val="0"/>
              </a:spcBef>
            </a:pPr>
            <a:r>
              <a:rPr lang="en-US" dirty="0" smtClean="0"/>
              <a:t>In simple terms, the absolute market value of good </a:t>
            </a:r>
            <a:r>
              <a:rPr lang="en-US" i="1" dirty="0" smtClean="0"/>
              <a:t>a</a:t>
            </a:r>
            <a:r>
              <a:rPr lang="en-US" dirty="0" smtClean="0"/>
              <a:t> can be decomposed into two elements: (1) an “average” of all absolute market values in the economy </a:t>
            </a:r>
            <a:r>
              <a:rPr lang="en-US" i="1" dirty="0" err="1" smtClean="0"/>
              <a:t>V</a:t>
            </a:r>
            <a:r>
              <a:rPr lang="en-US" i="1" baseline="-25000" dirty="0" err="1" smtClean="0"/>
              <a:t>t</a:t>
            </a:r>
            <a:r>
              <a:rPr lang="en-US" dirty="0" smtClean="0"/>
              <a:t> (the general value level) and (2) the price of good </a:t>
            </a:r>
            <a:r>
              <a:rPr lang="en-US" i="1" dirty="0" smtClean="0"/>
              <a:t>a</a:t>
            </a:r>
            <a:r>
              <a:rPr lang="en-US" dirty="0" smtClean="0"/>
              <a:t> relative to that average (the real absolute market value of the good).</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18154415"/>
              </p:ext>
            </p:extLst>
          </p:nvPr>
        </p:nvGraphicFramePr>
        <p:xfrm>
          <a:off x="3052193" y="2818007"/>
          <a:ext cx="2665412" cy="1298575"/>
        </p:xfrm>
        <a:graphic>
          <a:graphicData uri="http://schemas.openxmlformats.org/presentationml/2006/ole">
            <mc:AlternateContent xmlns:mc="http://schemas.openxmlformats.org/markup-compatibility/2006">
              <mc:Choice xmlns:v="urn:schemas-microsoft-com:vml" Requires="v">
                <p:oleObj spid="_x0000_s2078953" name="Equation" r:id="rId3" imgW="990600" imgH="482600" progId="Equation.3">
                  <p:embed/>
                </p:oleObj>
              </mc:Choice>
              <mc:Fallback>
                <p:oleObj name="Equation" r:id="rId3" imgW="990600" imgH="482600" progId="Equation.3">
                  <p:embed/>
                  <p:pic>
                    <p:nvPicPr>
                      <p:cNvPr id="0" name=""/>
                      <p:cNvPicPr/>
                      <p:nvPr/>
                    </p:nvPicPr>
                    <p:blipFill>
                      <a:blip r:embed="rId4"/>
                      <a:stretch>
                        <a:fillRect/>
                      </a:stretch>
                    </p:blipFill>
                    <p:spPr>
                      <a:xfrm>
                        <a:off x="3052193" y="2818007"/>
                        <a:ext cx="2665412" cy="1298575"/>
                      </a:xfrm>
                      <a:prstGeom prst="rect">
                        <a:avLst/>
                      </a:prstGeom>
                    </p:spPr>
                  </p:pic>
                </p:oleObj>
              </mc:Fallback>
            </mc:AlternateContent>
          </a:graphicData>
        </a:graphic>
      </p:graphicFrame>
      <p:sp>
        <p:nvSpPr>
          <p:cNvPr id="5" name="TextBox 4"/>
          <p:cNvSpPr txBox="1"/>
          <p:nvPr/>
        </p:nvSpPr>
        <p:spPr>
          <a:xfrm>
            <a:off x="3116716" y="3983462"/>
            <a:ext cx="1581495" cy="646331"/>
          </a:xfrm>
          <a:prstGeom prst="rect">
            <a:avLst/>
          </a:prstGeom>
          <a:noFill/>
        </p:spPr>
        <p:txBody>
          <a:bodyPr wrap="none" rtlCol="0">
            <a:spAutoFit/>
          </a:bodyPr>
          <a:lstStyle/>
          <a:p>
            <a:pPr algn="ctr"/>
            <a:r>
              <a:rPr lang="en-US" dirty="0" smtClean="0"/>
              <a:t>General Value</a:t>
            </a:r>
          </a:p>
          <a:p>
            <a:pPr algn="ctr"/>
            <a:r>
              <a:rPr lang="en-US" dirty="0" smtClean="0"/>
              <a:t>Level</a:t>
            </a:r>
            <a:endParaRPr lang="en-US" dirty="0"/>
          </a:p>
        </p:txBody>
      </p:sp>
      <p:sp>
        <p:nvSpPr>
          <p:cNvPr id="7" name="TextBox 6"/>
          <p:cNvSpPr txBox="1"/>
          <p:nvPr/>
        </p:nvSpPr>
        <p:spPr>
          <a:xfrm>
            <a:off x="5512830" y="3983462"/>
            <a:ext cx="1402948" cy="646331"/>
          </a:xfrm>
          <a:prstGeom prst="rect">
            <a:avLst/>
          </a:prstGeom>
          <a:noFill/>
        </p:spPr>
        <p:txBody>
          <a:bodyPr wrap="none" rtlCol="0">
            <a:spAutoFit/>
          </a:bodyPr>
          <a:lstStyle/>
          <a:p>
            <a:pPr algn="ctr"/>
            <a:r>
              <a:rPr lang="en-US" dirty="0" smtClean="0"/>
              <a:t>Real Market</a:t>
            </a:r>
          </a:p>
          <a:p>
            <a:pPr algn="ctr"/>
            <a:r>
              <a:rPr lang="en-US" dirty="0" smtClean="0"/>
              <a:t>Value</a:t>
            </a:r>
            <a:endParaRPr lang="en-US" dirty="0"/>
          </a:p>
        </p:txBody>
      </p:sp>
      <p:cxnSp>
        <p:nvCxnSpPr>
          <p:cNvPr id="9" name="Straight Arrow Connector 8"/>
          <p:cNvCxnSpPr/>
          <p:nvPr/>
        </p:nvCxnSpPr>
        <p:spPr>
          <a:xfrm flipV="1">
            <a:off x="4059724" y="3791025"/>
            <a:ext cx="153923" cy="2116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5730875" y="3733293"/>
            <a:ext cx="214411" cy="2116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1" name="Slide Number Placeholder 10"/>
          <p:cNvSpPr>
            <a:spLocks noGrp="1"/>
          </p:cNvSpPr>
          <p:nvPr>
            <p:ph type="sldNum" sz="quarter" idx="12"/>
          </p:nvPr>
        </p:nvSpPr>
        <p:spPr/>
        <p:txBody>
          <a:bodyPr/>
          <a:lstStyle/>
          <a:p>
            <a:fld id="{CFE4BAC9-6D41-4691-9299-18EF07EF0177}" type="slidenum">
              <a:rPr lang="en-US" smtClean="0"/>
              <a:t>200</a:t>
            </a:fld>
            <a:endParaRPr lang="en-US" dirty="0"/>
          </a:p>
        </p:txBody>
      </p:sp>
    </p:spTree>
    <p:extLst>
      <p:ext uri="{BB962C8B-B14F-4D97-AF65-F5344CB8AC3E}">
        <p14:creationId xmlns:p14="http://schemas.microsoft.com/office/powerpoint/2010/main" val="1268777740"/>
      </p:ext>
    </p:extLst>
  </p:cSld>
  <p:clrMapOvr>
    <a:masterClrMapping/>
  </p:clrMapOvr>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2" y="244158"/>
            <a:ext cx="8157928" cy="1339850"/>
          </a:xfrm>
        </p:spPr>
        <p:txBody>
          <a:bodyPr>
            <a:normAutofit fontScale="90000"/>
          </a:bodyPr>
          <a:lstStyle/>
          <a:p>
            <a:r>
              <a:rPr lang="en-US" sz="4000" dirty="0" smtClean="0"/>
              <a:t>The General Value Level and the</a:t>
            </a:r>
            <a:br>
              <a:rPr lang="en-US" sz="4000" dirty="0" smtClean="0"/>
            </a:br>
            <a:r>
              <a:rPr lang="en-US" sz="4000" dirty="0" smtClean="0"/>
              <a:t>Absolute Market Value of Transactions</a:t>
            </a:r>
            <a:endParaRPr lang="en-US" sz="4000" dirty="0"/>
          </a:p>
        </p:txBody>
      </p:sp>
      <p:sp>
        <p:nvSpPr>
          <p:cNvPr id="3" name="Content Placeholder 2"/>
          <p:cNvSpPr>
            <a:spLocks noGrp="1"/>
          </p:cNvSpPr>
          <p:nvPr>
            <p:ph idx="1"/>
          </p:nvPr>
        </p:nvSpPr>
        <p:spPr>
          <a:xfrm>
            <a:off x="481012" y="1787209"/>
            <a:ext cx="8157928" cy="4659456"/>
          </a:xfrm>
        </p:spPr>
        <p:txBody>
          <a:bodyPr>
            <a:normAutofit/>
          </a:bodyPr>
          <a:lstStyle/>
          <a:p>
            <a:r>
              <a:rPr lang="en-US" sz="2100" dirty="0" smtClean="0"/>
              <a:t>Given a set A of goods and services, the total </a:t>
            </a:r>
            <a:r>
              <a:rPr lang="en-US" sz="2100" i="1" dirty="0" smtClean="0"/>
              <a:t>absolute market value</a:t>
            </a:r>
            <a:r>
              <a:rPr lang="en-US" sz="2100" dirty="0" smtClean="0"/>
              <a:t> of transactions in A (the market value of transactions in A as measured in “units of economic value” terms, at time </a:t>
            </a:r>
            <a:r>
              <a:rPr lang="en-US" sz="2100" i="1" dirty="0" smtClean="0"/>
              <a:t>t</a:t>
            </a:r>
            <a:r>
              <a:rPr lang="en-US" sz="2100" dirty="0" smtClean="0"/>
              <a:t> is:</a:t>
            </a:r>
          </a:p>
          <a:p>
            <a:pPr marL="350838" lvl="1" indent="0">
              <a:spcBef>
                <a:spcPts val="1800"/>
              </a:spcBef>
              <a:buNone/>
            </a:pPr>
            <a:endParaRPr lang="en-US" sz="2100" dirty="0" smtClean="0"/>
          </a:p>
          <a:p>
            <a:pPr marL="350838" lvl="1" indent="0">
              <a:spcBef>
                <a:spcPts val="3600"/>
              </a:spcBef>
              <a:buNone/>
            </a:pPr>
            <a:r>
              <a:rPr lang="en-US" sz="2100" dirty="0"/>
              <a:t>	</a:t>
            </a:r>
            <a:r>
              <a:rPr lang="en-US" sz="2100" dirty="0" smtClean="0"/>
              <a:t>where	</a:t>
            </a:r>
            <a:r>
              <a:rPr lang="en-US" sz="2100" i="1" dirty="0" err="1" smtClean="0"/>
              <a:t>q</a:t>
            </a:r>
            <a:r>
              <a:rPr lang="en-US" sz="2100" i="1" baseline="-25000" dirty="0" err="1"/>
              <a:t>a</a:t>
            </a:r>
            <a:r>
              <a:rPr lang="en-US" sz="2100" i="1" baseline="-25000" dirty="0" err="1" smtClean="0"/>
              <a:t>,t</a:t>
            </a:r>
            <a:r>
              <a:rPr lang="en-US" sz="2100" dirty="0"/>
              <a:t> </a:t>
            </a:r>
            <a:r>
              <a:rPr lang="en-US" sz="2100" dirty="0" smtClean="0"/>
              <a:t>is the quantity of </a:t>
            </a:r>
            <a:r>
              <a:rPr lang="en-US" sz="2100" i="1" dirty="0" smtClean="0"/>
              <a:t>a</a:t>
            </a:r>
            <a:r>
              <a:rPr lang="en-US" sz="2100" dirty="0" smtClean="0"/>
              <a:t> at time </a:t>
            </a:r>
            <a:r>
              <a:rPr lang="en-US" sz="2100" i="1" dirty="0" smtClean="0"/>
              <a:t>t</a:t>
            </a:r>
          </a:p>
          <a:p>
            <a:pPr marL="350838" lvl="1" indent="0">
              <a:spcBef>
                <a:spcPts val="0"/>
              </a:spcBef>
              <a:buNone/>
            </a:pPr>
            <a:r>
              <a:rPr lang="en-US" sz="2100" dirty="0"/>
              <a:t>	</a:t>
            </a:r>
            <a:r>
              <a:rPr lang="en-US" sz="2100" dirty="0" smtClean="0"/>
              <a:t>	</a:t>
            </a:r>
            <a:r>
              <a:rPr lang="en-US" sz="2100" i="1" dirty="0" err="1" smtClean="0"/>
              <a:t>V</a:t>
            </a:r>
            <a:r>
              <a:rPr lang="en-US" sz="2100" i="1" baseline="-25000" dirty="0" err="1" smtClean="0"/>
              <a:t>a,t</a:t>
            </a:r>
            <a:r>
              <a:rPr lang="en-US" sz="2100" dirty="0" smtClean="0"/>
              <a:t> is the absolute market value of </a:t>
            </a:r>
            <a:r>
              <a:rPr lang="en-US" sz="2100" i="1" dirty="0" smtClean="0"/>
              <a:t>a</a:t>
            </a:r>
            <a:r>
              <a:rPr lang="en-US" sz="2100" dirty="0" smtClean="0"/>
              <a:t> at time </a:t>
            </a:r>
            <a:r>
              <a:rPr lang="en-US" sz="2100" i="1" dirty="0" smtClean="0"/>
              <a:t>t</a:t>
            </a:r>
          </a:p>
          <a:p>
            <a:pPr marL="350838" lvl="1" indent="0">
              <a:spcBef>
                <a:spcPts val="0"/>
              </a:spcBef>
              <a:buNone/>
            </a:pPr>
            <a:r>
              <a:rPr lang="en-US" sz="2100" dirty="0"/>
              <a:t>	</a:t>
            </a:r>
            <a:r>
              <a:rPr lang="en-US" sz="2100" dirty="0" smtClean="0"/>
              <a:t>	</a:t>
            </a:r>
            <a:r>
              <a:rPr lang="en-US" sz="2100" i="1" dirty="0" err="1" smtClean="0"/>
              <a:t>V’</a:t>
            </a:r>
            <a:r>
              <a:rPr lang="en-US" sz="2100" i="1" baseline="-25000" dirty="0" err="1" smtClean="0"/>
              <a:t>a,t</a:t>
            </a:r>
            <a:r>
              <a:rPr lang="en-US" sz="2100" dirty="0" smtClean="0"/>
              <a:t> is the “real” market value of </a:t>
            </a:r>
            <a:r>
              <a:rPr lang="en-US" sz="2100" i="1" dirty="0" smtClean="0"/>
              <a:t>a</a:t>
            </a:r>
            <a:r>
              <a:rPr lang="en-US" sz="2100" dirty="0" smtClean="0"/>
              <a:t> at time t</a:t>
            </a:r>
          </a:p>
          <a:p>
            <a:pPr marL="350838" lvl="1" indent="0">
              <a:spcBef>
                <a:spcPts val="0"/>
              </a:spcBef>
              <a:buNone/>
            </a:pPr>
            <a:r>
              <a:rPr lang="en-US" sz="2100" dirty="0"/>
              <a:t>	</a:t>
            </a:r>
            <a:r>
              <a:rPr lang="en-US" sz="2100" dirty="0" smtClean="0"/>
              <a:t>	</a:t>
            </a:r>
            <a:r>
              <a:rPr lang="en-US" sz="2100" i="1" dirty="0" err="1" smtClean="0"/>
              <a:t>V</a:t>
            </a:r>
            <a:r>
              <a:rPr lang="en-US" sz="2100" i="1" baseline="-25000" dirty="0" err="1" smtClean="0"/>
              <a:t>G,t</a:t>
            </a:r>
            <a:r>
              <a:rPr lang="en-US" sz="2100" dirty="0" smtClean="0"/>
              <a:t> is the general value level at time t</a:t>
            </a:r>
          </a:p>
          <a:p>
            <a:pPr>
              <a:spcBef>
                <a:spcPts val="1200"/>
              </a:spcBef>
            </a:pPr>
            <a:r>
              <a:rPr lang="en-US" sz="2100" dirty="0" smtClean="0"/>
              <a:t>The absolute market value of each good can be decomposed into a shared component (the general value level </a:t>
            </a:r>
            <a:r>
              <a:rPr lang="en-US" sz="2100" i="1" dirty="0" err="1" smtClean="0"/>
              <a:t>V</a:t>
            </a:r>
            <a:r>
              <a:rPr lang="en-US" sz="2100" i="1" baseline="-25000" dirty="0" err="1" smtClean="0"/>
              <a:t>G,t</a:t>
            </a:r>
            <a:r>
              <a:rPr lang="en-US" sz="2100" i="1" baseline="-25000" dirty="0" smtClean="0"/>
              <a:t> </a:t>
            </a:r>
            <a:r>
              <a:rPr lang="en-US" sz="2100" dirty="0" smtClean="0"/>
              <a:t>) and a unique component (the “real” market value of the good </a:t>
            </a:r>
            <a:r>
              <a:rPr lang="en-US" sz="2100" i="1" dirty="0" err="1" smtClean="0"/>
              <a:t>V’</a:t>
            </a:r>
            <a:r>
              <a:rPr lang="en-US" sz="2100" i="1" baseline="-25000" dirty="0" err="1" smtClean="0"/>
              <a:t>a,t</a:t>
            </a:r>
            <a:r>
              <a:rPr lang="en-US" sz="2100" i="1" baseline="-25000" dirty="0" smtClean="0"/>
              <a:t> </a:t>
            </a:r>
            <a:r>
              <a:rPr lang="en-US" sz="2100" dirty="0" smtClean="0"/>
              <a:t>).</a:t>
            </a:r>
            <a:endParaRPr lang="en-US" sz="2100" baseline="-25000" dirty="0"/>
          </a:p>
        </p:txBody>
      </p:sp>
      <p:graphicFrame>
        <p:nvGraphicFramePr>
          <p:cNvPr id="4" name="Object 3"/>
          <p:cNvGraphicFramePr>
            <a:graphicFrameLocks noChangeAspect="1"/>
          </p:cNvGraphicFramePr>
          <p:nvPr>
            <p:extLst>
              <p:ext uri="{D42A27DB-BD31-4B8C-83A1-F6EECF244321}">
                <p14:modId xmlns:p14="http://schemas.microsoft.com/office/powerpoint/2010/main" val="2540613466"/>
              </p:ext>
            </p:extLst>
          </p:nvPr>
        </p:nvGraphicFramePr>
        <p:xfrm>
          <a:off x="836613" y="2905125"/>
          <a:ext cx="7591425" cy="881063"/>
        </p:xfrm>
        <a:graphic>
          <a:graphicData uri="http://schemas.openxmlformats.org/presentationml/2006/ole">
            <mc:AlternateContent xmlns:mc="http://schemas.openxmlformats.org/markup-compatibility/2006">
              <mc:Choice xmlns:v="urn:schemas-microsoft-com:vml" Requires="v">
                <p:oleObj spid="_x0000_s1350420" name="Equation" r:id="rId3" imgW="3175000" imgH="368300" progId="Equation.3">
                  <p:embed/>
                </p:oleObj>
              </mc:Choice>
              <mc:Fallback>
                <p:oleObj name="Equation" r:id="rId3" imgW="3175000" imgH="368300" progId="Equation.3">
                  <p:embed/>
                  <p:pic>
                    <p:nvPicPr>
                      <p:cNvPr id="0" name=""/>
                      <p:cNvPicPr/>
                      <p:nvPr/>
                    </p:nvPicPr>
                    <p:blipFill>
                      <a:blip r:embed="rId4"/>
                      <a:stretch>
                        <a:fillRect/>
                      </a:stretch>
                    </p:blipFill>
                    <p:spPr>
                      <a:xfrm>
                        <a:off x="836613" y="2905125"/>
                        <a:ext cx="7591425" cy="88106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201</a:t>
            </a:fld>
            <a:endParaRPr lang="en-US" dirty="0"/>
          </a:p>
        </p:txBody>
      </p:sp>
    </p:spTree>
    <p:extLst>
      <p:ext uri="{BB962C8B-B14F-4D97-AF65-F5344CB8AC3E}">
        <p14:creationId xmlns:p14="http://schemas.microsoft.com/office/powerpoint/2010/main" val="2028081019"/>
      </p:ext>
    </p:extLst>
  </p:cSld>
  <p:clrMapOvr>
    <a:masterClrMapping/>
  </p:clrMapOvr>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“Real Price” is a</a:t>
            </a:r>
            <a:br>
              <a:rPr lang="en-US" sz="4000" dirty="0" smtClean="0"/>
            </a:br>
            <a:r>
              <a:rPr lang="en-US" sz="4000" dirty="0" smtClean="0"/>
              <a:t>Ratio of Prices</a:t>
            </a:r>
            <a:endParaRPr lang="en-US" sz="4000" dirty="0"/>
          </a:p>
        </p:txBody>
      </p:sp>
      <p:sp>
        <p:nvSpPr>
          <p:cNvPr id="3" name="Content Placeholder 2"/>
          <p:cNvSpPr>
            <a:spLocks noGrp="1"/>
          </p:cNvSpPr>
          <p:nvPr>
            <p:ph idx="1"/>
          </p:nvPr>
        </p:nvSpPr>
        <p:spPr>
          <a:xfrm>
            <a:off x="481009" y="1787208"/>
            <a:ext cx="8100209" cy="4659455"/>
          </a:xfrm>
        </p:spPr>
        <p:txBody>
          <a:bodyPr>
            <a:normAutofit fontScale="92500"/>
          </a:bodyPr>
          <a:lstStyle/>
          <a:p>
            <a:r>
              <a:rPr lang="en-US" sz="2300" dirty="0" smtClean="0"/>
              <a:t>The next step of the proof requires an understanding of the nature of real prices</a:t>
            </a:r>
            <a:r>
              <a:rPr lang="en-US" sz="2300" dirty="0"/>
              <a:t>. </a:t>
            </a:r>
            <a:r>
              <a:rPr lang="en-US" sz="2300" dirty="0" smtClean="0"/>
              <a:t>As discussed, the </a:t>
            </a:r>
            <a:r>
              <a:rPr lang="en-US" sz="2300" dirty="0"/>
              <a:t>concept of the “real price” is derived from the following </a:t>
            </a:r>
            <a:r>
              <a:rPr lang="en-US" sz="2300" dirty="0" smtClean="0"/>
              <a:t>identity, where </a:t>
            </a:r>
            <a:r>
              <a:rPr lang="en-US" sz="2300" i="1" dirty="0" err="1" smtClean="0"/>
              <a:t>p</a:t>
            </a:r>
            <a:r>
              <a:rPr lang="en-US" sz="2300" i="1" baseline="-25000" dirty="0" err="1" smtClean="0"/>
              <a:t>a,t</a:t>
            </a:r>
            <a:r>
              <a:rPr lang="en-US" sz="2300" dirty="0" smtClean="0"/>
              <a:t> is the price of good </a:t>
            </a:r>
            <a:r>
              <a:rPr lang="en-US" sz="2300" i="1" dirty="0" smtClean="0"/>
              <a:t>a</a:t>
            </a:r>
            <a:r>
              <a:rPr lang="en-US" sz="2300" dirty="0" smtClean="0"/>
              <a:t> at time </a:t>
            </a:r>
            <a:r>
              <a:rPr lang="en-US" sz="2300" i="1" dirty="0" smtClean="0"/>
              <a:t>t</a:t>
            </a:r>
            <a:r>
              <a:rPr lang="en-US" sz="2300" dirty="0" smtClean="0"/>
              <a:t> and </a:t>
            </a:r>
            <a:r>
              <a:rPr lang="en-US" sz="2300" i="1" dirty="0" err="1" smtClean="0"/>
              <a:t>p</a:t>
            </a:r>
            <a:r>
              <a:rPr lang="en-US" sz="2300" i="1" baseline="-25000" dirty="0" err="1" smtClean="0"/>
              <a:t>t</a:t>
            </a:r>
            <a:r>
              <a:rPr lang="en-US" sz="2300" dirty="0" smtClean="0"/>
              <a:t> is the price level at time </a:t>
            </a:r>
            <a:r>
              <a:rPr lang="en-US" sz="2300" i="1" dirty="0" smtClean="0"/>
              <a:t>t</a:t>
            </a:r>
            <a:r>
              <a:rPr lang="en-US" sz="2300" dirty="0" smtClean="0"/>
              <a:t>:</a:t>
            </a:r>
            <a:endParaRPr lang="en-US" sz="2300" dirty="0"/>
          </a:p>
          <a:p>
            <a:endParaRPr lang="en-US" sz="2300" dirty="0"/>
          </a:p>
          <a:p>
            <a:endParaRPr lang="en-US" sz="2300" dirty="0" smtClean="0"/>
          </a:p>
          <a:p>
            <a:pPr>
              <a:spcBef>
                <a:spcPts val="200"/>
              </a:spcBef>
            </a:pPr>
            <a:r>
              <a:rPr lang="en-US" sz="2300" dirty="0" smtClean="0"/>
              <a:t>The “real price” is nothing more than a </a:t>
            </a:r>
            <a:r>
              <a:rPr lang="en-US" sz="2300" i="1" dirty="0" smtClean="0"/>
              <a:t>relative expression of two prices</a:t>
            </a:r>
            <a:r>
              <a:rPr lang="en-US" sz="2300" dirty="0" smtClean="0"/>
              <a:t> (</a:t>
            </a:r>
            <a:r>
              <a:rPr lang="en-US" sz="2300" i="1" dirty="0" err="1" smtClean="0"/>
              <a:t>p</a:t>
            </a:r>
            <a:r>
              <a:rPr lang="en-US" sz="2300" i="1" baseline="-25000" dirty="0" err="1" smtClean="0"/>
              <a:t>a,t</a:t>
            </a:r>
            <a:r>
              <a:rPr lang="en-US" sz="2300" i="1" dirty="0" smtClean="0"/>
              <a:t>/</a:t>
            </a:r>
            <a:r>
              <a:rPr lang="en-US" sz="2300" i="1" dirty="0" err="1" smtClean="0"/>
              <a:t>p</a:t>
            </a:r>
            <a:r>
              <a:rPr lang="en-US" sz="2300" i="1" baseline="-25000" dirty="0" err="1" smtClean="0"/>
              <a:t>t</a:t>
            </a:r>
            <a:r>
              <a:rPr lang="en-US" sz="2300" dirty="0" smtClean="0"/>
              <a:t>). Traditionally, it is an expression of the price of a good relative to the output weighted average price of a basket of goods (the price level). Furthermore, the “real price” is itself a price: namely, the price of a good </a:t>
            </a:r>
            <a:r>
              <a:rPr lang="en-US" sz="2300" i="1" dirty="0" smtClean="0"/>
              <a:t>in terms of</a:t>
            </a:r>
            <a:r>
              <a:rPr lang="en-US" sz="2300" dirty="0" smtClean="0"/>
              <a:t> the basket of goods. (Note: the real price is, by definition, a non-money price).</a:t>
            </a:r>
          </a:p>
          <a:p>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14812711"/>
              </p:ext>
            </p:extLst>
          </p:nvPr>
        </p:nvGraphicFramePr>
        <p:xfrm>
          <a:off x="3235713" y="3078983"/>
          <a:ext cx="2222337" cy="1162453"/>
        </p:xfrm>
        <a:graphic>
          <a:graphicData uri="http://schemas.openxmlformats.org/presentationml/2006/ole">
            <mc:AlternateContent xmlns:mc="http://schemas.openxmlformats.org/markup-compatibility/2006">
              <mc:Choice xmlns:v="urn:schemas-microsoft-com:vml" Requires="v">
                <p:oleObj spid="_x0000_s2725" name="Equation" r:id="rId3" imgW="825500" imgH="431800" progId="Equation.3">
                  <p:embed/>
                </p:oleObj>
              </mc:Choice>
              <mc:Fallback>
                <p:oleObj name="Equation" r:id="rId3" imgW="825500" imgH="431800" progId="Equation.3">
                  <p:embed/>
                  <p:pic>
                    <p:nvPicPr>
                      <p:cNvPr id="0" name=""/>
                      <p:cNvPicPr/>
                      <p:nvPr/>
                    </p:nvPicPr>
                    <p:blipFill>
                      <a:blip r:embed="rId4"/>
                      <a:stretch>
                        <a:fillRect/>
                      </a:stretch>
                    </p:blipFill>
                    <p:spPr>
                      <a:xfrm>
                        <a:off x="3235713" y="3078983"/>
                        <a:ext cx="2222337" cy="116245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202</a:t>
            </a:fld>
            <a:endParaRPr lang="en-US" dirty="0"/>
          </a:p>
        </p:txBody>
      </p:sp>
    </p:spTree>
    <p:extLst>
      <p:ext uri="{BB962C8B-B14F-4D97-AF65-F5344CB8AC3E}">
        <p14:creationId xmlns:p14="http://schemas.microsoft.com/office/powerpoint/2010/main" val="3464407745"/>
      </p:ext>
    </p:extLst>
  </p:cSld>
  <p:clrMapOvr>
    <a:masterClrMapping/>
  </p:clrMapOvr>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“Real Price” Equals</a:t>
            </a:r>
            <a:br>
              <a:rPr lang="en-US" sz="4000" dirty="0" smtClean="0"/>
            </a:br>
            <a:r>
              <a:rPr lang="en-US" sz="4000" dirty="0" smtClean="0"/>
              <a:t>“Real Market Value”</a:t>
            </a:r>
            <a:endParaRPr lang="en-US" sz="4000" dirty="0"/>
          </a:p>
        </p:txBody>
      </p:sp>
      <p:sp>
        <p:nvSpPr>
          <p:cNvPr id="3" name="Content Placeholder 2"/>
          <p:cNvSpPr>
            <a:spLocks noGrp="1"/>
          </p:cNvSpPr>
          <p:nvPr>
            <p:ph idx="1"/>
          </p:nvPr>
        </p:nvSpPr>
        <p:spPr>
          <a:xfrm>
            <a:off x="481010" y="1787208"/>
            <a:ext cx="8196410" cy="4569142"/>
          </a:xfrm>
        </p:spPr>
        <p:txBody>
          <a:bodyPr>
            <a:normAutofit fontScale="92500"/>
          </a:bodyPr>
          <a:lstStyle/>
          <a:p>
            <a:r>
              <a:rPr lang="en-US" dirty="0" smtClean="0"/>
              <a:t>We can demonstrate that the “real price” of a good is the same as the “real</a:t>
            </a:r>
            <a:r>
              <a:rPr lang="en-US" dirty="0"/>
              <a:t> </a:t>
            </a:r>
            <a:r>
              <a:rPr lang="en-US" dirty="0" smtClean="0"/>
              <a:t>market value” of a good such that:</a:t>
            </a:r>
          </a:p>
          <a:p>
            <a:endParaRPr lang="en-US" dirty="0" smtClean="0"/>
          </a:p>
          <a:p>
            <a:r>
              <a:rPr lang="en-US" dirty="0" smtClean="0"/>
              <a:t>The general principle is as follows: the relative market value of a good relative to the relative market value of the basket of goods is the same as the absolute market value of a good relative to the absolute market value of the basket of goods. In other words, the absolute market value relation between two goods is the same as the price relation between those two goods.</a:t>
            </a:r>
          </a:p>
          <a:p>
            <a:pPr>
              <a:spcBef>
                <a:spcPts val="1400"/>
              </a:spcBef>
            </a:pPr>
            <a:r>
              <a:rPr lang="en-US" dirty="0" smtClean="0"/>
              <a:t>While this may sound complicated, it is actually very simple to demonstrate mathematically.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248794779"/>
              </p:ext>
            </p:extLst>
          </p:nvPr>
        </p:nvGraphicFramePr>
        <p:xfrm>
          <a:off x="3689795" y="2655637"/>
          <a:ext cx="1568787" cy="592653"/>
        </p:xfrm>
        <a:graphic>
          <a:graphicData uri="http://schemas.openxmlformats.org/presentationml/2006/ole">
            <mc:AlternateContent xmlns:mc="http://schemas.openxmlformats.org/markup-compatibility/2006">
              <mc:Choice xmlns:v="urn:schemas-microsoft-com:vml" Requires="v">
                <p:oleObj spid="_x0000_s1353461" name="Equation" r:id="rId3" imgW="571500" imgH="215900" progId="Equation.3">
                  <p:embed/>
                </p:oleObj>
              </mc:Choice>
              <mc:Fallback>
                <p:oleObj name="Equation" r:id="rId3" imgW="571500" imgH="215900" progId="Equation.3">
                  <p:embed/>
                  <p:pic>
                    <p:nvPicPr>
                      <p:cNvPr id="0" name=""/>
                      <p:cNvPicPr/>
                      <p:nvPr/>
                    </p:nvPicPr>
                    <p:blipFill>
                      <a:blip r:embed="rId4"/>
                      <a:stretch>
                        <a:fillRect/>
                      </a:stretch>
                    </p:blipFill>
                    <p:spPr>
                      <a:xfrm>
                        <a:off x="3689795" y="2655637"/>
                        <a:ext cx="1568787" cy="59265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203</a:t>
            </a:fld>
            <a:endParaRPr lang="en-US" dirty="0"/>
          </a:p>
        </p:txBody>
      </p:sp>
    </p:spTree>
    <p:extLst>
      <p:ext uri="{BB962C8B-B14F-4D97-AF65-F5344CB8AC3E}">
        <p14:creationId xmlns:p14="http://schemas.microsoft.com/office/powerpoint/2010/main" val="990367078"/>
      </p:ext>
    </p:extLst>
  </p:cSld>
  <p:clrMapOvr>
    <a:masterClrMapping/>
  </p:clrMapOvr>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Ratio of Prices Equals</a:t>
            </a:r>
            <a:br>
              <a:rPr lang="en-US" sz="4000" dirty="0" smtClean="0"/>
            </a:br>
            <a:r>
              <a:rPr lang="en-US" sz="4000" dirty="0" smtClean="0"/>
              <a:t>Ratio of Absolute Market Values</a:t>
            </a:r>
            <a:endParaRPr lang="en-US" sz="4000" dirty="0"/>
          </a:p>
        </p:txBody>
      </p:sp>
      <p:sp>
        <p:nvSpPr>
          <p:cNvPr id="3" name="Content Placeholder 2"/>
          <p:cNvSpPr>
            <a:spLocks noGrp="1"/>
          </p:cNvSpPr>
          <p:nvPr>
            <p:ph idx="1"/>
          </p:nvPr>
        </p:nvSpPr>
        <p:spPr>
          <a:xfrm>
            <a:off x="481010" y="1787210"/>
            <a:ext cx="8215651" cy="4428530"/>
          </a:xfrm>
        </p:spPr>
        <p:txBody>
          <a:bodyPr>
            <a:noAutofit/>
          </a:bodyPr>
          <a:lstStyle/>
          <a:p>
            <a:r>
              <a:rPr lang="en-US" sz="2100" dirty="0" smtClean="0"/>
              <a:t>Let’s suppose there are only two goods in the economy, </a:t>
            </a:r>
            <a:r>
              <a:rPr lang="en-US" sz="2100" i="1" dirty="0" smtClean="0"/>
              <a:t>a</a:t>
            </a:r>
            <a:r>
              <a:rPr lang="en-US" sz="2100" dirty="0" smtClean="0"/>
              <a:t> and </a:t>
            </a:r>
            <a:r>
              <a:rPr lang="en-US" sz="2100" i="1" dirty="0" smtClean="0"/>
              <a:t>b</a:t>
            </a:r>
            <a:r>
              <a:rPr lang="en-US" sz="2100" dirty="0" smtClean="0"/>
              <a:t>. Part A microeconomic theory states that we can describe the price of each good as follows:</a:t>
            </a:r>
          </a:p>
          <a:p>
            <a:endParaRPr lang="en-US" sz="2100" dirty="0" smtClean="0"/>
          </a:p>
          <a:p>
            <a:pPr>
              <a:spcBef>
                <a:spcPts val="1400"/>
              </a:spcBef>
            </a:pPr>
            <a:r>
              <a:rPr lang="en-US" sz="2100" dirty="0" smtClean="0"/>
              <a:t>The relative market value of good </a:t>
            </a:r>
            <a:r>
              <a:rPr lang="en-US" sz="2100" i="1" dirty="0" smtClean="0"/>
              <a:t>a</a:t>
            </a:r>
            <a:r>
              <a:rPr lang="en-US" sz="2100" dirty="0" smtClean="0"/>
              <a:t> relative to the relative market value of </a:t>
            </a:r>
            <a:r>
              <a:rPr lang="en-US" sz="2100" i="1" dirty="0" smtClean="0"/>
              <a:t>b</a:t>
            </a:r>
            <a:r>
              <a:rPr lang="en-US" sz="2100" dirty="0" smtClean="0"/>
              <a:t> (the price of </a:t>
            </a:r>
            <a:r>
              <a:rPr lang="en-US" sz="2100" i="1" dirty="0" smtClean="0"/>
              <a:t>a</a:t>
            </a:r>
            <a:r>
              <a:rPr lang="en-US" sz="2100" dirty="0" smtClean="0"/>
              <a:t> relative to the price of </a:t>
            </a:r>
            <a:r>
              <a:rPr lang="en-US" sz="2100" i="1" dirty="0" smtClean="0"/>
              <a:t>b</a:t>
            </a:r>
            <a:r>
              <a:rPr lang="en-US" sz="2100" dirty="0" smtClean="0"/>
              <a:t>) is equal to:</a:t>
            </a:r>
          </a:p>
          <a:p>
            <a:endParaRPr lang="en-US" sz="2100" dirty="0"/>
          </a:p>
          <a:p>
            <a:pPr>
              <a:spcBef>
                <a:spcPts val="6200"/>
              </a:spcBef>
            </a:pPr>
            <a:r>
              <a:rPr lang="en-US" sz="2100" dirty="0" smtClean="0"/>
              <a:t>The ratio </a:t>
            </a:r>
            <a:r>
              <a:rPr lang="en-US" sz="2100" i="1" dirty="0" smtClean="0"/>
              <a:t>p</a:t>
            </a:r>
            <a:r>
              <a:rPr lang="en-US" sz="2100" i="1" baseline="-25000" dirty="0" smtClean="0"/>
              <a:t>a</a:t>
            </a:r>
            <a:r>
              <a:rPr lang="en-US" sz="2100" i="1" dirty="0" smtClean="0"/>
              <a:t>/</a:t>
            </a:r>
            <a:r>
              <a:rPr lang="en-US" sz="2100" i="1" dirty="0" err="1" smtClean="0"/>
              <a:t>p</a:t>
            </a:r>
            <a:r>
              <a:rPr lang="en-US" sz="2100" i="1" baseline="-25000" dirty="0" err="1" smtClean="0"/>
              <a:t>b</a:t>
            </a:r>
            <a:r>
              <a:rPr lang="en-US" sz="2100" dirty="0" smtClean="0"/>
              <a:t> is the same as the ratio </a:t>
            </a:r>
            <a:r>
              <a:rPr lang="en-US" sz="2100" i="1" dirty="0" err="1" smtClean="0"/>
              <a:t>V</a:t>
            </a:r>
            <a:r>
              <a:rPr lang="en-US" sz="2100" i="1" baseline="-25000" dirty="0" err="1" smtClean="0"/>
              <a:t>a</a:t>
            </a:r>
            <a:r>
              <a:rPr lang="en-US" sz="2100" i="1" dirty="0" smtClean="0"/>
              <a:t>/</a:t>
            </a:r>
            <a:r>
              <a:rPr lang="en-US" sz="2100" i="1" dirty="0" err="1" smtClean="0"/>
              <a:t>V</a:t>
            </a:r>
            <a:r>
              <a:rPr lang="en-US" sz="2100" i="1" baseline="-25000" dirty="0" err="1" smtClean="0"/>
              <a:t>b</a:t>
            </a:r>
            <a:r>
              <a:rPr lang="en-US" sz="2100" i="1" baseline="-25000" dirty="0" smtClean="0"/>
              <a:t> </a:t>
            </a:r>
            <a:r>
              <a:rPr lang="en-US" sz="2100" dirty="0"/>
              <a:t> </a:t>
            </a:r>
            <a:r>
              <a:rPr lang="en-US" sz="2100" dirty="0" smtClean="0"/>
              <a:t>:</a:t>
            </a:r>
            <a:r>
              <a:rPr lang="en-US" sz="2100" dirty="0"/>
              <a:t> </a:t>
            </a:r>
            <a:r>
              <a:rPr lang="en-US" sz="2100" dirty="0" smtClean="0"/>
              <a:t>the </a:t>
            </a:r>
            <a:r>
              <a:rPr lang="en-US" sz="2100" dirty="0"/>
              <a:t>price of </a:t>
            </a:r>
            <a:r>
              <a:rPr lang="en-US" sz="2100" i="1" dirty="0"/>
              <a:t>a</a:t>
            </a:r>
            <a:r>
              <a:rPr lang="en-US" sz="2100" dirty="0"/>
              <a:t> relative to the price of </a:t>
            </a:r>
            <a:r>
              <a:rPr lang="en-US" sz="2100" i="1" dirty="0"/>
              <a:t>b</a:t>
            </a:r>
            <a:r>
              <a:rPr lang="en-US" sz="2100" dirty="0"/>
              <a:t> is the same as the price of </a:t>
            </a:r>
            <a:r>
              <a:rPr lang="en-US" sz="2100" i="1" dirty="0"/>
              <a:t>a</a:t>
            </a:r>
            <a:r>
              <a:rPr lang="en-US" sz="2100" dirty="0"/>
              <a:t> in </a:t>
            </a:r>
            <a:r>
              <a:rPr lang="en-US" sz="2100" i="1" dirty="0"/>
              <a:t>b</a:t>
            </a:r>
            <a:r>
              <a:rPr lang="en-US" sz="2100" dirty="0"/>
              <a:t> terms.</a:t>
            </a:r>
          </a:p>
        </p:txBody>
      </p:sp>
      <p:graphicFrame>
        <p:nvGraphicFramePr>
          <p:cNvPr id="4" name="Object 3"/>
          <p:cNvGraphicFramePr>
            <a:graphicFrameLocks noChangeAspect="1"/>
          </p:cNvGraphicFramePr>
          <p:nvPr>
            <p:extLst>
              <p:ext uri="{D42A27DB-BD31-4B8C-83A1-F6EECF244321}">
                <p14:modId xmlns:p14="http://schemas.microsoft.com/office/powerpoint/2010/main" val="3753700575"/>
              </p:ext>
            </p:extLst>
          </p:nvPr>
        </p:nvGraphicFramePr>
        <p:xfrm>
          <a:off x="1592262" y="2848077"/>
          <a:ext cx="2598738" cy="631825"/>
        </p:xfrm>
        <a:graphic>
          <a:graphicData uri="http://schemas.openxmlformats.org/presentationml/2006/ole">
            <mc:AlternateContent xmlns:mc="http://schemas.openxmlformats.org/markup-compatibility/2006">
              <mc:Choice xmlns:v="urn:schemas-microsoft-com:vml" Requires="v">
                <p:oleObj spid="_x0000_s2105044" name="Equation" r:id="rId3" imgW="889000" imgH="215900" progId="Equation.3">
                  <p:embed/>
                </p:oleObj>
              </mc:Choice>
              <mc:Fallback>
                <p:oleObj name="Equation" r:id="rId3" imgW="889000" imgH="215900" progId="Equation.3">
                  <p:embed/>
                  <p:pic>
                    <p:nvPicPr>
                      <p:cNvPr id="0" name=""/>
                      <p:cNvPicPr/>
                      <p:nvPr/>
                    </p:nvPicPr>
                    <p:blipFill>
                      <a:blip r:embed="rId4"/>
                      <a:stretch>
                        <a:fillRect/>
                      </a:stretch>
                    </p:blipFill>
                    <p:spPr>
                      <a:xfrm>
                        <a:off x="1592262" y="2848077"/>
                        <a:ext cx="2598738" cy="6318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048848476"/>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2105045" name="Equation" r:id="rId5" imgW="114300" imgH="165100" progId="Equation.3">
                  <p:embed/>
                </p:oleObj>
              </mc:Choice>
              <mc:Fallback>
                <p:oleObj name="Equation" r:id="rId5" imgW="114300" imgH="165100" progId="Equation.3">
                  <p:embed/>
                  <p:pic>
                    <p:nvPicPr>
                      <p:cNvPr id="0" name=""/>
                      <p:cNvPicPr/>
                      <p:nvPr/>
                    </p:nvPicPr>
                    <p:blipFill>
                      <a:blip r:embed="rId6"/>
                      <a:stretch>
                        <a:fillRect/>
                      </a:stretch>
                    </p:blipFill>
                    <p:spPr>
                      <a:xfrm>
                        <a:off x="4514850" y="3346450"/>
                        <a:ext cx="114300" cy="165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057551863"/>
              </p:ext>
            </p:extLst>
          </p:nvPr>
        </p:nvGraphicFramePr>
        <p:xfrm>
          <a:off x="1914525" y="4194599"/>
          <a:ext cx="5392738" cy="1290637"/>
        </p:xfrm>
        <a:graphic>
          <a:graphicData uri="http://schemas.openxmlformats.org/presentationml/2006/ole">
            <mc:AlternateContent xmlns:mc="http://schemas.openxmlformats.org/markup-compatibility/2006">
              <mc:Choice xmlns:v="urn:schemas-microsoft-com:vml" Requires="v">
                <p:oleObj spid="_x0000_s2105046" name="Equation" r:id="rId7" imgW="2070100" imgH="495300" progId="Equation.3">
                  <p:embed/>
                </p:oleObj>
              </mc:Choice>
              <mc:Fallback>
                <p:oleObj name="Equation" r:id="rId7" imgW="2070100" imgH="495300" progId="Equation.3">
                  <p:embed/>
                  <p:pic>
                    <p:nvPicPr>
                      <p:cNvPr id="0" name=""/>
                      <p:cNvPicPr/>
                      <p:nvPr/>
                    </p:nvPicPr>
                    <p:blipFill>
                      <a:blip r:embed="rId8"/>
                      <a:stretch>
                        <a:fillRect/>
                      </a:stretch>
                    </p:blipFill>
                    <p:spPr>
                      <a:xfrm>
                        <a:off x="1914525" y="4194599"/>
                        <a:ext cx="5392738" cy="1290637"/>
                      </a:xfrm>
                      <a:prstGeom prst="rect">
                        <a:avLst/>
                      </a:prstGeom>
                    </p:spPr>
                  </p:pic>
                </p:oleObj>
              </mc:Fallback>
            </mc:AlternateContent>
          </a:graphicData>
        </a:graphic>
      </p:graphicFrame>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204</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836870896"/>
              </p:ext>
            </p:extLst>
          </p:nvPr>
        </p:nvGraphicFramePr>
        <p:xfrm>
          <a:off x="4547647" y="2861165"/>
          <a:ext cx="2598816" cy="631141"/>
        </p:xfrm>
        <a:graphic>
          <a:graphicData uri="http://schemas.openxmlformats.org/presentationml/2006/ole">
            <mc:AlternateContent xmlns:mc="http://schemas.openxmlformats.org/markup-compatibility/2006">
              <mc:Choice xmlns:v="urn:schemas-microsoft-com:vml" Requires="v">
                <p:oleObj spid="_x0000_s2105047" name="Equation" r:id="rId9" imgW="889000" imgH="215900" progId="Equation.3">
                  <p:embed/>
                </p:oleObj>
              </mc:Choice>
              <mc:Fallback>
                <p:oleObj name="Equation" r:id="rId9" imgW="889000" imgH="215900" progId="Equation.3">
                  <p:embed/>
                  <p:pic>
                    <p:nvPicPr>
                      <p:cNvPr id="0" name=""/>
                      <p:cNvPicPr/>
                      <p:nvPr/>
                    </p:nvPicPr>
                    <p:blipFill>
                      <a:blip r:embed="rId10"/>
                      <a:stretch>
                        <a:fillRect/>
                      </a:stretch>
                    </p:blipFill>
                    <p:spPr>
                      <a:xfrm>
                        <a:off x="4547647" y="2861165"/>
                        <a:ext cx="2598816" cy="631141"/>
                      </a:xfrm>
                      <a:prstGeom prst="rect">
                        <a:avLst/>
                      </a:prstGeom>
                    </p:spPr>
                  </p:pic>
                </p:oleObj>
              </mc:Fallback>
            </mc:AlternateContent>
          </a:graphicData>
        </a:graphic>
      </p:graphicFrame>
    </p:spTree>
    <p:extLst>
      <p:ext uri="{BB962C8B-B14F-4D97-AF65-F5344CB8AC3E}">
        <p14:creationId xmlns:p14="http://schemas.microsoft.com/office/powerpoint/2010/main" val="1370613901"/>
      </p:ext>
    </p:extLst>
  </p:cSld>
  <p:clrMapOvr>
    <a:masterClrMapping/>
  </p:clrMapOvr>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50" y="244158"/>
            <a:ext cx="8373430" cy="1339850"/>
          </a:xfrm>
        </p:spPr>
        <p:txBody>
          <a:bodyPr>
            <a:noAutofit/>
          </a:bodyPr>
          <a:lstStyle/>
          <a:p>
            <a:r>
              <a:rPr lang="en-US" sz="3600" dirty="0" smtClean="0"/>
              <a:t>Real Absolute Market Value Relations Same as Real Price Relations</a:t>
            </a:r>
            <a:endParaRPr lang="en-US" sz="3600" dirty="0"/>
          </a:p>
        </p:txBody>
      </p:sp>
      <p:sp>
        <p:nvSpPr>
          <p:cNvPr id="3" name="Content Placeholder 2"/>
          <p:cNvSpPr>
            <a:spLocks noGrp="1"/>
          </p:cNvSpPr>
          <p:nvPr>
            <p:ph idx="1"/>
          </p:nvPr>
        </p:nvSpPr>
        <p:spPr>
          <a:xfrm>
            <a:off x="481011" y="1787209"/>
            <a:ext cx="8177169" cy="4620968"/>
          </a:xfrm>
        </p:spPr>
        <p:txBody>
          <a:bodyPr>
            <a:noAutofit/>
          </a:bodyPr>
          <a:lstStyle/>
          <a:p>
            <a:r>
              <a:rPr lang="en-US" sz="2100" dirty="0" smtClean="0"/>
              <a:t>If this ratio relation applies between good </a:t>
            </a:r>
            <a:r>
              <a:rPr lang="en-US" sz="2100" i="1" dirty="0" smtClean="0"/>
              <a:t>a</a:t>
            </a:r>
            <a:r>
              <a:rPr lang="en-US" sz="2100" dirty="0" smtClean="0"/>
              <a:t> and good </a:t>
            </a:r>
            <a:r>
              <a:rPr lang="en-US" sz="2100" i="1" dirty="0" smtClean="0"/>
              <a:t>b</a:t>
            </a:r>
            <a:r>
              <a:rPr lang="en-US" sz="2100" dirty="0" smtClean="0"/>
              <a:t>, then, by extension, it also applies between good </a:t>
            </a:r>
            <a:r>
              <a:rPr lang="en-US" sz="2100" i="1" dirty="0" smtClean="0"/>
              <a:t>a</a:t>
            </a:r>
            <a:r>
              <a:rPr lang="en-US" sz="2100" dirty="0" smtClean="0"/>
              <a:t> and every other good in the economy, including an average of those goods. Therefore, we can say that the “real price” of good </a:t>
            </a:r>
            <a:r>
              <a:rPr lang="en-US" sz="2100" i="1" dirty="0" smtClean="0"/>
              <a:t>a</a:t>
            </a:r>
            <a:r>
              <a:rPr lang="en-US" sz="2100" dirty="0" smtClean="0"/>
              <a:t> is the same as the “real market value” of good </a:t>
            </a:r>
            <a:r>
              <a:rPr lang="en-US" sz="2100" i="1" dirty="0" smtClean="0"/>
              <a:t>a</a:t>
            </a:r>
            <a:r>
              <a:rPr lang="en-US" sz="2100" dirty="0" smtClean="0"/>
              <a:t> (the absolute market value of </a:t>
            </a:r>
            <a:r>
              <a:rPr lang="en-US" sz="2100" i="1" dirty="0" smtClean="0"/>
              <a:t>a</a:t>
            </a:r>
            <a:r>
              <a:rPr lang="en-US" sz="2100" dirty="0" smtClean="0"/>
              <a:t> relative to the general value level):</a:t>
            </a:r>
          </a:p>
          <a:p>
            <a:pPr marL="0" indent="0">
              <a:buNone/>
            </a:pPr>
            <a:endParaRPr lang="en-US" sz="2100" dirty="0"/>
          </a:p>
          <a:p>
            <a:pPr>
              <a:spcBef>
                <a:spcPts val="2800"/>
              </a:spcBef>
            </a:pPr>
            <a:r>
              <a:rPr lang="en-US" sz="2100" dirty="0" smtClean="0"/>
              <a:t>There is another way to think of this. The price of </a:t>
            </a:r>
            <a:r>
              <a:rPr lang="en-US" sz="2100" i="1" dirty="0" smtClean="0"/>
              <a:t>a</a:t>
            </a:r>
            <a:r>
              <a:rPr lang="en-US" sz="2100" dirty="0" smtClean="0"/>
              <a:t> relative to the average price of the basket of goods is the same as the price of </a:t>
            </a:r>
            <a:r>
              <a:rPr lang="en-US" sz="2100" i="1" dirty="0" smtClean="0"/>
              <a:t>a</a:t>
            </a:r>
            <a:r>
              <a:rPr lang="en-US" sz="2100" dirty="0" smtClean="0"/>
              <a:t> in basket of goods terms. The price of a in basket of goods terms is equal to the absolute market value of good </a:t>
            </a:r>
            <a:r>
              <a:rPr lang="en-US" sz="2100" i="1" dirty="0" smtClean="0"/>
              <a:t>a</a:t>
            </a:r>
            <a:r>
              <a:rPr lang="en-US" sz="2100" dirty="0" smtClean="0"/>
              <a:t> divided by the average absolute market value of the basket of goods.</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2177362557"/>
              </p:ext>
            </p:extLst>
          </p:nvPr>
        </p:nvGraphicFramePr>
        <p:xfrm>
          <a:off x="2840038" y="3563744"/>
          <a:ext cx="3429000" cy="1152525"/>
        </p:xfrm>
        <a:graphic>
          <a:graphicData uri="http://schemas.openxmlformats.org/presentationml/2006/ole">
            <mc:AlternateContent xmlns:mc="http://schemas.openxmlformats.org/markup-compatibility/2006">
              <mc:Choice xmlns:v="urn:schemas-microsoft-com:vml" Requires="v">
                <p:oleObj spid="_x0000_s1355495" name="Equation" r:id="rId3" imgW="1320800" imgH="444500" progId="Equation.3">
                  <p:embed/>
                </p:oleObj>
              </mc:Choice>
              <mc:Fallback>
                <p:oleObj name="Equation" r:id="rId3" imgW="1320800" imgH="444500" progId="Equation.3">
                  <p:embed/>
                  <p:pic>
                    <p:nvPicPr>
                      <p:cNvPr id="0" name=""/>
                      <p:cNvPicPr/>
                      <p:nvPr/>
                    </p:nvPicPr>
                    <p:blipFill>
                      <a:blip r:embed="rId4"/>
                      <a:stretch>
                        <a:fillRect/>
                      </a:stretch>
                    </p:blipFill>
                    <p:spPr>
                      <a:xfrm>
                        <a:off x="2840038" y="3563744"/>
                        <a:ext cx="3429000" cy="115252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205</a:t>
            </a:fld>
            <a:endParaRPr lang="en-US" dirty="0"/>
          </a:p>
        </p:txBody>
      </p:sp>
    </p:spTree>
    <p:extLst>
      <p:ext uri="{BB962C8B-B14F-4D97-AF65-F5344CB8AC3E}">
        <p14:creationId xmlns:p14="http://schemas.microsoft.com/office/powerpoint/2010/main" val="543257575"/>
      </p:ext>
    </p:extLst>
  </p:cSld>
  <p:clrMapOvr>
    <a:masterClrMapping/>
  </p:clrMapOvr>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Expressing Price Level in</a:t>
            </a:r>
            <a:br>
              <a:rPr lang="en-US" sz="4000" dirty="0" smtClean="0"/>
            </a:br>
            <a:r>
              <a:rPr lang="en-US" sz="4000" dirty="0" smtClean="0"/>
              <a:t>Absolute Market Value Terms</a:t>
            </a:r>
            <a:endParaRPr lang="en-US" sz="4000" dirty="0"/>
          </a:p>
        </p:txBody>
      </p:sp>
      <p:sp>
        <p:nvSpPr>
          <p:cNvPr id="3" name="Content Placeholder 2"/>
          <p:cNvSpPr>
            <a:spLocks noGrp="1"/>
          </p:cNvSpPr>
          <p:nvPr>
            <p:ph idx="1"/>
          </p:nvPr>
        </p:nvSpPr>
        <p:spPr>
          <a:xfrm>
            <a:off x="481010" y="1787209"/>
            <a:ext cx="8177170" cy="3968219"/>
          </a:xfrm>
        </p:spPr>
        <p:txBody>
          <a:bodyPr>
            <a:normAutofit/>
          </a:bodyPr>
          <a:lstStyle/>
          <a:p>
            <a:r>
              <a:rPr lang="en-US" sz="2100" dirty="0" smtClean="0"/>
              <a:t>Returning the beginning of this discussion, the total money value of transactions at time </a:t>
            </a:r>
            <a:r>
              <a:rPr lang="en-US" sz="2100" i="1" dirty="0" smtClean="0"/>
              <a:t>t</a:t>
            </a:r>
            <a:r>
              <a:rPr lang="en-US" sz="2100" dirty="0" smtClean="0"/>
              <a:t> can be described by:</a:t>
            </a:r>
            <a:endParaRPr lang="en-US" sz="2100" dirty="0"/>
          </a:p>
          <a:p>
            <a:pPr>
              <a:spcBef>
                <a:spcPts val="7400"/>
              </a:spcBef>
            </a:pPr>
            <a:r>
              <a:rPr lang="en-US" sz="2100" dirty="0"/>
              <a:t>The last </a:t>
            </a:r>
            <a:r>
              <a:rPr lang="en-US" sz="2100" dirty="0" smtClean="0"/>
              <a:t>step in the process </a:t>
            </a:r>
            <a:r>
              <a:rPr lang="en-US" sz="2100" dirty="0"/>
              <a:t>is to express the total money value of </a:t>
            </a:r>
            <a:r>
              <a:rPr lang="en-US" sz="2100" dirty="0" smtClean="0"/>
              <a:t>transactions at time </a:t>
            </a:r>
            <a:r>
              <a:rPr lang="en-US" sz="2100" i="1" dirty="0" smtClean="0"/>
              <a:t>t</a:t>
            </a:r>
            <a:r>
              <a:rPr lang="en-US" sz="2100" dirty="0" smtClean="0"/>
              <a:t> </a:t>
            </a:r>
            <a:r>
              <a:rPr lang="en-US" sz="2100" dirty="0"/>
              <a:t>in terms of </a:t>
            </a:r>
            <a:r>
              <a:rPr lang="en-US" sz="2100" dirty="0" smtClean="0"/>
              <a:t>absolute market </a:t>
            </a:r>
            <a:r>
              <a:rPr lang="en-US" sz="2100" dirty="0"/>
              <a:t>values</a:t>
            </a:r>
            <a:r>
              <a:rPr lang="en-US" sz="2100" dirty="0" smtClean="0"/>
              <a:t>:</a:t>
            </a:r>
          </a:p>
          <a:p>
            <a:endParaRPr lang="en-US" sz="2100" dirty="0" smtClean="0"/>
          </a:p>
          <a:p>
            <a:pPr>
              <a:spcBef>
                <a:spcPts val="5600"/>
              </a:spcBef>
            </a:pPr>
            <a:r>
              <a:rPr lang="en-US" sz="2100" dirty="0"/>
              <a:t>As discussed, “real price” equals “real market value”:</a:t>
            </a:r>
          </a:p>
          <a:p>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3154127344"/>
              </p:ext>
            </p:extLst>
          </p:nvPr>
        </p:nvGraphicFramePr>
        <p:xfrm>
          <a:off x="989013" y="2560056"/>
          <a:ext cx="7288212" cy="879475"/>
        </p:xfrm>
        <a:graphic>
          <a:graphicData uri="http://schemas.openxmlformats.org/presentationml/2006/ole">
            <mc:AlternateContent xmlns:mc="http://schemas.openxmlformats.org/markup-compatibility/2006">
              <mc:Choice xmlns:v="urn:schemas-microsoft-com:vml" Requires="v">
                <p:oleObj spid="_x0000_s2105877" name="Equation" r:id="rId3" imgW="3048000" imgH="368300" progId="Equation.3">
                  <p:embed/>
                </p:oleObj>
              </mc:Choice>
              <mc:Fallback>
                <p:oleObj name="Equation" r:id="rId3" imgW="3048000" imgH="368300" progId="Equation.3">
                  <p:embed/>
                  <p:pic>
                    <p:nvPicPr>
                      <p:cNvPr id="0" name=""/>
                      <p:cNvPicPr/>
                      <p:nvPr/>
                    </p:nvPicPr>
                    <p:blipFill>
                      <a:blip r:embed="rId4"/>
                      <a:stretch>
                        <a:fillRect/>
                      </a:stretch>
                    </p:blipFill>
                    <p:spPr>
                      <a:xfrm>
                        <a:off x="989013" y="2560056"/>
                        <a:ext cx="7288212" cy="87947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569971381"/>
              </p:ext>
            </p:extLst>
          </p:nvPr>
        </p:nvGraphicFramePr>
        <p:xfrm>
          <a:off x="846138" y="4069804"/>
          <a:ext cx="7651750" cy="1243012"/>
        </p:xfrm>
        <a:graphic>
          <a:graphicData uri="http://schemas.openxmlformats.org/presentationml/2006/ole">
            <mc:AlternateContent xmlns:mc="http://schemas.openxmlformats.org/markup-compatibility/2006">
              <mc:Choice xmlns:v="urn:schemas-microsoft-com:vml" Requires="v">
                <p:oleObj spid="_x0000_s2105878" name="Equation" r:id="rId5" imgW="3200400" imgH="520700" progId="Equation.3">
                  <p:embed/>
                </p:oleObj>
              </mc:Choice>
              <mc:Fallback>
                <p:oleObj name="Equation" r:id="rId5" imgW="3200400" imgH="520700" progId="Equation.3">
                  <p:embed/>
                  <p:pic>
                    <p:nvPicPr>
                      <p:cNvPr id="0" name=""/>
                      <p:cNvPicPr/>
                      <p:nvPr/>
                    </p:nvPicPr>
                    <p:blipFill>
                      <a:blip r:embed="rId6"/>
                      <a:stretch>
                        <a:fillRect/>
                      </a:stretch>
                    </p:blipFill>
                    <p:spPr>
                      <a:xfrm>
                        <a:off x="846138" y="4069804"/>
                        <a:ext cx="7651750" cy="1243012"/>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206</a:t>
            </a:fld>
            <a:endParaRPr lang="en-US" dirty="0"/>
          </a:p>
        </p:txBody>
      </p:sp>
      <p:graphicFrame>
        <p:nvGraphicFramePr>
          <p:cNvPr id="10" name="Object 9"/>
          <p:cNvGraphicFramePr>
            <a:graphicFrameLocks noChangeAspect="1"/>
          </p:cNvGraphicFramePr>
          <p:nvPr>
            <p:extLst>
              <p:ext uri="{D42A27DB-BD31-4B8C-83A1-F6EECF244321}">
                <p14:modId xmlns:p14="http://schemas.microsoft.com/office/powerpoint/2010/main" val="1136862734"/>
              </p:ext>
            </p:extLst>
          </p:nvPr>
        </p:nvGraphicFramePr>
        <p:xfrm>
          <a:off x="3766755" y="5678452"/>
          <a:ext cx="1568787" cy="592653"/>
        </p:xfrm>
        <a:graphic>
          <a:graphicData uri="http://schemas.openxmlformats.org/presentationml/2006/ole">
            <mc:AlternateContent xmlns:mc="http://schemas.openxmlformats.org/markup-compatibility/2006">
              <mc:Choice xmlns:v="urn:schemas-microsoft-com:vml" Requires="v">
                <p:oleObj spid="_x0000_s2105879" name="Equation" r:id="rId7" imgW="571500" imgH="215900" progId="Equation.3">
                  <p:embed/>
                </p:oleObj>
              </mc:Choice>
              <mc:Fallback>
                <p:oleObj name="Equation" r:id="rId7" imgW="571500" imgH="215900" progId="Equation.3">
                  <p:embed/>
                  <p:pic>
                    <p:nvPicPr>
                      <p:cNvPr id="0" name=""/>
                      <p:cNvPicPr/>
                      <p:nvPr/>
                    </p:nvPicPr>
                    <p:blipFill>
                      <a:blip r:embed="rId8"/>
                      <a:stretch>
                        <a:fillRect/>
                      </a:stretch>
                    </p:blipFill>
                    <p:spPr>
                      <a:xfrm>
                        <a:off x="3766755" y="5678452"/>
                        <a:ext cx="1568787" cy="592653"/>
                      </a:xfrm>
                      <a:prstGeom prst="rect">
                        <a:avLst/>
                      </a:prstGeom>
                    </p:spPr>
                  </p:pic>
                </p:oleObj>
              </mc:Fallback>
            </mc:AlternateContent>
          </a:graphicData>
        </a:graphic>
      </p:graphicFrame>
    </p:spTree>
    <p:extLst>
      <p:ext uri="{BB962C8B-B14F-4D97-AF65-F5344CB8AC3E}">
        <p14:creationId xmlns:p14="http://schemas.microsoft.com/office/powerpoint/2010/main" val="2167728550"/>
      </p:ext>
    </p:extLst>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Final Step</a:t>
            </a:r>
            <a:endParaRPr lang="en-US" sz="4000" dirty="0"/>
          </a:p>
        </p:txBody>
      </p:sp>
      <p:sp>
        <p:nvSpPr>
          <p:cNvPr id="3" name="Content Placeholder 2"/>
          <p:cNvSpPr>
            <a:spLocks noGrp="1"/>
          </p:cNvSpPr>
          <p:nvPr>
            <p:ph idx="1"/>
          </p:nvPr>
        </p:nvSpPr>
        <p:spPr>
          <a:xfrm>
            <a:off x="481010" y="1787209"/>
            <a:ext cx="8100209" cy="3966679"/>
          </a:xfrm>
        </p:spPr>
        <p:txBody>
          <a:bodyPr>
            <a:normAutofit/>
          </a:bodyPr>
          <a:lstStyle/>
          <a:p>
            <a:pPr>
              <a:spcBef>
                <a:spcPts val="600"/>
              </a:spcBef>
            </a:pPr>
            <a:r>
              <a:rPr lang="en-US" sz="2200" dirty="0" smtClean="0"/>
              <a:t>Therefore, substituting in </a:t>
            </a:r>
            <a:r>
              <a:rPr lang="en-US" sz="2200" i="1" dirty="0" err="1" smtClean="0"/>
              <a:t>p’</a:t>
            </a:r>
            <a:r>
              <a:rPr lang="en-US" sz="2200" i="1" baseline="-25000" dirty="0" err="1" smtClean="0"/>
              <a:t>a,t</a:t>
            </a:r>
            <a:r>
              <a:rPr lang="en-US" sz="2200" dirty="0" smtClean="0"/>
              <a:t> for </a:t>
            </a:r>
            <a:r>
              <a:rPr lang="en-US" sz="2200" i="1" dirty="0" err="1" smtClean="0"/>
              <a:t>V’</a:t>
            </a:r>
            <a:r>
              <a:rPr lang="en-US" sz="2200" i="1" baseline="-25000" dirty="0" err="1" smtClean="0"/>
              <a:t>a,t</a:t>
            </a:r>
            <a:r>
              <a:rPr lang="en-US" sz="2200" dirty="0"/>
              <a:t> </a:t>
            </a:r>
            <a:r>
              <a:rPr lang="en-US" sz="2200" dirty="0" smtClean="0"/>
              <a:t>in our total money value of transactions formula:</a:t>
            </a:r>
            <a:endParaRPr lang="en-US" sz="2200" dirty="0"/>
          </a:p>
          <a:p>
            <a:pPr marL="0" indent="0">
              <a:buNone/>
            </a:pPr>
            <a:endParaRPr lang="en-US" sz="2200" dirty="0" smtClean="0"/>
          </a:p>
          <a:p>
            <a:pPr>
              <a:spcBef>
                <a:spcPts val="3200"/>
              </a:spcBef>
            </a:pPr>
            <a:r>
              <a:rPr lang="en-US" sz="2200" dirty="0" smtClean="0"/>
              <a:t>Rearranging:</a:t>
            </a:r>
          </a:p>
          <a:p>
            <a:endParaRPr lang="en-US" sz="2200" dirty="0" smtClean="0"/>
          </a:p>
          <a:p>
            <a:pPr>
              <a:spcBef>
                <a:spcPts val="4400"/>
              </a:spcBef>
            </a:pPr>
            <a:r>
              <a:rPr lang="en-US" sz="2200" dirty="0" smtClean="0"/>
              <a:t>Therefore:</a:t>
            </a:r>
            <a:endParaRPr lang="en-US" sz="2200" dirty="0"/>
          </a:p>
        </p:txBody>
      </p:sp>
      <p:graphicFrame>
        <p:nvGraphicFramePr>
          <p:cNvPr id="5" name="Object 4"/>
          <p:cNvGraphicFramePr>
            <a:graphicFrameLocks noChangeAspect="1"/>
          </p:cNvGraphicFramePr>
          <p:nvPr>
            <p:extLst>
              <p:ext uri="{D42A27DB-BD31-4B8C-83A1-F6EECF244321}">
                <p14:modId xmlns:p14="http://schemas.microsoft.com/office/powerpoint/2010/main" val="1297920004"/>
              </p:ext>
            </p:extLst>
          </p:nvPr>
        </p:nvGraphicFramePr>
        <p:xfrm>
          <a:off x="1973263" y="2389488"/>
          <a:ext cx="5435600" cy="1244600"/>
        </p:xfrm>
        <a:graphic>
          <a:graphicData uri="http://schemas.openxmlformats.org/presentationml/2006/ole">
            <mc:AlternateContent xmlns:mc="http://schemas.openxmlformats.org/markup-compatibility/2006">
              <mc:Choice xmlns:v="urn:schemas-microsoft-com:vml" Requires="v">
                <p:oleObj spid="_x0000_s2198792" name="Equation" r:id="rId3" imgW="2273300" imgH="520700" progId="Equation.3">
                  <p:embed/>
                </p:oleObj>
              </mc:Choice>
              <mc:Fallback>
                <p:oleObj name="Equation" r:id="rId3" imgW="2273300" imgH="520700" progId="Equation.3">
                  <p:embed/>
                  <p:pic>
                    <p:nvPicPr>
                      <p:cNvPr id="0" name=""/>
                      <p:cNvPicPr/>
                      <p:nvPr/>
                    </p:nvPicPr>
                    <p:blipFill>
                      <a:blip r:embed="rId4"/>
                      <a:stretch>
                        <a:fillRect/>
                      </a:stretch>
                    </p:blipFill>
                    <p:spPr>
                      <a:xfrm>
                        <a:off x="1973263" y="2389488"/>
                        <a:ext cx="5435600" cy="12446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232318902"/>
              </p:ext>
            </p:extLst>
          </p:nvPr>
        </p:nvGraphicFramePr>
        <p:xfrm>
          <a:off x="2000250" y="3785871"/>
          <a:ext cx="5343525" cy="1182687"/>
        </p:xfrm>
        <a:graphic>
          <a:graphicData uri="http://schemas.openxmlformats.org/presentationml/2006/ole">
            <mc:AlternateContent xmlns:mc="http://schemas.openxmlformats.org/markup-compatibility/2006">
              <mc:Choice xmlns:v="urn:schemas-microsoft-com:vml" Requires="v">
                <p:oleObj spid="_x0000_s2198793" name="Equation" r:id="rId5" imgW="2235200" imgH="495300" progId="Equation.3">
                  <p:embed/>
                </p:oleObj>
              </mc:Choice>
              <mc:Fallback>
                <p:oleObj name="Equation" r:id="rId5" imgW="2235200" imgH="495300" progId="Equation.3">
                  <p:embed/>
                  <p:pic>
                    <p:nvPicPr>
                      <p:cNvPr id="0" name=""/>
                      <p:cNvPicPr/>
                      <p:nvPr/>
                    </p:nvPicPr>
                    <p:blipFill>
                      <a:blip r:embed="rId6"/>
                      <a:stretch>
                        <a:fillRect/>
                      </a:stretch>
                    </p:blipFill>
                    <p:spPr>
                      <a:xfrm>
                        <a:off x="2000250" y="3785871"/>
                        <a:ext cx="5343525" cy="1182687"/>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35375348"/>
              </p:ext>
            </p:extLst>
          </p:nvPr>
        </p:nvGraphicFramePr>
        <p:xfrm>
          <a:off x="3736975" y="5084604"/>
          <a:ext cx="1520825" cy="1182688"/>
        </p:xfrm>
        <a:graphic>
          <a:graphicData uri="http://schemas.openxmlformats.org/presentationml/2006/ole">
            <mc:AlternateContent xmlns:mc="http://schemas.openxmlformats.org/markup-compatibility/2006">
              <mc:Choice xmlns:v="urn:schemas-microsoft-com:vml" Requires="v">
                <p:oleObj spid="_x0000_s2198794" name="Equation" r:id="rId7" imgW="571500" imgH="444500" progId="Equation.3">
                  <p:embed/>
                </p:oleObj>
              </mc:Choice>
              <mc:Fallback>
                <p:oleObj name="Equation" r:id="rId7" imgW="571500" imgH="444500" progId="Equation.3">
                  <p:embed/>
                  <p:pic>
                    <p:nvPicPr>
                      <p:cNvPr id="0" name=""/>
                      <p:cNvPicPr/>
                      <p:nvPr/>
                    </p:nvPicPr>
                    <p:blipFill>
                      <a:blip r:embed="rId8"/>
                      <a:stretch>
                        <a:fillRect/>
                      </a:stretch>
                    </p:blipFill>
                    <p:spPr>
                      <a:xfrm>
                        <a:off x="3736975" y="5084604"/>
                        <a:ext cx="1520825" cy="1182688"/>
                      </a:xfrm>
                      <a:prstGeom prst="rect">
                        <a:avLst/>
                      </a:prstGeom>
                    </p:spPr>
                  </p:pic>
                </p:oleObj>
              </mc:Fallback>
            </mc:AlternateContent>
          </a:graphicData>
        </a:graphic>
      </p:graphicFrame>
      <p:sp>
        <p:nvSpPr>
          <p:cNvPr id="10" name="Footer Placeholder 9"/>
          <p:cNvSpPr>
            <a:spLocks noGrp="1"/>
          </p:cNvSpPr>
          <p:nvPr>
            <p:ph type="ftr" sz="quarter" idx="11"/>
          </p:nvPr>
        </p:nvSpPr>
        <p:spPr/>
        <p:txBody>
          <a:bodyPr/>
          <a:lstStyle/>
          <a:p>
            <a:r>
              <a:rPr lang="en-US" smtClean="0"/>
              <a:t>Gervaise R. J. Heddle, 2014</a:t>
            </a:r>
            <a:endParaRPr lang="en-US" dirty="0"/>
          </a:p>
        </p:txBody>
      </p:sp>
      <p:sp>
        <p:nvSpPr>
          <p:cNvPr id="11" name="Slide Number Placeholder 10"/>
          <p:cNvSpPr>
            <a:spLocks noGrp="1"/>
          </p:cNvSpPr>
          <p:nvPr>
            <p:ph type="sldNum" sz="quarter" idx="12"/>
          </p:nvPr>
        </p:nvSpPr>
        <p:spPr/>
        <p:txBody>
          <a:bodyPr/>
          <a:lstStyle/>
          <a:p>
            <a:fld id="{CFE4BAC9-6D41-4691-9299-18EF07EF0177}" type="slidenum">
              <a:rPr lang="en-US" smtClean="0"/>
              <a:t>207</a:t>
            </a:fld>
            <a:endParaRPr lang="en-US" dirty="0"/>
          </a:p>
        </p:txBody>
      </p:sp>
    </p:spTree>
    <p:extLst>
      <p:ext uri="{BB962C8B-B14F-4D97-AF65-F5344CB8AC3E}">
        <p14:creationId xmlns:p14="http://schemas.microsoft.com/office/powerpoint/2010/main" val="1706281170"/>
      </p:ext>
    </p:extLst>
  </p:cSld>
  <p:clrMapOvr>
    <a:masterClrMapping/>
  </p:clrMapOvr>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30" y="244158"/>
            <a:ext cx="8273372" cy="1339850"/>
          </a:xfrm>
        </p:spPr>
        <p:txBody>
          <a:bodyPr>
            <a:normAutofit/>
          </a:bodyPr>
          <a:lstStyle/>
          <a:p>
            <a:r>
              <a:rPr lang="en-US" sz="4000" dirty="0" smtClean="0"/>
              <a:t>The Ratio Theory of the Price Level</a:t>
            </a:r>
            <a:endParaRPr lang="en-US" sz="4000" dirty="0"/>
          </a:p>
        </p:txBody>
      </p:sp>
      <p:sp>
        <p:nvSpPr>
          <p:cNvPr id="3" name="Content Placeholder 2"/>
          <p:cNvSpPr>
            <a:spLocks noGrp="1"/>
          </p:cNvSpPr>
          <p:nvPr>
            <p:ph idx="1"/>
          </p:nvPr>
        </p:nvSpPr>
        <p:spPr>
          <a:xfrm>
            <a:off x="481010" y="1787208"/>
            <a:ext cx="8234892" cy="4678699"/>
          </a:xfrm>
        </p:spPr>
        <p:txBody>
          <a:bodyPr>
            <a:normAutofit/>
          </a:bodyPr>
          <a:lstStyle/>
          <a:p>
            <a:r>
              <a:rPr lang="en-US" sz="2100" dirty="0" smtClean="0"/>
              <a:t>The “Ratio Theory of the Price Level”, or “Ratio Theory”, states that the price level </a:t>
            </a:r>
            <a:r>
              <a:rPr lang="en-US" sz="2100" i="1" dirty="0" smtClean="0"/>
              <a:t>p</a:t>
            </a:r>
            <a:r>
              <a:rPr lang="en-US" sz="2100" dirty="0" smtClean="0"/>
              <a:t> is a function of two absolute market values: the general value level </a:t>
            </a:r>
            <a:r>
              <a:rPr lang="en-US" sz="2100" i="1" dirty="0" smtClean="0"/>
              <a:t>V</a:t>
            </a:r>
            <a:r>
              <a:rPr lang="en-US" sz="2100" i="1" baseline="-25000" dirty="0" smtClean="0"/>
              <a:t>G </a:t>
            </a:r>
            <a:r>
              <a:rPr lang="en-US" sz="2100" dirty="0" smtClean="0"/>
              <a:t>, </a:t>
            </a:r>
            <a:r>
              <a:rPr lang="en-US" sz="2100" dirty="0"/>
              <a:t>a hypothetical measure of overall </a:t>
            </a:r>
            <a:r>
              <a:rPr lang="en-US" sz="2100" dirty="0" smtClean="0"/>
              <a:t>absolute market values for goods in the economy, and the absolute market value of money </a:t>
            </a:r>
            <a:r>
              <a:rPr lang="en-US" sz="2100" i="1" dirty="0" smtClean="0"/>
              <a:t>V</a:t>
            </a:r>
            <a:r>
              <a:rPr lang="en-US" sz="2100" i="1" baseline="-25000" dirty="0" smtClean="0"/>
              <a:t>M </a:t>
            </a:r>
            <a:r>
              <a:rPr lang="en-US" sz="2100" dirty="0" smtClean="0"/>
              <a:t>.</a:t>
            </a:r>
          </a:p>
          <a:p>
            <a:endParaRPr lang="en-US" sz="2100" dirty="0"/>
          </a:p>
          <a:p>
            <a:r>
              <a:rPr lang="en-US" sz="2100" dirty="0" smtClean="0"/>
              <a:t>In terms of the “nominal/real” paradigm, the theory states that a change in the nominal component of any price (a change in the price level, or the overall relative </a:t>
            </a:r>
            <a:r>
              <a:rPr lang="en-US" sz="2100" dirty="0"/>
              <a:t>market </a:t>
            </a:r>
            <a:r>
              <a:rPr lang="en-US" sz="2100" dirty="0" smtClean="0"/>
              <a:t>value </a:t>
            </a:r>
            <a:r>
              <a:rPr lang="en-US" sz="2100" dirty="0"/>
              <a:t>of </a:t>
            </a:r>
            <a:r>
              <a:rPr lang="en-US" sz="2100" dirty="0" smtClean="0"/>
              <a:t>goods </a:t>
            </a:r>
            <a:r>
              <a:rPr lang="en-US" sz="2100" dirty="0"/>
              <a:t>versus money), is itself divided into two further components: (1) the </a:t>
            </a:r>
            <a:r>
              <a:rPr lang="en-US" sz="2100" dirty="0" smtClean="0"/>
              <a:t>change </a:t>
            </a:r>
            <a:r>
              <a:rPr lang="en-US" sz="2100" dirty="0"/>
              <a:t>in the </a:t>
            </a:r>
            <a:r>
              <a:rPr lang="en-US" sz="2100" dirty="0" smtClean="0"/>
              <a:t>overall absolute </a:t>
            </a:r>
            <a:r>
              <a:rPr lang="en-US" sz="2100" dirty="0"/>
              <a:t>market value </a:t>
            </a:r>
            <a:r>
              <a:rPr lang="en-US" sz="2100" dirty="0" smtClean="0"/>
              <a:t>of goods, </a:t>
            </a:r>
            <a:r>
              <a:rPr lang="en-US" sz="2100" dirty="0"/>
              <a:t>and (2) the change in the absolute market value of </a:t>
            </a:r>
            <a:r>
              <a:rPr lang="en-US" sz="2100" dirty="0" smtClean="0"/>
              <a:t>money.</a:t>
            </a:r>
          </a:p>
          <a:p>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202781834"/>
              </p:ext>
            </p:extLst>
          </p:nvPr>
        </p:nvGraphicFramePr>
        <p:xfrm>
          <a:off x="3838575" y="3128575"/>
          <a:ext cx="1246188" cy="1116012"/>
        </p:xfrm>
        <a:graphic>
          <a:graphicData uri="http://schemas.openxmlformats.org/presentationml/2006/ole">
            <mc:AlternateContent xmlns:mc="http://schemas.openxmlformats.org/markup-compatibility/2006">
              <mc:Choice xmlns:v="urn:schemas-microsoft-com:vml" Requires="v">
                <p:oleObj spid="_x0000_s1401552"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838575" y="3128575"/>
                        <a:ext cx="1246188" cy="1116012"/>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208</a:t>
            </a:fld>
            <a:endParaRPr lang="en-US" dirty="0"/>
          </a:p>
        </p:txBody>
      </p:sp>
    </p:spTree>
    <p:extLst>
      <p:ext uri="{BB962C8B-B14F-4D97-AF65-F5344CB8AC3E}">
        <p14:creationId xmlns:p14="http://schemas.microsoft.com/office/powerpoint/2010/main" val="1709886721"/>
      </p:ext>
    </p:extLst>
  </p:cSld>
  <p:clrMapOvr>
    <a:masterClrMapping/>
  </p:clrMapOvr>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Small First Step</a:t>
            </a:r>
            <a:endParaRPr lang="en-US" sz="4000" dirty="0"/>
          </a:p>
        </p:txBody>
      </p:sp>
      <p:sp>
        <p:nvSpPr>
          <p:cNvPr id="3" name="Content Placeholder 2"/>
          <p:cNvSpPr>
            <a:spLocks noGrp="1"/>
          </p:cNvSpPr>
          <p:nvPr>
            <p:ph idx="1"/>
          </p:nvPr>
        </p:nvSpPr>
        <p:spPr>
          <a:xfrm>
            <a:off x="481010" y="1787209"/>
            <a:ext cx="8234891" cy="4601724"/>
          </a:xfrm>
        </p:spPr>
        <p:txBody>
          <a:bodyPr>
            <a:normAutofit fontScale="92500"/>
          </a:bodyPr>
          <a:lstStyle/>
          <a:p>
            <a:r>
              <a:rPr lang="en-US" dirty="0" smtClean="0"/>
              <a:t>Ratio Theory represents a small, but critical, first step in the direction of developing a model of inflation that includes an explicit role for the absolute market value of money, or, in layman’s terms, “the value of money”.</a:t>
            </a:r>
          </a:p>
          <a:p>
            <a:r>
              <a:rPr lang="en-US" dirty="0" smtClean="0"/>
              <a:t>Both Keynesianism and monetarism are largely silent on “the value of money” and its role in inflation because they don’t acknowledge the existence of such a notion. Both schools of thought ascribe to the Keynesian notion that supply and demand for money determines the interest rate. While monetarism recognizes that “money” (albeit, poorly defined) has a critical role to play in price level determination, it does not recognize the critical role that the “value of money” has in this process.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209</a:t>
            </a:fld>
            <a:endParaRPr lang="en-US" dirty="0"/>
          </a:p>
        </p:txBody>
      </p:sp>
    </p:spTree>
    <p:extLst>
      <p:ext uri="{BB962C8B-B14F-4D97-AF65-F5344CB8AC3E}">
        <p14:creationId xmlns:p14="http://schemas.microsoft.com/office/powerpoint/2010/main" val="3962535219"/>
      </p:ext>
    </p:extLst>
  </p:cSld>
  <p:clrMapOvr>
    <a:masterClrMapping/>
  </p:clrMapOvr>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Building the Basic Toolset</a:t>
            </a:r>
            <a:endParaRPr lang="en-US" sz="4000" dirty="0"/>
          </a:p>
        </p:txBody>
      </p:sp>
      <p:sp>
        <p:nvSpPr>
          <p:cNvPr id="3" name="Content Placeholder 2"/>
          <p:cNvSpPr>
            <a:spLocks noGrp="1"/>
          </p:cNvSpPr>
          <p:nvPr>
            <p:ph idx="1"/>
          </p:nvPr>
        </p:nvSpPr>
        <p:spPr>
          <a:xfrm>
            <a:off x="481009" y="1787209"/>
            <a:ext cx="8254131" cy="4582480"/>
          </a:xfrm>
        </p:spPr>
        <p:txBody>
          <a:bodyPr>
            <a:normAutofit fontScale="92500"/>
          </a:bodyPr>
          <a:lstStyle/>
          <a:p>
            <a:r>
              <a:rPr lang="en-US" dirty="0" smtClean="0"/>
              <a:t>The remainder of this paper and the final paper in the series (The Velocity Enigma) are devoted to developing tools that might help to explain how both key variables, the general value level and the absolute market value of money, are determined and, just as importantly, the interaction between those two variables.</a:t>
            </a:r>
          </a:p>
          <a:p>
            <a:r>
              <a:rPr lang="en-US" dirty="0" smtClean="0"/>
              <a:t>In the next section, we are going to introduce a model, called the “Simple Model for the Market Value of Money”, that will help us to think about the determination of the price level in the long-term. Once that task is completed, we will begin the difficult process of analyzing price level determination in the short term. To assist us in this task, we will introduce a framework called the “Goods-Money Framework”.</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210</a:t>
            </a:fld>
            <a:endParaRPr lang="en-US" dirty="0"/>
          </a:p>
        </p:txBody>
      </p:sp>
    </p:spTree>
    <p:extLst>
      <p:ext uri="{BB962C8B-B14F-4D97-AF65-F5344CB8AC3E}">
        <p14:creationId xmlns:p14="http://schemas.microsoft.com/office/powerpoint/2010/main" val="3791767706"/>
      </p:ext>
    </p:extLst>
  </p:cSld>
  <p:clrMapOvr>
    <a:masterClrMapping/>
  </p:clrMapOvr>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Simple Model for the Market Value of Money</a:t>
            </a:r>
            <a:endParaRPr lang="en-US" sz="4000" dirty="0"/>
          </a:p>
        </p:txBody>
      </p:sp>
      <p:sp>
        <p:nvSpPr>
          <p:cNvPr id="3" name="Text Placeholder 2"/>
          <p:cNvSpPr>
            <a:spLocks noGrp="1"/>
          </p:cNvSpPr>
          <p:nvPr>
            <p:ph type="body" idx="1"/>
          </p:nvPr>
        </p:nvSpPr>
        <p:spPr>
          <a:xfrm>
            <a:off x="731131" y="3134566"/>
            <a:ext cx="7706744" cy="1500187"/>
          </a:xfrm>
        </p:spPr>
        <p:txBody>
          <a:bodyPr/>
          <a:lstStyle/>
          <a:p>
            <a:r>
              <a:rPr lang="en-US" dirty="0" smtClean="0"/>
              <a:t>The Application of Ratio Theory to the Quantity Theory of Money and a Discussion of Price Level Determination in the Long Run</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211</a:t>
            </a:fld>
            <a:endParaRPr lang="en-US" dirty="0"/>
          </a:p>
        </p:txBody>
      </p:sp>
    </p:spTree>
    <p:extLst>
      <p:ext uri="{BB962C8B-B14F-4D97-AF65-F5344CB8AC3E}">
        <p14:creationId xmlns:p14="http://schemas.microsoft.com/office/powerpoint/2010/main" val="797369288"/>
      </p:ext>
    </p:extLst>
  </p:cSld>
  <p:clrMapOvr>
    <a:masterClrMapping/>
  </p:clrMapOvr>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Long Run Determination of</a:t>
            </a:r>
            <a:br>
              <a:rPr lang="en-US" sz="4000" dirty="0" smtClean="0"/>
            </a:br>
            <a:r>
              <a:rPr lang="en-US" sz="4000" dirty="0" smtClean="0"/>
              <a:t>the Price Level</a:t>
            </a:r>
            <a:endParaRPr lang="en-US" sz="4000" dirty="0"/>
          </a:p>
        </p:txBody>
      </p:sp>
      <p:sp>
        <p:nvSpPr>
          <p:cNvPr id="3" name="Content Placeholder 2"/>
          <p:cNvSpPr>
            <a:spLocks noGrp="1"/>
          </p:cNvSpPr>
          <p:nvPr>
            <p:ph idx="1"/>
          </p:nvPr>
        </p:nvSpPr>
        <p:spPr>
          <a:xfrm>
            <a:off x="481011" y="1787209"/>
            <a:ext cx="8177169" cy="4620968"/>
          </a:xfrm>
        </p:spPr>
        <p:txBody>
          <a:bodyPr>
            <a:normAutofit fontScale="92500"/>
          </a:bodyPr>
          <a:lstStyle/>
          <a:p>
            <a:r>
              <a:rPr lang="en-US" dirty="0" smtClean="0"/>
              <a:t>Before we begin this section, I would like to make a couple of important points. Firstly, this section of the paper is solely concerned with the determination of the absolute market value of money and the price level as measured, from point to point, over very long periods of time (many years, not months).</a:t>
            </a:r>
          </a:p>
          <a:p>
            <a:r>
              <a:rPr lang="en-US" dirty="0" smtClean="0"/>
              <a:t>Secondly, the analysis of long run price level determination that will be presented in this section of the paper has been highly simplified in order to provide readers with an introduction to the general concepts involved. Ultimately, a more comprehensive analysis of the long-term evolution of the price level requires an understanding of the short-term evolution of the price level, something that we shall embark on in the next section.</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212</a:t>
            </a:fld>
            <a:endParaRPr lang="en-US" dirty="0"/>
          </a:p>
        </p:txBody>
      </p:sp>
    </p:spTree>
    <p:extLst>
      <p:ext uri="{BB962C8B-B14F-4D97-AF65-F5344CB8AC3E}">
        <p14:creationId xmlns:p14="http://schemas.microsoft.com/office/powerpoint/2010/main" val="2234286127"/>
      </p:ext>
    </p:extLst>
  </p:cSld>
  <p:clrMapOvr>
    <a:masterClrMapping/>
  </p:clrMapOvr>
  <p:timing>
    <p:tnLst>
      <p:par>
        <p:cTn xmlns:p14="http://schemas.microsoft.com/office/powerpoint/2010/mai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Enigma Series Theory of</a:t>
            </a:r>
            <a:br>
              <a:rPr lang="en-US" sz="4000" dirty="0" smtClean="0"/>
            </a:br>
            <a:r>
              <a:rPr lang="en-US" sz="4000" dirty="0" smtClean="0"/>
              <a:t>the</a:t>
            </a:r>
            <a:r>
              <a:rPr lang="en-US" sz="4000" dirty="0"/>
              <a:t> </a:t>
            </a:r>
            <a:r>
              <a:rPr lang="en-US" sz="4000" dirty="0" smtClean="0"/>
              <a:t>Demand for Money</a:t>
            </a:r>
            <a:endParaRPr lang="en-US" sz="4000" dirty="0"/>
          </a:p>
        </p:txBody>
      </p:sp>
      <p:sp>
        <p:nvSpPr>
          <p:cNvPr id="3" name="Content Placeholder 2"/>
          <p:cNvSpPr>
            <a:spLocks noGrp="1"/>
          </p:cNvSpPr>
          <p:nvPr>
            <p:ph idx="1"/>
          </p:nvPr>
        </p:nvSpPr>
        <p:spPr>
          <a:xfrm>
            <a:off x="481010" y="1787209"/>
            <a:ext cx="8234891" cy="4563236"/>
          </a:xfrm>
        </p:spPr>
        <p:txBody>
          <a:bodyPr>
            <a:normAutofit fontScale="92500"/>
          </a:bodyPr>
          <a:lstStyle/>
          <a:p>
            <a:r>
              <a:rPr lang="en-US" dirty="0" smtClean="0"/>
              <a:t>Let’s start with a theory of the demand for money and then we can simplify it. The view of the Enigma Series is that money is a long-duration financial instrument. More specifically, it is a proportional claim on the output of society (money is a special-form equity instrument issued by government as trust and trustee on behalf of society).</a:t>
            </a:r>
          </a:p>
          <a:p>
            <a:r>
              <a:rPr lang="en-US" dirty="0" smtClean="0"/>
              <a:t>Demand for any financial instrument is a function of the expected discounted future benefits of that instrument. Demand for money is </a:t>
            </a:r>
            <a:r>
              <a:rPr lang="en-US" i="1" dirty="0" smtClean="0"/>
              <a:t>not</a:t>
            </a:r>
            <a:r>
              <a:rPr lang="en-US" dirty="0" smtClean="0"/>
              <a:t> an exception to this rule. Demand for money is determined by the discounted future benefits that someone in the immediate possession of money expects to receive from its ultimate use as a claim on the output of society.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213</a:t>
            </a:fld>
            <a:endParaRPr lang="en-US" dirty="0"/>
          </a:p>
        </p:txBody>
      </p:sp>
    </p:spTree>
    <p:extLst>
      <p:ext uri="{BB962C8B-B14F-4D97-AF65-F5344CB8AC3E}">
        <p14:creationId xmlns:p14="http://schemas.microsoft.com/office/powerpoint/2010/main" val="456657791"/>
      </p:ext>
    </p:extLst>
  </p:cSld>
  <p:clrMapOvr>
    <a:masterClrMapping/>
  </p:clrMapOvr>
  <p:timing>
    <p:tnLst>
      <p:par>
        <p:cTn xmlns:p14="http://schemas.microsoft.com/office/powerpoint/2010/mai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Simplified Theory of the</a:t>
            </a:r>
            <a:br>
              <a:rPr lang="en-US" sz="4000" dirty="0"/>
            </a:br>
            <a:r>
              <a:rPr lang="en-US" sz="4000" dirty="0"/>
              <a:t>Demand for Money</a:t>
            </a:r>
          </a:p>
        </p:txBody>
      </p:sp>
      <p:sp>
        <p:nvSpPr>
          <p:cNvPr id="3" name="Content Placeholder 2"/>
          <p:cNvSpPr>
            <a:spLocks noGrp="1"/>
          </p:cNvSpPr>
          <p:nvPr>
            <p:ph idx="1"/>
          </p:nvPr>
        </p:nvSpPr>
        <p:spPr>
          <a:xfrm>
            <a:off x="481012" y="1787209"/>
            <a:ext cx="8157928" cy="4543992"/>
          </a:xfrm>
        </p:spPr>
        <p:txBody>
          <a:bodyPr>
            <a:normAutofit fontScale="92500"/>
          </a:bodyPr>
          <a:lstStyle/>
          <a:p>
            <a:r>
              <a:rPr lang="en-US" dirty="0" smtClean="0"/>
              <a:t>In essence, Enigma Series theory states that demand for money is highly dependent upon long-term expectations of the future levels of important economic variables such as the monetary base and real output. Furthermore, changes in these long-term expectations are the primary driver of the market value of money in the short term.</a:t>
            </a:r>
          </a:p>
          <a:p>
            <a:r>
              <a:rPr lang="en-US" dirty="0" smtClean="0"/>
              <a:t>However, over very long periods of time, we can simplify the analysis by “ignoring” the role of expectations. Another way of saying this is that over the very long-term, we can simplify the analysis by holding expectations constant. In order to explain this we can use a simple analogy: let’s consider the drivers of a share price in the short run and in the long run.</a:t>
            </a:r>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214</a:t>
            </a:fld>
            <a:endParaRPr lang="en-US" dirty="0"/>
          </a:p>
        </p:txBody>
      </p:sp>
    </p:spTree>
    <p:extLst>
      <p:ext uri="{BB962C8B-B14F-4D97-AF65-F5344CB8AC3E}">
        <p14:creationId xmlns:p14="http://schemas.microsoft.com/office/powerpoint/2010/main" val="2417755800"/>
      </p:ext>
    </p:extLst>
  </p:cSld>
  <p:clrMapOvr>
    <a:masterClrMapping/>
  </p:clrMapOvr>
  <p:timing>
    <p:tnLst>
      <p:par>
        <p:cTn xmlns:p14="http://schemas.microsoft.com/office/powerpoint/2010/mai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Short-Run </a:t>
            </a:r>
            <a:r>
              <a:rPr lang="en-US" sz="4000" dirty="0" err="1" smtClean="0"/>
              <a:t>vs</a:t>
            </a:r>
            <a:r>
              <a:rPr lang="en-US" sz="4000" dirty="0" smtClean="0"/>
              <a:t> Long-Run</a:t>
            </a:r>
            <a:br>
              <a:rPr lang="en-US" sz="4000" dirty="0" smtClean="0"/>
            </a:br>
            <a:r>
              <a:rPr lang="en-US" sz="4000" dirty="0" smtClean="0"/>
              <a:t>Drivers of a Share Price</a:t>
            </a:r>
            <a:endParaRPr lang="en-US" sz="4000" dirty="0"/>
          </a:p>
        </p:txBody>
      </p:sp>
      <p:sp>
        <p:nvSpPr>
          <p:cNvPr id="3" name="Content Placeholder 2"/>
          <p:cNvSpPr>
            <a:spLocks noGrp="1"/>
          </p:cNvSpPr>
          <p:nvPr>
            <p:ph idx="1"/>
          </p:nvPr>
        </p:nvSpPr>
        <p:spPr>
          <a:xfrm>
            <a:off x="481010" y="1787209"/>
            <a:ext cx="8234891" cy="4543992"/>
          </a:xfrm>
        </p:spPr>
        <p:txBody>
          <a:bodyPr>
            <a:normAutofit fontScale="92500"/>
          </a:bodyPr>
          <a:lstStyle/>
          <a:p>
            <a:r>
              <a:rPr lang="en-US" dirty="0" smtClean="0"/>
              <a:t>Common stock is a long-duration asset: it is a financial instrument that entitles its holder to an extended series of future cash flows. In the </a:t>
            </a:r>
            <a:r>
              <a:rPr lang="en-US" i="1" dirty="0" smtClean="0"/>
              <a:t>short term</a:t>
            </a:r>
            <a:r>
              <a:rPr lang="en-US" dirty="0" smtClean="0"/>
              <a:t>, stock prices are highly sensitive to any change in expectations regarding the long-term future of that series of cash flows.</a:t>
            </a:r>
          </a:p>
          <a:p>
            <a:r>
              <a:rPr lang="en-US" dirty="0" smtClean="0"/>
              <a:t>However, when stock price performance is measured </a:t>
            </a:r>
            <a:r>
              <a:rPr lang="en-US" dirty="0"/>
              <a:t>o</a:t>
            </a:r>
            <a:r>
              <a:rPr lang="en-US" dirty="0" smtClean="0"/>
              <a:t>ver the </a:t>
            </a:r>
            <a:r>
              <a:rPr lang="en-US" i="1" dirty="0" smtClean="0"/>
              <a:t>long term</a:t>
            </a:r>
            <a:r>
              <a:rPr lang="en-US" dirty="0" smtClean="0"/>
              <a:t>, shifts in expectations tend to be less critical. Over the long term, the key driver of share price performance is the historical growth in earnings per share. If, over a long period of time, earnings per share have increased tenfold, then it is likely that the price of each share has increased by a similar amount, (offset only slightly by changes in EPS growth expectations).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215</a:t>
            </a:fld>
            <a:endParaRPr lang="en-US" dirty="0"/>
          </a:p>
        </p:txBody>
      </p:sp>
    </p:spTree>
    <p:extLst>
      <p:ext uri="{BB962C8B-B14F-4D97-AF65-F5344CB8AC3E}">
        <p14:creationId xmlns:p14="http://schemas.microsoft.com/office/powerpoint/2010/main" val="171529774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2" y="244158"/>
            <a:ext cx="8157928" cy="1339850"/>
          </a:xfrm>
        </p:spPr>
        <p:txBody>
          <a:bodyPr>
            <a:normAutofit/>
          </a:bodyPr>
          <a:lstStyle/>
          <a:p>
            <a:r>
              <a:rPr lang="en-US" sz="4000" dirty="0" smtClean="0"/>
              <a:t>Example: Determination of Stock Price in Long-Run </a:t>
            </a:r>
            <a:r>
              <a:rPr lang="en-US" sz="4000" dirty="0" err="1" smtClean="0"/>
              <a:t>vs</a:t>
            </a:r>
            <a:r>
              <a:rPr lang="en-US" sz="4000" dirty="0" smtClean="0"/>
              <a:t> Short-Run</a:t>
            </a:r>
            <a:endParaRPr lang="en-US" sz="4000" dirty="0"/>
          </a:p>
        </p:txBody>
      </p:sp>
      <p:sp>
        <p:nvSpPr>
          <p:cNvPr id="3" name="Content Placeholder 2"/>
          <p:cNvSpPr>
            <a:spLocks noGrp="1"/>
          </p:cNvSpPr>
          <p:nvPr>
            <p:ph idx="1"/>
          </p:nvPr>
        </p:nvSpPr>
        <p:spPr>
          <a:xfrm>
            <a:off x="481012" y="1787209"/>
            <a:ext cx="8157928" cy="4543992"/>
          </a:xfrm>
        </p:spPr>
        <p:txBody>
          <a:bodyPr>
            <a:normAutofit fontScale="92500"/>
          </a:bodyPr>
          <a:lstStyle/>
          <a:p>
            <a:r>
              <a:rPr lang="en-US" sz="2300" dirty="0" smtClean="0"/>
              <a:t>Let’s examine this point by using some hard numbers. Imagine a stock with a P/E ratio of 20 and earnings of $1 per share. Over the next two years, earnings rise to $1.25 per share, but the P/E ratio falls to 16 (lower growth expectations). Over the next eighteen years, earnings rise to $10 per share while the P/E ratio remains at 16.</a:t>
            </a:r>
          </a:p>
          <a:p>
            <a:pPr>
              <a:spcBef>
                <a:spcPts val="1400"/>
              </a:spcBef>
            </a:pPr>
            <a:r>
              <a:rPr lang="en-US" sz="2300" dirty="0" smtClean="0"/>
              <a:t>Over the first two years, the stock price performance seems to have nothing to do with EPS: EPS rises 25% ($1 to $1.25) but the share price doesn’t change (stays at $20). But measured over the entire twenty year period, the share price does track earnings per share, at least roughly: the stock price rises 8x (to $160) while EPS is up 10x. Over long periods of time, changes in EPS tend to overwhelm changes in expectations (which are reflected in the P/E multiple).</a:t>
            </a:r>
          </a:p>
          <a:p>
            <a:endParaRPr lang="en-US" dirty="0" smtClean="0"/>
          </a:p>
          <a:p>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216</a:t>
            </a:fld>
            <a:endParaRPr lang="en-US" dirty="0"/>
          </a:p>
        </p:txBody>
      </p:sp>
    </p:spTree>
    <p:extLst>
      <p:ext uri="{BB962C8B-B14F-4D97-AF65-F5344CB8AC3E}">
        <p14:creationId xmlns:p14="http://schemas.microsoft.com/office/powerpoint/2010/main" val="379837293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96409" cy="1339850"/>
          </a:xfrm>
        </p:spPr>
        <p:txBody>
          <a:bodyPr>
            <a:normAutofit/>
          </a:bodyPr>
          <a:lstStyle/>
          <a:p>
            <a:r>
              <a:rPr lang="en-US" sz="4000" dirty="0" smtClean="0"/>
              <a:t>Absolute Market Value of Money:</a:t>
            </a:r>
            <a:br>
              <a:rPr lang="en-US" sz="4000" dirty="0" smtClean="0"/>
            </a:br>
            <a:r>
              <a:rPr lang="en-US" sz="4000" dirty="0" smtClean="0"/>
              <a:t>Short-Run </a:t>
            </a:r>
            <a:r>
              <a:rPr lang="en-US" sz="4000" dirty="0" err="1"/>
              <a:t>vs</a:t>
            </a:r>
            <a:r>
              <a:rPr lang="en-US" sz="4000" dirty="0"/>
              <a:t> </a:t>
            </a:r>
            <a:r>
              <a:rPr lang="en-US" sz="4000" dirty="0" smtClean="0"/>
              <a:t>Long-Run</a:t>
            </a:r>
            <a:endParaRPr lang="en-US" sz="4000" dirty="0"/>
          </a:p>
        </p:txBody>
      </p:sp>
      <p:sp>
        <p:nvSpPr>
          <p:cNvPr id="3" name="Content Placeholder 2"/>
          <p:cNvSpPr>
            <a:spLocks noGrp="1"/>
          </p:cNvSpPr>
          <p:nvPr>
            <p:ph idx="1"/>
          </p:nvPr>
        </p:nvSpPr>
        <p:spPr>
          <a:xfrm>
            <a:off x="481010" y="1787209"/>
            <a:ext cx="8196410" cy="4620968"/>
          </a:xfrm>
        </p:spPr>
        <p:txBody>
          <a:bodyPr>
            <a:normAutofit fontScale="92500"/>
          </a:bodyPr>
          <a:lstStyle/>
          <a:p>
            <a:r>
              <a:rPr lang="en-US" dirty="0" smtClean="0"/>
              <a:t>As discussed in The Money Enigma, money is a special-form of equity instrument and a long-duration asset. (See The Velocity Enigma for a more detailed discussion of this point). Prima facie, in the short-run, the absolute market value of money should be highly sensitive to changes in long-term expectations.</a:t>
            </a:r>
          </a:p>
          <a:p>
            <a:r>
              <a:rPr lang="en-US" dirty="0" smtClean="0"/>
              <a:t>However, when the absolute market value of money is analyzed over a long period of time, changes in expectations are far less </a:t>
            </a:r>
            <a:r>
              <a:rPr lang="en-US" dirty="0"/>
              <a:t>relevant. Over the </a:t>
            </a:r>
            <a:r>
              <a:rPr lang="en-US" dirty="0" smtClean="0"/>
              <a:t>long-run, </a:t>
            </a:r>
            <a:r>
              <a:rPr lang="en-US" dirty="0"/>
              <a:t>the main driver of </a:t>
            </a:r>
            <a:r>
              <a:rPr lang="en-US" dirty="0" smtClean="0"/>
              <a:t>the value of money </a:t>
            </a:r>
            <a:r>
              <a:rPr lang="en-US" dirty="0"/>
              <a:t>is the historical growth in </a:t>
            </a:r>
            <a:r>
              <a:rPr lang="en-US" dirty="0" smtClean="0"/>
              <a:t>real output </a:t>
            </a:r>
            <a:r>
              <a:rPr lang="en-US" dirty="0"/>
              <a:t>per </a:t>
            </a:r>
            <a:r>
              <a:rPr lang="en-US" dirty="0" smtClean="0"/>
              <a:t>unit of base money. </a:t>
            </a:r>
            <a:r>
              <a:rPr lang="en-US" dirty="0"/>
              <a:t>If, over a long period of time, </a:t>
            </a:r>
            <a:r>
              <a:rPr lang="en-US" dirty="0" smtClean="0"/>
              <a:t>real output per unit of base money has fallen by 90%, then we should expect that money has lost roughly 90% of its absolute market value over that period.</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217</a:t>
            </a:fld>
            <a:endParaRPr lang="en-US" dirty="0"/>
          </a:p>
        </p:txBody>
      </p:sp>
    </p:spTree>
    <p:extLst>
      <p:ext uri="{BB962C8B-B14F-4D97-AF65-F5344CB8AC3E}">
        <p14:creationId xmlns:p14="http://schemas.microsoft.com/office/powerpoint/2010/main" val="233952087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Simple Model</a:t>
            </a:r>
            <a:br>
              <a:rPr lang="en-US" sz="4000" dirty="0" smtClean="0"/>
            </a:br>
            <a:r>
              <a:rPr lang="en-US" sz="4000" dirty="0" smtClean="0"/>
              <a:t>An Introduction</a:t>
            </a:r>
            <a:endParaRPr lang="en-US" sz="4000" dirty="0"/>
          </a:p>
        </p:txBody>
      </p:sp>
      <p:sp>
        <p:nvSpPr>
          <p:cNvPr id="3" name="Content Placeholder 2"/>
          <p:cNvSpPr>
            <a:spLocks noGrp="1"/>
          </p:cNvSpPr>
          <p:nvPr>
            <p:ph idx="1"/>
          </p:nvPr>
        </p:nvSpPr>
        <p:spPr>
          <a:xfrm>
            <a:off x="481012" y="1787209"/>
            <a:ext cx="8273370" cy="4505506"/>
          </a:xfrm>
        </p:spPr>
        <p:txBody>
          <a:bodyPr>
            <a:normAutofit fontScale="92500"/>
          </a:bodyPr>
          <a:lstStyle/>
          <a:p>
            <a:r>
              <a:rPr lang="en-US" dirty="0" smtClean="0"/>
              <a:t>We can illustrate this long run relationship by taking the quantity </a:t>
            </a:r>
            <a:r>
              <a:rPr lang="en-US" dirty="0"/>
              <a:t>t</a:t>
            </a:r>
            <a:r>
              <a:rPr lang="en-US" dirty="0" smtClean="0"/>
              <a:t>heory of money and combining it with Ratio Theory in order to develop a long run model for the market value of money called “The Simple Model of the Market Value of Money”.</a:t>
            </a:r>
          </a:p>
          <a:p>
            <a:r>
              <a:rPr lang="en-US" dirty="0" smtClean="0"/>
              <a:t>The “Simple Model” is a simple introductory model that we can use to think about what factors might influence the absolute market </a:t>
            </a:r>
            <a:r>
              <a:rPr lang="en-US" dirty="0"/>
              <a:t>v</a:t>
            </a:r>
            <a:r>
              <a:rPr lang="en-US" dirty="0" smtClean="0"/>
              <a:t>alue of money over long periods of time.</a:t>
            </a:r>
            <a:r>
              <a:rPr lang="en-US" dirty="0"/>
              <a:t> </a:t>
            </a:r>
            <a:r>
              <a:rPr lang="en-US" dirty="0" smtClean="0"/>
              <a:t>The simplicity of the model is both its strength and its weakness. For reasons that will become obvious, the model suffers from the same strengths and weaknesses as the quantity theory of money: the model is useful in analyzing the long-run evolution of the value of money, but it has little practical use in the short-run.</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218</a:t>
            </a:fld>
            <a:endParaRPr lang="en-US" dirty="0"/>
          </a:p>
        </p:txBody>
      </p:sp>
    </p:spTree>
    <p:extLst>
      <p:ext uri="{BB962C8B-B14F-4D97-AF65-F5344CB8AC3E}">
        <p14:creationId xmlns:p14="http://schemas.microsoft.com/office/powerpoint/2010/main" val="1271322094"/>
      </p:ext>
    </p:extLst>
  </p:cSld>
  <p:clrMapOvr>
    <a:masterClrMapping/>
  </p:clrMapOvr>
  <p:timing>
    <p:tnLst>
      <p:par>
        <p:cTn xmlns:p14="http://schemas.microsoft.com/office/powerpoint/2010/mai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845" y="244158"/>
            <a:ext cx="8079898" cy="1339850"/>
          </a:xfrm>
        </p:spPr>
        <p:txBody>
          <a:bodyPr>
            <a:normAutofit/>
          </a:bodyPr>
          <a:lstStyle/>
          <a:p>
            <a:r>
              <a:rPr lang="en-US" sz="4000" dirty="0" smtClean="0"/>
              <a:t>Derivation of The Simple Model</a:t>
            </a:r>
            <a:endParaRPr lang="en-US" sz="4000" dirty="0"/>
          </a:p>
        </p:txBody>
      </p:sp>
      <p:sp>
        <p:nvSpPr>
          <p:cNvPr id="3" name="Content Placeholder 2"/>
          <p:cNvSpPr>
            <a:spLocks noGrp="1"/>
          </p:cNvSpPr>
          <p:nvPr>
            <p:ph idx="1"/>
          </p:nvPr>
        </p:nvSpPr>
        <p:spPr>
          <a:xfrm>
            <a:off x="484433" y="1773094"/>
            <a:ext cx="8128310" cy="3554541"/>
          </a:xfrm>
        </p:spPr>
        <p:txBody>
          <a:bodyPr>
            <a:noAutofit/>
          </a:bodyPr>
          <a:lstStyle/>
          <a:p>
            <a:r>
              <a:rPr lang="en-US" sz="2200" dirty="0" smtClean="0"/>
              <a:t>The derivation of the Simple Model begins with the Equation of Exchange:</a:t>
            </a:r>
          </a:p>
          <a:p>
            <a:pPr marL="350838" lvl="1" indent="0">
              <a:buNone/>
            </a:pPr>
            <a:r>
              <a:rPr lang="en-US" dirty="0" smtClean="0"/>
              <a:t>			</a:t>
            </a:r>
          </a:p>
          <a:p>
            <a:pPr marL="350838" lvl="1" indent="0">
              <a:spcBef>
                <a:spcPts val="200"/>
              </a:spcBef>
              <a:buNone/>
            </a:pPr>
            <a:r>
              <a:rPr lang="en-US" dirty="0"/>
              <a:t>	</a:t>
            </a:r>
            <a:r>
              <a:rPr lang="en-US" dirty="0" smtClean="0"/>
              <a:t>where	</a:t>
            </a:r>
            <a:r>
              <a:rPr lang="en-US" i="1" dirty="0" smtClean="0"/>
              <a:t>p</a:t>
            </a:r>
            <a:r>
              <a:rPr lang="en-US" dirty="0" smtClean="0"/>
              <a:t> is the general price level</a:t>
            </a:r>
            <a:endParaRPr lang="en-US" dirty="0"/>
          </a:p>
          <a:p>
            <a:pPr marL="350838" lvl="1" indent="0">
              <a:spcBef>
                <a:spcPts val="0"/>
              </a:spcBef>
              <a:buNone/>
            </a:pPr>
            <a:r>
              <a:rPr lang="en-US" dirty="0" smtClean="0"/>
              <a:t>		</a:t>
            </a:r>
            <a:r>
              <a:rPr lang="en-US" i="1" dirty="0" smtClean="0"/>
              <a:t>q</a:t>
            </a:r>
            <a:r>
              <a:rPr lang="en-US" dirty="0" smtClean="0"/>
              <a:t> is real output (final expenditures)</a:t>
            </a:r>
            <a:endParaRPr lang="en-US" dirty="0"/>
          </a:p>
          <a:p>
            <a:pPr marL="350838" lvl="1" indent="0">
              <a:spcBef>
                <a:spcPts val="0"/>
              </a:spcBef>
              <a:buNone/>
            </a:pPr>
            <a:r>
              <a:rPr lang="en-US" dirty="0" smtClean="0"/>
              <a:t>		</a:t>
            </a:r>
            <a:r>
              <a:rPr lang="en-US" i="1" dirty="0" smtClean="0"/>
              <a:t>M</a:t>
            </a:r>
            <a:r>
              <a:rPr lang="en-US" dirty="0" smtClean="0"/>
              <a:t> is the monetary base</a:t>
            </a:r>
          </a:p>
          <a:p>
            <a:pPr marL="350838" lvl="1" indent="0">
              <a:spcBef>
                <a:spcPts val="0"/>
              </a:spcBef>
              <a:buNone/>
            </a:pPr>
            <a:r>
              <a:rPr lang="en-US" dirty="0"/>
              <a:t>	</a:t>
            </a:r>
            <a:r>
              <a:rPr lang="en-US" dirty="0" smtClean="0"/>
              <a:t>	</a:t>
            </a:r>
            <a:r>
              <a:rPr lang="en-US" i="1" dirty="0" smtClean="0"/>
              <a:t>v</a:t>
            </a:r>
            <a:r>
              <a:rPr lang="en-US" dirty="0" smtClean="0"/>
              <a:t> is the velocity of base money</a:t>
            </a:r>
          </a:p>
          <a:p>
            <a:pPr>
              <a:spcBef>
                <a:spcPts val="1400"/>
              </a:spcBef>
            </a:pPr>
            <a:r>
              <a:rPr lang="en-US" sz="2200" dirty="0" smtClean="0"/>
              <a:t>We can apply Ratio Theory </a:t>
            </a:r>
            <a:r>
              <a:rPr lang="en-US" sz="2200" dirty="0"/>
              <a:t>by substituting for </a:t>
            </a:r>
            <a:r>
              <a:rPr lang="en-US" sz="2200" dirty="0" smtClean="0"/>
              <a:t>the price level </a:t>
            </a:r>
            <a:r>
              <a:rPr lang="en-US" sz="2200" i="1" dirty="0" smtClean="0"/>
              <a:t>p</a:t>
            </a:r>
            <a:r>
              <a:rPr lang="en-US" sz="2200" dirty="0" smtClean="0"/>
              <a:t> </a:t>
            </a:r>
            <a:r>
              <a:rPr lang="en-US" sz="2200" dirty="0"/>
              <a:t>in the Equation of </a:t>
            </a:r>
            <a:r>
              <a:rPr lang="en-US" sz="2200" dirty="0" smtClean="0"/>
              <a:t>Exchange:</a:t>
            </a:r>
            <a:endParaRPr lang="en-US" sz="2200" dirty="0"/>
          </a:p>
          <a:p>
            <a:pPr marL="350838" lvl="1"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3364036824"/>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1893347"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934786496"/>
              </p:ext>
            </p:extLst>
          </p:nvPr>
        </p:nvGraphicFramePr>
        <p:xfrm>
          <a:off x="3501862" y="2386203"/>
          <a:ext cx="1962409" cy="522239"/>
        </p:xfrm>
        <a:graphic>
          <a:graphicData uri="http://schemas.openxmlformats.org/presentationml/2006/ole">
            <mc:AlternateContent xmlns:mc="http://schemas.openxmlformats.org/markup-compatibility/2006">
              <mc:Choice xmlns:v="urn:schemas-microsoft-com:vml" Requires="v">
                <p:oleObj spid="_x0000_s1893348" name="Equation" r:id="rId5" imgW="736600" imgH="190500" progId="Equation.3">
                  <p:embed/>
                </p:oleObj>
              </mc:Choice>
              <mc:Fallback>
                <p:oleObj name="Equation" r:id="rId5" imgW="736600" imgH="190500" progId="Equation.3">
                  <p:embed/>
                  <p:pic>
                    <p:nvPicPr>
                      <p:cNvPr id="0" name=""/>
                      <p:cNvPicPr/>
                      <p:nvPr/>
                    </p:nvPicPr>
                    <p:blipFill>
                      <a:blip r:embed="rId6"/>
                      <a:stretch>
                        <a:fillRect/>
                      </a:stretch>
                    </p:blipFill>
                    <p:spPr>
                      <a:xfrm>
                        <a:off x="3501862" y="2386203"/>
                        <a:ext cx="1962409" cy="522239"/>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09821770"/>
              </p:ext>
            </p:extLst>
          </p:nvPr>
        </p:nvGraphicFramePr>
        <p:xfrm>
          <a:off x="3480560" y="5128631"/>
          <a:ext cx="2200275" cy="1076325"/>
        </p:xfrm>
        <a:graphic>
          <a:graphicData uri="http://schemas.openxmlformats.org/presentationml/2006/ole">
            <mc:AlternateContent xmlns:mc="http://schemas.openxmlformats.org/markup-compatibility/2006">
              <mc:Choice xmlns:v="urn:schemas-microsoft-com:vml" Requires="v">
                <p:oleObj spid="_x0000_s1893349" name="Equation" r:id="rId7" imgW="838200" imgH="431800" progId="Equation.3">
                  <p:embed/>
                </p:oleObj>
              </mc:Choice>
              <mc:Fallback>
                <p:oleObj name="Equation" r:id="rId7" imgW="838200" imgH="431800" progId="Equation.3">
                  <p:embed/>
                  <p:pic>
                    <p:nvPicPr>
                      <p:cNvPr id="0" name=""/>
                      <p:cNvPicPr/>
                      <p:nvPr/>
                    </p:nvPicPr>
                    <p:blipFill>
                      <a:blip r:embed="rId8"/>
                      <a:stretch>
                        <a:fillRect/>
                      </a:stretch>
                    </p:blipFill>
                    <p:spPr>
                      <a:xfrm>
                        <a:off x="3480560" y="5128631"/>
                        <a:ext cx="2200275" cy="1076325"/>
                      </a:xfrm>
                      <a:prstGeom prst="rect">
                        <a:avLst/>
                      </a:prstGeom>
                    </p:spPr>
                  </p:pic>
                </p:oleObj>
              </mc:Fallback>
            </mc:AlternateContent>
          </a:graphicData>
        </a:graphic>
      </p:graphicFrame>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219</a:t>
            </a:fld>
            <a:endParaRPr lang="en-US" dirty="0"/>
          </a:p>
        </p:txBody>
      </p:sp>
    </p:spTree>
    <p:extLst>
      <p:ext uri="{BB962C8B-B14F-4D97-AF65-F5344CB8AC3E}">
        <p14:creationId xmlns:p14="http://schemas.microsoft.com/office/powerpoint/2010/main" val="3560079013"/>
      </p:ext>
    </p:extLst>
  </p:cSld>
  <p:clrMapOvr>
    <a:masterClrMapping/>
  </p:clrMapOvr>
  <p:timing>
    <p:tnLst>
      <p:par>
        <p:cTn xmlns:p14="http://schemas.microsoft.com/office/powerpoint/2010/mai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Simple Model </a:t>
            </a:r>
            <a:r>
              <a:rPr lang="en-US" sz="4000" dirty="0" smtClean="0"/>
              <a:t>for </a:t>
            </a:r>
            <a:r>
              <a:rPr lang="en-US" sz="4000" dirty="0"/>
              <a:t>the</a:t>
            </a:r>
            <a:br>
              <a:rPr lang="en-US" sz="4000" dirty="0"/>
            </a:br>
            <a:r>
              <a:rPr lang="en-US" sz="4000" dirty="0" smtClean="0"/>
              <a:t>Market Value </a:t>
            </a:r>
            <a:r>
              <a:rPr lang="en-US" sz="4000" dirty="0"/>
              <a:t>of </a:t>
            </a:r>
            <a:r>
              <a:rPr lang="en-US" sz="4000" dirty="0" smtClean="0"/>
              <a:t>Money</a:t>
            </a:r>
            <a:endParaRPr lang="en-US" sz="4000" dirty="0"/>
          </a:p>
        </p:txBody>
      </p:sp>
      <p:sp>
        <p:nvSpPr>
          <p:cNvPr id="3" name="Content Placeholder 2"/>
          <p:cNvSpPr>
            <a:spLocks noGrp="1"/>
          </p:cNvSpPr>
          <p:nvPr>
            <p:ph idx="1"/>
          </p:nvPr>
        </p:nvSpPr>
        <p:spPr>
          <a:xfrm>
            <a:off x="481010" y="1787209"/>
            <a:ext cx="8273372" cy="4620968"/>
          </a:xfrm>
        </p:spPr>
        <p:txBody>
          <a:bodyPr>
            <a:normAutofit/>
          </a:bodyPr>
          <a:lstStyle/>
          <a:p>
            <a:r>
              <a:rPr lang="en-US" sz="2200" dirty="0" smtClean="0"/>
              <a:t>The previous formula can be rearranged to form the “Simple Model for the Market Value of Money”:</a:t>
            </a:r>
            <a:endParaRPr lang="en-US" sz="2200" dirty="0"/>
          </a:p>
          <a:p>
            <a:pPr marL="350838" lvl="1" indent="0">
              <a:lnSpc>
                <a:spcPct val="150000"/>
              </a:lnSpc>
              <a:buNone/>
            </a:pPr>
            <a:endParaRPr lang="en-US" dirty="0" smtClean="0"/>
          </a:p>
          <a:p>
            <a:pPr marL="350838" lvl="1" indent="0">
              <a:lnSpc>
                <a:spcPct val="150000"/>
              </a:lnSpc>
              <a:buNone/>
            </a:pPr>
            <a:r>
              <a:rPr lang="en-US" dirty="0"/>
              <a:t>	</a:t>
            </a:r>
            <a:r>
              <a:rPr lang="en-US" dirty="0" smtClean="0"/>
              <a:t>	</a:t>
            </a:r>
            <a:endParaRPr lang="en-US" dirty="0"/>
          </a:p>
          <a:p>
            <a:pPr>
              <a:spcBef>
                <a:spcPts val="200"/>
              </a:spcBef>
            </a:pPr>
            <a:r>
              <a:rPr lang="en-US" sz="2200" dirty="0"/>
              <a:t>The </a:t>
            </a:r>
            <a:r>
              <a:rPr lang="en-US" sz="2200" dirty="0" smtClean="0"/>
              <a:t>Simple Model states </a:t>
            </a:r>
            <a:r>
              <a:rPr lang="en-US" sz="2200" dirty="0"/>
              <a:t>that the </a:t>
            </a:r>
            <a:r>
              <a:rPr lang="en-US" sz="2200" dirty="0" smtClean="0"/>
              <a:t>absolute market </a:t>
            </a:r>
            <a:r>
              <a:rPr lang="en-US" sz="2200" dirty="0"/>
              <a:t>v</a:t>
            </a:r>
            <a:r>
              <a:rPr lang="en-US" sz="2200" dirty="0" smtClean="0"/>
              <a:t>alue </a:t>
            </a:r>
            <a:r>
              <a:rPr lang="en-US" sz="2200" dirty="0"/>
              <a:t>of </a:t>
            </a:r>
            <a:r>
              <a:rPr lang="en-US" sz="2200" dirty="0" smtClean="0"/>
              <a:t>money </a:t>
            </a:r>
            <a:r>
              <a:rPr lang="en-US" sz="2200" i="1" dirty="0" smtClean="0"/>
              <a:t>V</a:t>
            </a:r>
            <a:r>
              <a:rPr lang="en-US" sz="2200" i="1" baseline="-25000" dirty="0" smtClean="0"/>
              <a:t>M</a:t>
            </a:r>
            <a:r>
              <a:rPr lang="en-US" sz="2200" dirty="0" smtClean="0"/>
              <a:t>  is </a:t>
            </a:r>
            <a:r>
              <a:rPr lang="en-US" sz="2200" dirty="0"/>
              <a:t>a function of four variables:</a:t>
            </a:r>
          </a:p>
          <a:p>
            <a:pPr marL="808038" lvl="1" indent="-457200">
              <a:buFont typeface="+mj-lt"/>
              <a:buAutoNum type="arabicPeriod"/>
            </a:pPr>
            <a:r>
              <a:rPr lang="en-US" dirty="0"/>
              <a:t>T</a:t>
            </a:r>
            <a:r>
              <a:rPr lang="en-US" dirty="0" smtClean="0"/>
              <a:t>he </a:t>
            </a:r>
            <a:r>
              <a:rPr lang="en-US" dirty="0"/>
              <a:t>g</a:t>
            </a:r>
            <a:r>
              <a:rPr lang="en-US" dirty="0" smtClean="0"/>
              <a:t>eneral </a:t>
            </a:r>
            <a:r>
              <a:rPr lang="en-US" dirty="0"/>
              <a:t>v</a:t>
            </a:r>
            <a:r>
              <a:rPr lang="en-US" dirty="0" smtClean="0"/>
              <a:t>alue level </a:t>
            </a:r>
            <a:r>
              <a:rPr lang="en-US" i="1" dirty="0" smtClean="0"/>
              <a:t>V</a:t>
            </a:r>
            <a:r>
              <a:rPr lang="en-US" i="1" baseline="-25000" dirty="0" smtClean="0"/>
              <a:t>G</a:t>
            </a:r>
            <a:r>
              <a:rPr lang="en-US" dirty="0" smtClean="0"/>
              <a:t> a hypothetical measure of overall absolute market values for the “basket of goods”;</a:t>
            </a:r>
            <a:endParaRPr lang="en-US" dirty="0"/>
          </a:p>
          <a:p>
            <a:pPr marL="808038" lvl="1" indent="-457200">
              <a:spcBef>
                <a:spcPts val="200"/>
              </a:spcBef>
              <a:buFont typeface="+mj-lt"/>
              <a:buAutoNum type="arabicPeriod"/>
            </a:pPr>
            <a:r>
              <a:rPr lang="en-US" dirty="0"/>
              <a:t>Real o</a:t>
            </a:r>
            <a:r>
              <a:rPr lang="en-US" dirty="0" smtClean="0"/>
              <a:t>utput </a:t>
            </a:r>
            <a:r>
              <a:rPr lang="en-US" i="1" dirty="0" smtClean="0"/>
              <a:t>q</a:t>
            </a:r>
            <a:r>
              <a:rPr lang="en-US" dirty="0" smtClean="0"/>
              <a:t>;</a:t>
            </a:r>
            <a:endParaRPr lang="en-US" dirty="0"/>
          </a:p>
          <a:p>
            <a:pPr marL="808038" lvl="1" indent="-457200">
              <a:spcBef>
                <a:spcPts val="200"/>
              </a:spcBef>
              <a:buFont typeface="+mj-lt"/>
              <a:buAutoNum type="arabicPeriod"/>
            </a:pPr>
            <a:r>
              <a:rPr lang="en-US" dirty="0" smtClean="0"/>
              <a:t>The monetary base </a:t>
            </a:r>
            <a:r>
              <a:rPr lang="en-US" i="1" dirty="0" smtClean="0"/>
              <a:t>M</a:t>
            </a:r>
            <a:r>
              <a:rPr lang="en-US" dirty="0" smtClean="0"/>
              <a:t>; </a:t>
            </a:r>
            <a:r>
              <a:rPr lang="en-US" dirty="0"/>
              <a:t>and</a:t>
            </a:r>
          </a:p>
          <a:p>
            <a:pPr marL="808038" lvl="1" indent="-457200">
              <a:spcBef>
                <a:spcPts val="200"/>
              </a:spcBef>
              <a:buFont typeface="+mj-lt"/>
              <a:buAutoNum type="arabicPeriod"/>
            </a:pPr>
            <a:r>
              <a:rPr lang="en-US" dirty="0"/>
              <a:t>The </a:t>
            </a:r>
            <a:r>
              <a:rPr lang="en-US" dirty="0" smtClean="0"/>
              <a:t>velocity </a:t>
            </a:r>
            <a:r>
              <a:rPr lang="en-US" dirty="0"/>
              <a:t>of </a:t>
            </a:r>
            <a:r>
              <a:rPr lang="en-US" dirty="0" smtClean="0"/>
              <a:t>base money </a:t>
            </a:r>
            <a:r>
              <a:rPr lang="en-US" i="1" dirty="0" smtClean="0"/>
              <a:t>v</a:t>
            </a:r>
            <a:r>
              <a:rPr lang="en-US" dirty="0" smtClean="0"/>
              <a:t>.</a:t>
            </a:r>
            <a:endParaRPr lang="en-US" dirty="0"/>
          </a:p>
          <a:p>
            <a:endParaRPr lang="en-US" dirty="0"/>
          </a:p>
          <a:p>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1613201230"/>
              </p:ext>
            </p:extLst>
          </p:nvPr>
        </p:nvGraphicFramePr>
        <p:xfrm>
          <a:off x="3441700" y="2592388"/>
          <a:ext cx="1731963" cy="974725"/>
        </p:xfrm>
        <a:graphic>
          <a:graphicData uri="http://schemas.openxmlformats.org/presentationml/2006/ole">
            <mc:AlternateContent xmlns:mc="http://schemas.openxmlformats.org/markup-compatibility/2006">
              <mc:Choice xmlns:v="urn:schemas-microsoft-com:vml" Requires="v">
                <p:oleObj spid="_x0000_s2276417" name="Equation" r:id="rId3" imgW="698500" imgH="393700" progId="Equation.3">
                  <p:embed/>
                </p:oleObj>
              </mc:Choice>
              <mc:Fallback>
                <p:oleObj name="Equation" r:id="rId3" imgW="698500" imgH="393700" progId="Equation.3">
                  <p:embed/>
                  <p:pic>
                    <p:nvPicPr>
                      <p:cNvPr id="0" name=""/>
                      <p:cNvPicPr/>
                      <p:nvPr/>
                    </p:nvPicPr>
                    <p:blipFill>
                      <a:blip r:embed="rId4"/>
                      <a:stretch>
                        <a:fillRect/>
                      </a:stretch>
                    </p:blipFill>
                    <p:spPr>
                      <a:xfrm>
                        <a:off x="3441700" y="2592388"/>
                        <a:ext cx="1731963" cy="974725"/>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220</a:t>
            </a:fld>
            <a:endParaRPr lang="en-US" dirty="0"/>
          </a:p>
        </p:txBody>
      </p:sp>
    </p:spTree>
    <p:extLst>
      <p:ext uri="{BB962C8B-B14F-4D97-AF65-F5344CB8AC3E}">
        <p14:creationId xmlns:p14="http://schemas.microsoft.com/office/powerpoint/2010/main" val="33192730"/>
      </p:ext>
    </p:extLst>
  </p:cSld>
  <p:clrMapOvr>
    <a:masterClrMapping/>
  </p:clrMapOvr>
  <p:timing>
    <p:tnLst>
      <p:par>
        <p:cTn xmlns:p14="http://schemas.microsoft.com/office/powerpoint/2010/mai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Basic Implications of</a:t>
            </a:r>
            <a:br>
              <a:rPr lang="en-US" sz="4000" dirty="0" smtClean="0"/>
            </a:br>
            <a:r>
              <a:rPr lang="en-US" sz="4000" dirty="0" smtClean="0"/>
              <a:t>The Simple Model</a:t>
            </a:r>
            <a:endParaRPr lang="en-US" sz="4000" dirty="0"/>
          </a:p>
        </p:txBody>
      </p:sp>
      <p:sp>
        <p:nvSpPr>
          <p:cNvPr id="3" name="Content Placeholder 2"/>
          <p:cNvSpPr>
            <a:spLocks noGrp="1"/>
          </p:cNvSpPr>
          <p:nvPr>
            <p:ph idx="1"/>
          </p:nvPr>
        </p:nvSpPr>
        <p:spPr>
          <a:xfrm>
            <a:off x="485564" y="1773664"/>
            <a:ext cx="8142526" cy="4499806"/>
          </a:xfrm>
        </p:spPr>
        <p:txBody>
          <a:bodyPr>
            <a:normAutofit fontScale="92500"/>
          </a:bodyPr>
          <a:lstStyle/>
          <a:p>
            <a:r>
              <a:rPr lang="en-US" dirty="0" smtClean="0"/>
              <a:t>In the Money Enigma, it was argued that money is a financial instrument and, hence, an asset and a liability. Money has value as an asset because it is an equity instrument of society, issued on its behalf by government as trust and trustee. In particular, </a:t>
            </a:r>
            <a:r>
              <a:rPr lang="en-US" i="1" dirty="0" smtClean="0"/>
              <a:t>money is a proportional claim on the output of society</a:t>
            </a:r>
            <a:r>
              <a:rPr lang="en-US" dirty="0" smtClean="0"/>
              <a:t>.</a:t>
            </a:r>
          </a:p>
          <a:p>
            <a:r>
              <a:rPr lang="en-US" dirty="0" smtClean="0"/>
              <a:t>The Simple Model provides further, albeit very limited, insight into the nature of the value of money. All else equal, the absolute market </a:t>
            </a:r>
            <a:r>
              <a:rPr lang="en-US" dirty="0"/>
              <a:t>v</a:t>
            </a:r>
            <a:r>
              <a:rPr lang="en-US" dirty="0" smtClean="0"/>
              <a:t>alue of money is positively related to both the general value level and real output. As expected, the market </a:t>
            </a:r>
            <a:r>
              <a:rPr lang="en-US" dirty="0"/>
              <a:t>v</a:t>
            </a:r>
            <a:r>
              <a:rPr lang="en-US" dirty="0" smtClean="0"/>
              <a:t>alue of money is negatively related to the number of claims issued, the monetary base: </a:t>
            </a:r>
            <a:r>
              <a:rPr lang="en-US" dirty="0"/>
              <a:t>a</a:t>
            </a:r>
            <a:r>
              <a:rPr lang="en-US" dirty="0" smtClean="0"/>
              <a:t>s the number of outstanding claims increases, the proportional entitlement of each claim falls.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221</a:t>
            </a:fld>
            <a:endParaRPr lang="en-US" dirty="0"/>
          </a:p>
        </p:txBody>
      </p:sp>
    </p:spTree>
    <p:extLst>
      <p:ext uri="{BB962C8B-B14F-4D97-AF65-F5344CB8AC3E}">
        <p14:creationId xmlns:p14="http://schemas.microsoft.com/office/powerpoint/2010/main" val="3131737523"/>
      </p:ext>
    </p:extLst>
  </p:cSld>
  <p:clrMapOvr>
    <a:masterClrMapping/>
  </p:clrMapOvr>
  <p:timing>
    <p:tnLst>
      <p:par>
        <p:cTn xmlns:p14="http://schemas.microsoft.com/office/powerpoint/2010/mai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Simple Model as a Long-Run Model for the Value of Money</a:t>
            </a:r>
            <a:endParaRPr lang="en-US" sz="4000" dirty="0"/>
          </a:p>
        </p:txBody>
      </p:sp>
      <p:sp>
        <p:nvSpPr>
          <p:cNvPr id="3" name="Content Placeholder 2"/>
          <p:cNvSpPr>
            <a:spLocks noGrp="1"/>
          </p:cNvSpPr>
          <p:nvPr>
            <p:ph idx="1"/>
          </p:nvPr>
        </p:nvSpPr>
        <p:spPr>
          <a:xfrm>
            <a:off x="481010" y="1787209"/>
            <a:ext cx="8196411" cy="4601724"/>
          </a:xfrm>
        </p:spPr>
        <p:txBody>
          <a:bodyPr>
            <a:normAutofit fontScale="92500"/>
          </a:bodyPr>
          <a:lstStyle/>
          <a:p>
            <a:r>
              <a:rPr lang="en-US" dirty="0" smtClean="0"/>
              <a:t>The Simple Model provides a useful perspective on the evolution of the value of money over long periods of time. Ultimately, money is nothing more than a proportional claim on output. While shifting expectations may lead to variations in the value of money in the short-run, over long periods of time the absolute market value of money should reflect changes in the absolute market value of output relative to the growth of money.</a:t>
            </a:r>
          </a:p>
          <a:p>
            <a:r>
              <a:rPr lang="en-US" dirty="0" smtClean="0"/>
              <a:t>Simply put, if over a period of several decades, the rate of money growth has outstripped the rate of growth in output, then we should reasonably expect that the market value of a financial instrument that represents a proportional claim on the output of society </a:t>
            </a:r>
            <a:r>
              <a:rPr lang="en-US" dirty="0"/>
              <a:t>(</a:t>
            </a:r>
            <a:r>
              <a:rPr lang="en-US" dirty="0" smtClean="0"/>
              <a:t>money) has declined significantly.</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222</a:t>
            </a:fld>
            <a:endParaRPr lang="en-US" dirty="0"/>
          </a:p>
        </p:txBody>
      </p:sp>
    </p:spTree>
    <p:extLst>
      <p:ext uri="{BB962C8B-B14F-4D97-AF65-F5344CB8AC3E}">
        <p14:creationId xmlns:p14="http://schemas.microsoft.com/office/powerpoint/2010/main" val="1545242889"/>
      </p:ext>
    </p:extLst>
  </p:cSld>
  <p:clrMapOvr>
    <a:masterClrMapping/>
  </p:clrMapOvr>
  <p:timing>
    <p:tnLst>
      <p:par>
        <p:cTn xmlns:p14="http://schemas.microsoft.com/office/powerpoint/2010/mai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568" y="244158"/>
            <a:ext cx="8408054" cy="1339850"/>
          </a:xfrm>
        </p:spPr>
        <p:txBody>
          <a:bodyPr>
            <a:normAutofit/>
          </a:bodyPr>
          <a:lstStyle/>
          <a:p>
            <a:r>
              <a:rPr lang="en-US" sz="4000" dirty="0" smtClean="0"/>
              <a:t>In Long Run, General Value Level</a:t>
            </a:r>
            <a:r>
              <a:rPr lang="en-US" sz="4000" dirty="0"/>
              <a:t> </a:t>
            </a:r>
            <a:r>
              <a:rPr lang="en-US" sz="4000" dirty="0" smtClean="0"/>
              <a:t>Doesn’t Matter to Price Level</a:t>
            </a:r>
            <a:endParaRPr lang="en-US" sz="4000" dirty="0"/>
          </a:p>
        </p:txBody>
      </p:sp>
      <p:sp>
        <p:nvSpPr>
          <p:cNvPr id="3" name="Content Placeholder 2"/>
          <p:cNvSpPr>
            <a:spLocks noGrp="1"/>
          </p:cNvSpPr>
          <p:nvPr>
            <p:ph idx="1"/>
          </p:nvPr>
        </p:nvSpPr>
        <p:spPr>
          <a:xfrm>
            <a:off x="481010" y="1787208"/>
            <a:ext cx="8273372" cy="4678699"/>
          </a:xfrm>
        </p:spPr>
        <p:txBody>
          <a:bodyPr>
            <a:normAutofit fontScale="92500"/>
          </a:bodyPr>
          <a:lstStyle/>
          <a:p>
            <a:r>
              <a:rPr lang="en-US" dirty="0" smtClean="0"/>
              <a:t>The Simple Model provides another important insight. Over the long term, the path of the general value level </a:t>
            </a:r>
            <a:r>
              <a:rPr lang="en-US" i="1" dirty="0" smtClean="0"/>
              <a:t>V</a:t>
            </a:r>
            <a:r>
              <a:rPr lang="en-US" i="1" baseline="-25000" dirty="0" smtClean="0"/>
              <a:t>G</a:t>
            </a:r>
            <a:r>
              <a:rPr lang="en-US" dirty="0" smtClean="0"/>
              <a:t> is irrelevant to the path of the price level. Remember the two models:</a:t>
            </a:r>
          </a:p>
          <a:p>
            <a:pPr marL="0" indent="0">
              <a:buNone/>
            </a:pPr>
            <a:endParaRPr lang="en-US" dirty="0"/>
          </a:p>
          <a:p>
            <a:pPr>
              <a:spcBef>
                <a:spcPts val="3800"/>
              </a:spcBef>
            </a:pPr>
            <a:r>
              <a:rPr lang="en-US" dirty="0" smtClean="0"/>
              <a:t>If velocity is held constant, then any percentage change in </a:t>
            </a:r>
            <a:r>
              <a:rPr lang="en-US" i="1" dirty="0" smtClean="0"/>
              <a:t>V</a:t>
            </a:r>
            <a:r>
              <a:rPr lang="en-US" i="1" baseline="-25000" dirty="0" smtClean="0"/>
              <a:t>G</a:t>
            </a:r>
            <a:r>
              <a:rPr lang="en-US" dirty="0" smtClean="0"/>
              <a:t> is automatically reflected as an identical percentage change in </a:t>
            </a:r>
            <a:r>
              <a:rPr lang="en-US" i="1" dirty="0" smtClean="0"/>
              <a:t>V</a:t>
            </a:r>
            <a:r>
              <a:rPr lang="en-US" i="1" baseline="-25000" dirty="0" smtClean="0"/>
              <a:t>M</a:t>
            </a:r>
            <a:r>
              <a:rPr lang="en-US" i="1" dirty="0" smtClean="0"/>
              <a:t> </a:t>
            </a:r>
            <a:r>
              <a:rPr lang="en-US" dirty="0" smtClean="0"/>
              <a:t>. Think about this for a moment. </a:t>
            </a:r>
            <a:r>
              <a:rPr lang="en-US" dirty="0"/>
              <a:t>O</a:t>
            </a:r>
            <a:r>
              <a:rPr lang="en-US" dirty="0" smtClean="0"/>
              <a:t>ver the long-term, the absolute market value of goods has nothing to do with inflation: the only thing that matters to inflation is the absolute market value of money. In this sense, Friedman was right: long-term, inflation is purely a monetary phenomenon.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239392613"/>
              </p:ext>
            </p:extLst>
          </p:nvPr>
        </p:nvGraphicFramePr>
        <p:xfrm>
          <a:off x="2498725" y="2900363"/>
          <a:ext cx="1731963" cy="974725"/>
        </p:xfrm>
        <a:graphic>
          <a:graphicData uri="http://schemas.openxmlformats.org/presentationml/2006/ole">
            <mc:AlternateContent xmlns:mc="http://schemas.openxmlformats.org/markup-compatibility/2006">
              <mc:Choice xmlns:v="urn:schemas-microsoft-com:vml" Requires="v">
                <p:oleObj spid="_x0000_s1694670" name="Equation" r:id="rId3" imgW="698500" imgH="393700" progId="Equation.3">
                  <p:embed/>
                </p:oleObj>
              </mc:Choice>
              <mc:Fallback>
                <p:oleObj name="Equation" r:id="rId3" imgW="698500" imgH="393700" progId="Equation.3">
                  <p:embed/>
                  <p:pic>
                    <p:nvPicPr>
                      <p:cNvPr id="0" name=""/>
                      <p:cNvPicPr/>
                      <p:nvPr/>
                    </p:nvPicPr>
                    <p:blipFill>
                      <a:blip r:embed="rId4"/>
                      <a:stretch>
                        <a:fillRect/>
                      </a:stretch>
                    </p:blipFill>
                    <p:spPr>
                      <a:xfrm>
                        <a:off x="2498725" y="2900363"/>
                        <a:ext cx="1731963" cy="9747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33375698"/>
              </p:ext>
            </p:extLst>
          </p:nvPr>
        </p:nvGraphicFramePr>
        <p:xfrm>
          <a:off x="4992688" y="2854325"/>
          <a:ext cx="1193800" cy="1068388"/>
        </p:xfrm>
        <a:graphic>
          <a:graphicData uri="http://schemas.openxmlformats.org/presentationml/2006/ole">
            <mc:AlternateContent xmlns:mc="http://schemas.openxmlformats.org/markup-compatibility/2006">
              <mc:Choice xmlns:v="urn:schemas-microsoft-com:vml" Requires="v">
                <p:oleObj spid="_x0000_s1694671" name="Equation" r:id="rId5" imgW="482600" imgH="431800" progId="Equation.3">
                  <p:embed/>
                </p:oleObj>
              </mc:Choice>
              <mc:Fallback>
                <p:oleObj name="Equation" r:id="rId5" imgW="482600" imgH="431800" progId="Equation.3">
                  <p:embed/>
                  <p:pic>
                    <p:nvPicPr>
                      <p:cNvPr id="0" name=""/>
                      <p:cNvPicPr/>
                      <p:nvPr/>
                    </p:nvPicPr>
                    <p:blipFill>
                      <a:blip r:embed="rId6"/>
                      <a:stretch>
                        <a:fillRect/>
                      </a:stretch>
                    </p:blipFill>
                    <p:spPr>
                      <a:xfrm>
                        <a:off x="4992688" y="2854325"/>
                        <a:ext cx="1193800" cy="1068388"/>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223</a:t>
            </a:fld>
            <a:endParaRPr lang="en-US" dirty="0"/>
          </a:p>
        </p:txBody>
      </p:sp>
    </p:spTree>
    <p:extLst>
      <p:ext uri="{BB962C8B-B14F-4D97-AF65-F5344CB8AC3E}">
        <p14:creationId xmlns:p14="http://schemas.microsoft.com/office/powerpoint/2010/main" val="921884445"/>
      </p:ext>
    </p:extLst>
  </p:cSld>
  <p:clrMapOvr>
    <a:masterClrMapping/>
  </p:clrMapOvr>
  <p:timing>
    <p:tnLst>
      <p:par>
        <p:cTn xmlns:p14="http://schemas.microsoft.com/office/powerpoint/2010/mai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Quick Review</a:t>
            </a:r>
            <a:endParaRPr lang="en-US" sz="4000" dirty="0"/>
          </a:p>
        </p:txBody>
      </p:sp>
      <p:sp>
        <p:nvSpPr>
          <p:cNvPr id="3" name="Content Placeholder 2"/>
          <p:cNvSpPr>
            <a:spLocks noGrp="1"/>
          </p:cNvSpPr>
          <p:nvPr>
            <p:ph idx="1"/>
          </p:nvPr>
        </p:nvSpPr>
        <p:spPr>
          <a:xfrm>
            <a:off x="481010" y="1787209"/>
            <a:ext cx="8254132" cy="4543992"/>
          </a:xfrm>
        </p:spPr>
        <p:txBody>
          <a:bodyPr>
            <a:normAutofit fontScale="92500"/>
          </a:bodyPr>
          <a:lstStyle/>
          <a:p>
            <a:r>
              <a:rPr lang="en-US" dirty="0" smtClean="0"/>
              <a:t>Let’s pause for a moment and review. Money is a financial instrument: in particular, it is a proportional claim on the output of society. In very simple terms, we can say that over long periods of time the value of the proportional claim (the value of money) will increase as the value of output each unit of money can claim increases. Therefore, the value of money is positively related to the absolute market value of output (</a:t>
            </a:r>
            <a:r>
              <a:rPr lang="en-US" i="1" dirty="0" smtClean="0"/>
              <a:t>V</a:t>
            </a:r>
            <a:r>
              <a:rPr lang="en-US" i="1" baseline="-25000" dirty="0" smtClean="0"/>
              <a:t>G</a:t>
            </a:r>
            <a:r>
              <a:rPr lang="en-US" dirty="0" smtClean="0"/>
              <a:t> &amp; </a:t>
            </a:r>
            <a:r>
              <a:rPr lang="en-US" i="1" dirty="0" smtClean="0"/>
              <a:t>q</a:t>
            </a:r>
            <a:r>
              <a:rPr lang="en-US" dirty="0" smtClean="0"/>
              <a:t>) and negatively related to the number of claims outstanding (the money base, </a:t>
            </a:r>
            <a:r>
              <a:rPr lang="en-US" i="1" dirty="0" smtClean="0"/>
              <a:t>M</a:t>
            </a:r>
            <a:r>
              <a:rPr lang="en-US" dirty="0" smtClean="0"/>
              <a:t>).</a:t>
            </a:r>
          </a:p>
          <a:p>
            <a:r>
              <a:rPr lang="en-US" dirty="0" smtClean="0"/>
              <a:t>Ratio Theory states that as the value of money declines, the price level rises. In the long-term, changes in the overall value of goods are irrelevant because they are reflected in the value of money. All of this reconciles neatly with “long-term” quantity </a:t>
            </a:r>
            <a:r>
              <a:rPr lang="en-US" dirty="0"/>
              <a:t>t</a:t>
            </a:r>
            <a:r>
              <a:rPr lang="en-US" dirty="0" smtClean="0"/>
              <a:t>heory.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224</a:t>
            </a:fld>
            <a:endParaRPr lang="en-US" dirty="0"/>
          </a:p>
        </p:txBody>
      </p:sp>
    </p:spTree>
    <p:extLst>
      <p:ext uri="{BB962C8B-B14F-4D97-AF65-F5344CB8AC3E}">
        <p14:creationId xmlns:p14="http://schemas.microsoft.com/office/powerpoint/2010/main" val="2141439535"/>
      </p:ext>
    </p:extLst>
  </p:cSld>
  <p:clrMapOvr>
    <a:masterClrMapping/>
  </p:clrMapOvr>
  <p:timing>
    <p:tnLst>
      <p:par>
        <p:cTn xmlns:p14="http://schemas.microsoft.com/office/powerpoint/2010/mai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Derivation of</a:t>
            </a:r>
            <a:br>
              <a:rPr lang="en-US" sz="4000" dirty="0" smtClean="0"/>
            </a:br>
            <a:r>
              <a:rPr lang="en-US" sz="4000" dirty="0" smtClean="0"/>
              <a:t>Demand Curve for Money</a:t>
            </a:r>
            <a:endParaRPr lang="en-US" sz="4000" dirty="0"/>
          </a:p>
        </p:txBody>
      </p:sp>
      <p:sp>
        <p:nvSpPr>
          <p:cNvPr id="3" name="Content Placeholder 2"/>
          <p:cNvSpPr>
            <a:spLocks noGrp="1"/>
          </p:cNvSpPr>
          <p:nvPr>
            <p:ph idx="1"/>
          </p:nvPr>
        </p:nvSpPr>
        <p:spPr>
          <a:xfrm>
            <a:off x="481010" y="1787209"/>
            <a:ext cx="8215651" cy="4601724"/>
          </a:xfrm>
        </p:spPr>
        <p:txBody>
          <a:bodyPr>
            <a:normAutofit/>
          </a:bodyPr>
          <a:lstStyle/>
          <a:p>
            <a:r>
              <a:rPr lang="en-US" sz="2100" dirty="0" smtClean="0"/>
              <a:t>We can use the Simple Model to derive a simple supply and demand model for money. We can rearrange the Simple Model to express it in the following terms:</a:t>
            </a:r>
          </a:p>
          <a:p>
            <a:endParaRPr lang="en-US" sz="2100" dirty="0"/>
          </a:p>
          <a:p>
            <a:pPr>
              <a:spcBef>
                <a:spcPts val="3200"/>
              </a:spcBef>
            </a:pPr>
            <a:r>
              <a:rPr lang="en-US" sz="2100" dirty="0" smtClean="0"/>
              <a:t>We know that in equilibrium, money supply (M</a:t>
            </a:r>
            <a:r>
              <a:rPr lang="en-US" sz="2100" baseline="-25000" dirty="0" smtClean="0"/>
              <a:t>S</a:t>
            </a:r>
            <a:r>
              <a:rPr lang="en-US" sz="2100" dirty="0" smtClean="0"/>
              <a:t>) must equal money demand (M</a:t>
            </a:r>
            <a:r>
              <a:rPr lang="en-US" sz="2100" baseline="-25000" dirty="0" smtClean="0"/>
              <a:t>D</a:t>
            </a:r>
            <a:r>
              <a:rPr lang="en-US" sz="2100" dirty="0" smtClean="0"/>
              <a:t>). Therefore:</a:t>
            </a:r>
          </a:p>
          <a:p>
            <a:endParaRPr lang="en-US" sz="2100" dirty="0" smtClean="0"/>
          </a:p>
          <a:p>
            <a:pPr>
              <a:spcBef>
                <a:spcPts val="4000"/>
              </a:spcBef>
            </a:pPr>
            <a:r>
              <a:rPr lang="en-US" sz="2100" dirty="0" smtClean="0"/>
              <a:t>We can use this relationship to plot the demand for money in terms of </a:t>
            </a:r>
            <a:r>
              <a:rPr lang="en-US" sz="2100" i="1" dirty="0" smtClean="0"/>
              <a:t>V</a:t>
            </a:r>
            <a:r>
              <a:rPr lang="en-US" sz="2100" i="1" baseline="-25000" dirty="0" smtClean="0"/>
              <a:t>M</a:t>
            </a:r>
            <a:r>
              <a:rPr lang="en-US" sz="2100" dirty="0" smtClean="0"/>
              <a:t> and </a:t>
            </a:r>
            <a:r>
              <a:rPr lang="en-US" sz="2100" i="1" dirty="0" smtClean="0"/>
              <a:t>M</a:t>
            </a:r>
            <a:r>
              <a:rPr lang="en-US" sz="2100" dirty="0" smtClean="0"/>
              <a:t>.</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16542064"/>
              </p:ext>
            </p:extLst>
          </p:nvPr>
        </p:nvGraphicFramePr>
        <p:xfrm>
          <a:off x="3101339" y="2735246"/>
          <a:ext cx="2478376" cy="1030922"/>
        </p:xfrm>
        <a:graphic>
          <a:graphicData uri="http://schemas.openxmlformats.org/presentationml/2006/ole">
            <mc:AlternateContent xmlns:mc="http://schemas.openxmlformats.org/markup-compatibility/2006">
              <mc:Choice xmlns:v="urn:schemas-microsoft-com:vml" Requires="v">
                <p:oleObj spid="_x0000_s1743746" name="Equation" r:id="rId3" imgW="1066800" imgH="444500" progId="Equation.3">
                  <p:embed/>
                </p:oleObj>
              </mc:Choice>
              <mc:Fallback>
                <p:oleObj name="Equation" r:id="rId3" imgW="1066800" imgH="444500" progId="Equation.3">
                  <p:embed/>
                  <p:pic>
                    <p:nvPicPr>
                      <p:cNvPr id="0" name=""/>
                      <p:cNvPicPr/>
                      <p:nvPr/>
                    </p:nvPicPr>
                    <p:blipFill>
                      <a:blip r:embed="rId4"/>
                      <a:stretch>
                        <a:fillRect/>
                      </a:stretch>
                    </p:blipFill>
                    <p:spPr>
                      <a:xfrm>
                        <a:off x="3101339" y="2735246"/>
                        <a:ext cx="2478376" cy="1030922"/>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420993174"/>
              </p:ext>
            </p:extLst>
          </p:nvPr>
        </p:nvGraphicFramePr>
        <p:xfrm>
          <a:off x="3064635" y="4450308"/>
          <a:ext cx="2688243" cy="1044841"/>
        </p:xfrm>
        <a:graphic>
          <a:graphicData uri="http://schemas.openxmlformats.org/presentationml/2006/ole">
            <mc:AlternateContent xmlns:mc="http://schemas.openxmlformats.org/markup-compatibility/2006">
              <mc:Choice xmlns:v="urn:schemas-microsoft-com:vml" Requires="v">
                <p:oleObj spid="_x0000_s1743747" name="Equation" r:id="rId5" imgW="1143000" imgH="444500" progId="Equation.3">
                  <p:embed/>
                </p:oleObj>
              </mc:Choice>
              <mc:Fallback>
                <p:oleObj name="Equation" r:id="rId5" imgW="1143000" imgH="444500" progId="Equation.3">
                  <p:embed/>
                  <p:pic>
                    <p:nvPicPr>
                      <p:cNvPr id="0" name=""/>
                      <p:cNvPicPr/>
                      <p:nvPr/>
                    </p:nvPicPr>
                    <p:blipFill>
                      <a:blip r:embed="rId6"/>
                      <a:stretch>
                        <a:fillRect/>
                      </a:stretch>
                    </p:blipFill>
                    <p:spPr>
                      <a:xfrm>
                        <a:off x="3064635" y="4450308"/>
                        <a:ext cx="2688243" cy="1044841"/>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225</a:t>
            </a:fld>
            <a:endParaRPr lang="en-US" dirty="0"/>
          </a:p>
        </p:txBody>
      </p:sp>
    </p:spTree>
    <p:extLst>
      <p:ext uri="{BB962C8B-B14F-4D97-AF65-F5344CB8AC3E}">
        <p14:creationId xmlns:p14="http://schemas.microsoft.com/office/powerpoint/2010/main" val="2999028972"/>
      </p:ext>
    </p:extLst>
  </p:cSld>
  <p:clrMapOvr>
    <a:masterClrMapping/>
  </p:clrMapOvr>
  <p:timing>
    <p:tnLst>
      <p:par>
        <p:cTn xmlns:p14="http://schemas.microsoft.com/office/powerpoint/2010/mai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Supply &amp; Demand for Money</a:t>
            </a:r>
            <a:endParaRPr lang="en-US" sz="4000" baseline="-25000" dirty="0"/>
          </a:p>
        </p:txBody>
      </p:sp>
      <p:sp>
        <p:nvSpPr>
          <p:cNvPr id="3" name="Content Placeholder 2"/>
          <p:cNvSpPr>
            <a:spLocks noGrp="1"/>
          </p:cNvSpPr>
          <p:nvPr>
            <p:ph idx="1"/>
          </p:nvPr>
        </p:nvSpPr>
        <p:spPr>
          <a:xfrm>
            <a:off x="486691" y="1806452"/>
            <a:ext cx="4137969" cy="4390787"/>
          </a:xfrm>
        </p:spPr>
        <p:txBody>
          <a:bodyPr>
            <a:noAutofit/>
          </a:bodyPr>
          <a:lstStyle/>
          <a:p>
            <a:r>
              <a:rPr lang="en-US" sz="2100" dirty="0" smtClean="0"/>
              <a:t>The Simple Model can be represented with a basic supply and demand diagram.</a:t>
            </a:r>
            <a:r>
              <a:rPr lang="en-US" sz="2100" dirty="0"/>
              <a:t> </a:t>
            </a:r>
            <a:r>
              <a:rPr lang="en-US" sz="2100" dirty="0" smtClean="0"/>
              <a:t>The supply of money is fixed (supply curve is vertical).</a:t>
            </a:r>
          </a:p>
          <a:p>
            <a:pPr>
              <a:spcBef>
                <a:spcPts val="1400"/>
              </a:spcBef>
            </a:pPr>
            <a:r>
              <a:rPr lang="en-US" sz="2100" i="1" dirty="0" smtClean="0"/>
              <a:t>All else equal</a:t>
            </a:r>
            <a:r>
              <a:rPr lang="en-US" sz="2100" dirty="0" smtClean="0"/>
              <a:t>, the quantity of money demanded is inversely related to the value of money (demand curve slopes down). The demand curve shifts to the right if the absolute market value of output (</a:t>
            </a:r>
            <a:r>
              <a:rPr lang="en-US" sz="2100" i="1" dirty="0" smtClean="0"/>
              <a:t>V</a:t>
            </a:r>
            <a:r>
              <a:rPr lang="en-US" sz="2100" i="1" baseline="-25000" dirty="0" smtClean="0"/>
              <a:t>G </a:t>
            </a:r>
            <a:r>
              <a:rPr lang="en-US" sz="2100" i="1" dirty="0" smtClean="0"/>
              <a:t>q</a:t>
            </a:r>
            <a:r>
              <a:rPr lang="en-US" sz="2100" dirty="0" smtClean="0"/>
              <a:t>) rises or if the velocity of money </a:t>
            </a:r>
            <a:r>
              <a:rPr lang="en-US" sz="2100" i="1" dirty="0" smtClean="0"/>
              <a:t>v</a:t>
            </a:r>
            <a:r>
              <a:rPr lang="en-US" sz="2100" dirty="0" smtClean="0"/>
              <a:t> falls.</a:t>
            </a:r>
            <a:endParaRPr lang="en-US" sz="2100" dirty="0"/>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586180" y="2955912"/>
            <a:ext cx="1506880" cy="646331"/>
          </a:xfrm>
          <a:prstGeom prst="rect">
            <a:avLst/>
          </a:prstGeom>
          <a:noFill/>
        </p:spPr>
        <p:txBody>
          <a:bodyPr wrap="none" rtlCol="0">
            <a:spAutoFit/>
          </a:bodyPr>
          <a:lstStyle/>
          <a:p>
            <a:pPr algn="ctr"/>
            <a:r>
              <a:rPr lang="en-US" dirty="0" smtClean="0"/>
              <a:t>Market Value</a:t>
            </a:r>
            <a:endParaRPr lang="en-US" dirty="0"/>
          </a:p>
          <a:p>
            <a:pPr algn="ctr"/>
            <a:r>
              <a:rPr lang="en-US" dirty="0" smtClean="0"/>
              <a:t>(EV)</a:t>
            </a:r>
          </a:p>
        </p:txBody>
      </p:sp>
      <p:sp>
        <p:nvSpPr>
          <p:cNvPr id="39" name="TextBox 38"/>
          <p:cNvSpPr txBox="1"/>
          <p:nvPr/>
        </p:nvSpPr>
        <p:spPr>
          <a:xfrm>
            <a:off x="7142344" y="5812550"/>
            <a:ext cx="1534945" cy="400110"/>
          </a:xfrm>
          <a:prstGeom prst="rect">
            <a:avLst/>
          </a:prstGeom>
          <a:noFill/>
        </p:spPr>
        <p:txBody>
          <a:bodyPr wrap="none" rtlCol="0">
            <a:spAutoFit/>
          </a:bodyPr>
          <a:lstStyle/>
          <a:p>
            <a:pPr algn="ctr"/>
            <a:r>
              <a:rPr lang="en-US" sz="2000" dirty="0" smtClean="0"/>
              <a:t>Base Money</a:t>
            </a:r>
            <a:endParaRPr lang="en-US" sz="2000"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15702"/>
            <a:ext cx="934821" cy="400110"/>
          </a:xfrm>
          <a:prstGeom prst="rect">
            <a:avLst/>
          </a:prstGeom>
          <a:noFill/>
        </p:spPr>
        <p:txBody>
          <a:bodyPr wrap="none" rtlCol="0">
            <a:spAutoFit/>
          </a:bodyPr>
          <a:lstStyle/>
          <a:p>
            <a:r>
              <a:rPr lang="en-US" sz="2000" dirty="0" smtClean="0"/>
              <a:t>Supply</a:t>
            </a:r>
            <a:endParaRPr lang="en-US" sz="2000" dirty="0"/>
          </a:p>
        </p:txBody>
      </p:sp>
      <p:cxnSp>
        <p:nvCxnSpPr>
          <p:cNvPr id="42" name="Straight Connector 41"/>
          <p:cNvCxnSpPr/>
          <p:nvPr/>
        </p:nvCxnSpPr>
        <p:spPr>
          <a:xfrm>
            <a:off x="5580806" y="3866948"/>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351320" y="4640487"/>
            <a:ext cx="1400986" cy="707886"/>
          </a:xfrm>
          <a:prstGeom prst="rect">
            <a:avLst/>
          </a:prstGeom>
          <a:noFill/>
        </p:spPr>
        <p:txBody>
          <a:bodyPr wrap="none" rtlCol="0">
            <a:spAutoFit/>
          </a:bodyPr>
          <a:lstStyle/>
          <a:p>
            <a:pPr algn="ctr"/>
            <a:r>
              <a:rPr lang="en-US" sz="2000" dirty="0" smtClean="0"/>
              <a:t>Demand</a:t>
            </a:r>
          </a:p>
          <a:p>
            <a:pPr algn="ctr"/>
            <a:r>
              <a:rPr lang="en-US" sz="2000" i="1" dirty="0" err="1"/>
              <a:t>f</a:t>
            </a:r>
            <a:r>
              <a:rPr lang="en-US" sz="2000" i="1" dirty="0" err="1" smtClean="0"/>
              <a:t>n</a:t>
            </a:r>
            <a:r>
              <a:rPr lang="en-US" sz="2000" dirty="0" smtClean="0"/>
              <a:t>{</a:t>
            </a:r>
            <a:r>
              <a:rPr lang="en-US" sz="2000" i="1" dirty="0" smtClean="0"/>
              <a:t>V</a:t>
            </a:r>
            <a:r>
              <a:rPr lang="en-US" sz="2000" i="1" baseline="-25000" dirty="0" smtClean="0"/>
              <a:t>G </a:t>
            </a:r>
            <a:r>
              <a:rPr lang="en-US" sz="2000" i="1" dirty="0" smtClean="0"/>
              <a:t>,q ,v</a:t>
            </a:r>
            <a:r>
              <a:rPr lang="en-US" sz="2000" dirty="0"/>
              <a:t>}</a:t>
            </a:r>
          </a:p>
        </p:txBody>
      </p:sp>
      <p:cxnSp>
        <p:nvCxnSpPr>
          <p:cNvPr id="44" name="Straight Connector 43"/>
          <p:cNvCxnSpPr/>
          <p:nvPr/>
        </p:nvCxnSpPr>
        <p:spPr>
          <a:xfrm flipH="1">
            <a:off x="5352937" y="478861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761732" y="4501988"/>
            <a:ext cx="607859" cy="461665"/>
          </a:xfrm>
          <a:prstGeom prst="rect">
            <a:avLst/>
          </a:prstGeom>
          <a:noFill/>
        </p:spPr>
        <p:txBody>
          <a:bodyPr wrap="none" rtlCol="0">
            <a:spAutoFit/>
          </a:bodyPr>
          <a:lstStyle/>
          <a:p>
            <a:r>
              <a:rPr lang="en-US" sz="2400" dirty="0" smtClean="0"/>
              <a:t>V</a:t>
            </a:r>
            <a:r>
              <a:rPr lang="en-US" sz="2400" baseline="-25000" dirty="0" smtClean="0"/>
              <a:t>M</a:t>
            </a:r>
            <a:endParaRPr lang="en-US" sz="2400" baseline="-25000" dirty="0"/>
          </a:p>
        </p:txBody>
      </p:sp>
      <p:sp>
        <p:nvSpPr>
          <p:cNvPr id="52" name="TextBox 51"/>
          <p:cNvSpPr txBox="1"/>
          <p:nvPr/>
        </p:nvSpPr>
        <p:spPr>
          <a:xfrm>
            <a:off x="5464801" y="2071888"/>
            <a:ext cx="2497499" cy="646331"/>
          </a:xfrm>
          <a:prstGeom prst="rect">
            <a:avLst/>
          </a:prstGeom>
          <a:noFill/>
        </p:spPr>
        <p:txBody>
          <a:bodyPr wrap="none" rtlCol="0">
            <a:spAutoFit/>
          </a:bodyPr>
          <a:lstStyle/>
          <a:p>
            <a:pPr algn="ctr"/>
            <a:r>
              <a:rPr lang="en-US" dirty="0" smtClean="0"/>
              <a:t>SUPPLY &amp; DEMAND </a:t>
            </a:r>
          </a:p>
          <a:p>
            <a:pPr algn="ctr"/>
            <a:r>
              <a:rPr lang="en-US" dirty="0" smtClean="0"/>
              <a:t>FOR MONEY</a:t>
            </a:r>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226</a:t>
            </a:fld>
            <a:endParaRPr lang="en-US" dirty="0"/>
          </a:p>
        </p:txBody>
      </p:sp>
    </p:spTree>
    <p:extLst>
      <p:ext uri="{BB962C8B-B14F-4D97-AF65-F5344CB8AC3E}">
        <p14:creationId xmlns:p14="http://schemas.microsoft.com/office/powerpoint/2010/main" val="2142783279"/>
      </p:ext>
    </p:extLst>
  </p:cSld>
  <p:clrMapOvr>
    <a:masterClrMapping/>
  </p:clrMapOvr>
  <p:timing>
    <p:tnLst>
      <p:par>
        <p:cTn xmlns:p14="http://schemas.microsoft.com/office/powerpoint/2010/mai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Supply is</a:t>
            </a:r>
            <a:br>
              <a:rPr lang="en-US" sz="4000" dirty="0" smtClean="0"/>
            </a:br>
            <a:r>
              <a:rPr lang="en-US" sz="4000" dirty="0" smtClean="0"/>
              <a:t>the Monetary Base</a:t>
            </a:r>
            <a:endParaRPr lang="en-US" sz="4000" dirty="0"/>
          </a:p>
        </p:txBody>
      </p:sp>
      <p:sp>
        <p:nvSpPr>
          <p:cNvPr id="3" name="Content Placeholder 2"/>
          <p:cNvSpPr>
            <a:spLocks noGrp="1"/>
          </p:cNvSpPr>
          <p:nvPr>
            <p:ph idx="1"/>
          </p:nvPr>
        </p:nvSpPr>
        <p:spPr>
          <a:xfrm>
            <a:off x="481010" y="1787208"/>
            <a:ext cx="8254131" cy="4659455"/>
          </a:xfrm>
        </p:spPr>
        <p:txBody>
          <a:bodyPr>
            <a:normAutofit fontScale="92500"/>
          </a:bodyPr>
          <a:lstStyle/>
          <a:p>
            <a:r>
              <a:rPr lang="en-US" dirty="0" smtClean="0"/>
              <a:t>As discussed in The Money Enigma, it is the view of The Enigma Series that “money”, properly defined, is solely comprised of the monetary base. The monetary base is the “equity finance” of society, a series of direct claims on the output of society that have been created by society in order to fund public activities &amp; projects (such as purchasing government securities, or in extreme cases, directly financing budget deficits). All other forms of “money” (banking deposits etc.) are really just claims to money (claims on a claim).</a:t>
            </a:r>
          </a:p>
          <a:p>
            <a:r>
              <a:rPr lang="en-US" dirty="0" smtClean="0"/>
              <a:t>The monetary base is determined exogenously by “political process” (typically, central bank decisions). Therefore, the supply of money is fixed and the money supply curve is vertical.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227</a:t>
            </a:fld>
            <a:endParaRPr lang="en-US" dirty="0"/>
          </a:p>
        </p:txBody>
      </p:sp>
    </p:spTree>
    <p:extLst>
      <p:ext uri="{BB962C8B-B14F-4D97-AF65-F5344CB8AC3E}">
        <p14:creationId xmlns:p14="http://schemas.microsoft.com/office/powerpoint/2010/main" val="3789962577"/>
      </p:ext>
    </p:extLst>
  </p:cSld>
  <p:clrMapOvr>
    <a:masterClrMapping/>
  </p:clrMapOvr>
  <p:timing>
    <p:tnLst>
      <p:par>
        <p:cTn xmlns:p14="http://schemas.microsoft.com/office/powerpoint/2010/mai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Long-Term Impact of an</a:t>
            </a:r>
            <a:br>
              <a:rPr lang="en-US" sz="4000" dirty="0" smtClean="0"/>
            </a:br>
            <a:r>
              <a:rPr lang="en-US" sz="4000" dirty="0" smtClean="0"/>
              <a:t>Increase in the Monetary Base</a:t>
            </a:r>
            <a:endParaRPr lang="en-US" sz="4000" baseline="-25000" dirty="0"/>
          </a:p>
        </p:txBody>
      </p:sp>
      <p:sp>
        <p:nvSpPr>
          <p:cNvPr id="3" name="Content Placeholder 2"/>
          <p:cNvSpPr>
            <a:spLocks noGrp="1"/>
          </p:cNvSpPr>
          <p:nvPr>
            <p:ph idx="1"/>
          </p:nvPr>
        </p:nvSpPr>
        <p:spPr>
          <a:xfrm>
            <a:off x="486692" y="1864185"/>
            <a:ext cx="4118728" cy="4448518"/>
          </a:xfrm>
        </p:spPr>
        <p:txBody>
          <a:bodyPr>
            <a:normAutofit/>
          </a:bodyPr>
          <a:lstStyle/>
          <a:p>
            <a:r>
              <a:rPr lang="en-US" sz="2100" dirty="0" smtClean="0"/>
              <a:t>Over long periods of time, an increase in the monetary base will push the supply curve to the right and the equilibrium absolute market value of money will fall.</a:t>
            </a:r>
          </a:p>
          <a:p>
            <a:r>
              <a:rPr lang="en-US" sz="2100" dirty="0" smtClean="0"/>
              <a:t>The analysis opposite assumes that the absolute market value of output (</a:t>
            </a:r>
            <a:r>
              <a:rPr lang="en-US" sz="2100" i="1" dirty="0" smtClean="0"/>
              <a:t>V</a:t>
            </a:r>
            <a:r>
              <a:rPr lang="en-US" sz="2100" i="1" baseline="-25000" dirty="0" smtClean="0"/>
              <a:t>M </a:t>
            </a:r>
            <a:r>
              <a:rPr lang="en-US" sz="2100" i="1" dirty="0" smtClean="0"/>
              <a:t>.q)</a:t>
            </a:r>
            <a:r>
              <a:rPr lang="en-US" sz="2100" dirty="0" smtClean="0"/>
              <a:t> has remained constant and that velocity </a:t>
            </a:r>
            <a:r>
              <a:rPr lang="en-US" sz="2100" i="1" dirty="0" smtClean="0"/>
              <a:t>v</a:t>
            </a:r>
            <a:r>
              <a:rPr lang="en-US" sz="2100" dirty="0" smtClean="0"/>
              <a:t> has remained constant (the demand curve has not shifted).</a:t>
            </a:r>
            <a:endParaRPr lang="en-US" sz="2100" dirty="0"/>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586180" y="2994400"/>
            <a:ext cx="1506880" cy="646331"/>
          </a:xfrm>
          <a:prstGeom prst="rect">
            <a:avLst/>
          </a:prstGeom>
          <a:noFill/>
        </p:spPr>
        <p:txBody>
          <a:bodyPr wrap="none" rtlCol="0">
            <a:spAutoFit/>
          </a:bodyPr>
          <a:lstStyle/>
          <a:p>
            <a:pPr algn="ctr"/>
            <a:r>
              <a:rPr lang="en-US" dirty="0" smtClean="0"/>
              <a:t>Market Value</a:t>
            </a:r>
            <a:endParaRPr lang="en-US" dirty="0"/>
          </a:p>
          <a:p>
            <a:pPr algn="ctr"/>
            <a:r>
              <a:rPr lang="en-US" dirty="0" smtClean="0"/>
              <a:t>(EV)</a:t>
            </a:r>
          </a:p>
        </p:txBody>
      </p:sp>
      <p:sp>
        <p:nvSpPr>
          <p:cNvPr id="39" name="TextBox 38"/>
          <p:cNvSpPr txBox="1"/>
          <p:nvPr/>
        </p:nvSpPr>
        <p:spPr>
          <a:xfrm>
            <a:off x="7426367" y="5735574"/>
            <a:ext cx="1159292" cy="646331"/>
          </a:xfrm>
          <a:prstGeom prst="rect">
            <a:avLst/>
          </a:prstGeom>
          <a:noFill/>
        </p:spPr>
        <p:txBody>
          <a:bodyPr wrap="none" rtlCol="0">
            <a:spAutoFit/>
          </a:bodyPr>
          <a:lstStyle/>
          <a:p>
            <a:pPr algn="ctr"/>
            <a:r>
              <a:rPr lang="en-US" dirty="0" smtClean="0"/>
              <a:t>Monetary</a:t>
            </a:r>
          </a:p>
          <a:p>
            <a:pPr algn="ctr"/>
            <a:r>
              <a:rPr lang="en-US" dirty="0" smtClean="0"/>
              <a:t>Base</a:t>
            </a:r>
            <a:endParaRPr lang="en-US" dirty="0"/>
          </a:p>
        </p:txBody>
      </p:sp>
      <p:cxnSp>
        <p:nvCxnSpPr>
          <p:cNvPr id="40" name="Straight Connector 39"/>
          <p:cNvCxnSpPr/>
          <p:nvPr/>
        </p:nvCxnSpPr>
        <p:spPr>
          <a:xfrm>
            <a:off x="6305322" y="3706359"/>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363044" y="3492678"/>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cxnSp>
        <p:nvCxnSpPr>
          <p:cNvPr id="42" name="Straight Connector 41"/>
          <p:cNvCxnSpPr/>
          <p:nvPr/>
        </p:nvCxnSpPr>
        <p:spPr>
          <a:xfrm>
            <a:off x="5580806" y="3866948"/>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69177" y="5158802"/>
            <a:ext cx="1043876" cy="369332"/>
          </a:xfrm>
          <a:prstGeom prst="rect">
            <a:avLst/>
          </a:prstGeom>
          <a:noFill/>
        </p:spPr>
        <p:txBody>
          <a:bodyPr wrap="none" rtlCol="0">
            <a:spAutoFit/>
          </a:bodyPr>
          <a:lstStyle/>
          <a:p>
            <a:r>
              <a:rPr lang="en-US" dirty="0" smtClean="0"/>
              <a:t>Demand</a:t>
            </a:r>
            <a:endParaRPr lang="en-US" dirty="0"/>
          </a:p>
        </p:txBody>
      </p:sp>
      <p:cxnSp>
        <p:nvCxnSpPr>
          <p:cNvPr id="44" name="Straight Connector 43"/>
          <p:cNvCxnSpPr/>
          <p:nvPr/>
        </p:nvCxnSpPr>
        <p:spPr>
          <a:xfrm flipH="1">
            <a:off x="5358606" y="4463500"/>
            <a:ext cx="90823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621393" y="4175031"/>
            <a:ext cx="760645" cy="461665"/>
          </a:xfrm>
          <a:prstGeom prst="rect">
            <a:avLst/>
          </a:prstGeom>
          <a:noFill/>
        </p:spPr>
        <p:txBody>
          <a:bodyPr wrap="none" rtlCol="0">
            <a:spAutoFit/>
          </a:bodyPr>
          <a:lstStyle/>
          <a:p>
            <a:r>
              <a:rPr lang="en-US" sz="2400" dirty="0" smtClean="0"/>
              <a:t>V</a:t>
            </a:r>
            <a:r>
              <a:rPr lang="en-US" sz="2400" baseline="-25000" dirty="0" smtClean="0"/>
              <a:t>M,0</a:t>
            </a:r>
            <a:endParaRPr lang="en-US" sz="2400" dirty="0"/>
          </a:p>
        </p:txBody>
      </p:sp>
      <p:sp>
        <p:nvSpPr>
          <p:cNvPr id="52" name="TextBox 51"/>
          <p:cNvSpPr txBox="1"/>
          <p:nvPr/>
        </p:nvSpPr>
        <p:spPr>
          <a:xfrm>
            <a:off x="5203025" y="1951295"/>
            <a:ext cx="3012701" cy="923330"/>
          </a:xfrm>
          <a:prstGeom prst="rect">
            <a:avLst/>
          </a:prstGeom>
          <a:noFill/>
        </p:spPr>
        <p:txBody>
          <a:bodyPr wrap="none" rtlCol="0">
            <a:spAutoFit/>
          </a:bodyPr>
          <a:lstStyle/>
          <a:p>
            <a:pPr algn="ctr"/>
            <a:r>
              <a:rPr lang="en-US" dirty="0" smtClean="0"/>
              <a:t>LONG-TERM IMPACT OF</a:t>
            </a:r>
          </a:p>
          <a:p>
            <a:pPr algn="ctr"/>
            <a:r>
              <a:rPr lang="en-US" dirty="0" smtClean="0"/>
              <a:t>AN INCREASE IN</a:t>
            </a:r>
          </a:p>
          <a:p>
            <a:pPr algn="ctr"/>
            <a:r>
              <a:rPr lang="en-US" dirty="0" smtClean="0"/>
              <a:t>MONETARY BASE</a:t>
            </a:r>
            <a:endParaRPr lang="en-US" dirty="0"/>
          </a:p>
        </p:txBody>
      </p:sp>
      <p:sp>
        <p:nvSpPr>
          <p:cNvPr id="4" name="TextBox 3"/>
          <p:cNvSpPr txBox="1"/>
          <p:nvPr/>
        </p:nvSpPr>
        <p:spPr>
          <a:xfrm>
            <a:off x="6025354" y="5793306"/>
            <a:ext cx="587571" cy="461665"/>
          </a:xfrm>
          <a:prstGeom prst="rect">
            <a:avLst/>
          </a:prstGeom>
          <a:noFill/>
        </p:spPr>
        <p:txBody>
          <a:bodyPr wrap="none" rtlCol="0">
            <a:spAutoFit/>
          </a:bodyPr>
          <a:lstStyle/>
          <a:p>
            <a:r>
              <a:rPr lang="en-US" sz="2400" dirty="0" smtClean="0"/>
              <a:t>M</a:t>
            </a:r>
            <a:r>
              <a:rPr lang="en-US" sz="2400" baseline="-25000" dirty="0" smtClean="0"/>
              <a:t>0</a:t>
            </a:r>
            <a:endParaRPr lang="en-US" sz="2400" dirty="0"/>
          </a:p>
        </p:txBody>
      </p:sp>
      <p:cxnSp>
        <p:nvCxnSpPr>
          <p:cNvPr id="17" name="Straight Connector 16"/>
          <p:cNvCxnSpPr/>
          <p:nvPr/>
        </p:nvCxnSpPr>
        <p:spPr>
          <a:xfrm>
            <a:off x="7073402" y="3685563"/>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134929" y="3492678"/>
            <a:ext cx="390476" cy="369332"/>
          </a:xfrm>
          <a:prstGeom prst="rect">
            <a:avLst/>
          </a:prstGeom>
          <a:noFill/>
        </p:spPr>
        <p:txBody>
          <a:bodyPr wrap="none" rtlCol="0">
            <a:spAutoFit/>
          </a:bodyPr>
          <a:lstStyle/>
          <a:p>
            <a:r>
              <a:rPr lang="en-US" dirty="0" smtClean="0"/>
              <a:t>S</a:t>
            </a:r>
            <a:r>
              <a:rPr lang="en-US" baseline="-25000" dirty="0"/>
              <a:t>1</a:t>
            </a:r>
          </a:p>
        </p:txBody>
      </p:sp>
      <p:sp>
        <p:nvSpPr>
          <p:cNvPr id="19" name="TextBox 18"/>
          <p:cNvSpPr txBox="1"/>
          <p:nvPr/>
        </p:nvSpPr>
        <p:spPr>
          <a:xfrm>
            <a:off x="4621393" y="4788616"/>
            <a:ext cx="760645" cy="461665"/>
          </a:xfrm>
          <a:prstGeom prst="rect">
            <a:avLst/>
          </a:prstGeom>
          <a:noFill/>
        </p:spPr>
        <p:txBody>
          <a:bodyPr wrap="none" rtlCol="0">
            <a:spAutoFit/>
          </a:bodyPr>
          <a:lstStyle/>
          <a:p>
            <a:r>
              <a:rPr lang="en-US" sz="2400" dirty="0" smtClean="0"/>
              <a:t>V</a:t>
            </a:r>
            <a:r>
              <a:rPr lang="en-US" sz="2400" baseline="-25000" dirty="0" smtClean="0"/>
              <a:t>M,1</a:t>
            </a:r>
            <a:endParaRPr lang="en-US" sz="2400" dirty="0"/>
          </a:p>
        </p:txBody>
      </p:sp>
      <p:sp>
        <p:nvSpPr>
          <p:cNvPr id="21" name="TextBox 20"/>
          <p:cNvSpPr txBox="1"/>
          <p:nvPr/>
        </p:nvSpPr>
        <p:spPr>
          <a:xfrm>
            <a:off x="6800316" y="5791133"/>
            <a:ext cx="587571" cy="461665"/>
          </a:xfrm>
          <a:prstGeom prst="rect">
            <a:avLst/>
          </a:prstGeom>
          <a:noFill/>
        </p:spPr>
        <p:txBody>
          <a:bodyPr wrap="none" rtlCol="0">
            <a:spAutoFit/>
          </a:bodyPr>
          <a:lstStyle/>
          <a:p>
            <a:r>
              <a:rPr lang="en-US" sz="2400" dirty="0" smtClean="0"/>
              <a:t>M</a:t>
            </a:r>
            <a:r>
              <a:rPr lang="en-US" sz="2400" baseline="-25000" dirty="0"/>
              <a:t>1</a:t>
            </a:r>
            <a:endParaRPr lang="en-US" sz="2400" dirty="0"/>
          </a:p>
        </p:txBody>
      </p:sp>
      <p:cxnSp>
        <p:nvCxnSpPr>
          <p:cNvPr id="7" name="Straight Connector 6"/>
          <p:cNvCxnSpPr/>
          <p:nvPr/>
        </p:nvCxnSpPr>
        <p:spPr>
          <a:xfrm flipH="1">
            <a:off x="5352937" y="5081826"/>
            <a:ext cx="172046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6459244" y="4175031"/>
            <a:ext cx="47575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228</a:t>
            </a:fld>
            <a:endParaRPr lang="en-US" dirty="0"/>
          </a:p>
        </p:txBody>
      </p:sp>
    </p:spTree>
    <p:extLst>
      <p:ext uri="{BB962C8B-B14F-4D97-AF65-F5344CB8AC3E}">
        <p14:creationId xmlns:p14="http://schemas.microsoft.com/office/powerpoint/2010/main" val="985595151"/>
      </p:ext>
    </p:extLst>
  </p:cSld>
  <p:clrMapOvr>
    <a:masterClrMapping/>
  </p:clrMapOvr>
  <p:timing>
    <p:tnLst>
      <p:par>
        <p:cTn xmlns:p14="http://schemas.microsoft.com/office/powerpoint/2010/mai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Long-Term Impact of an</a:t>
            </a:r>
            <a:br>
              <a:rPr lang="en-US" sz="4000" dirty="0" smtClean="0"/>
            </a:br>
            <a:r>
              <a:rPr lang="en-US" sz="4000" dirty="0" smtClean="0"/>
              <a:t>Increase in Real Output</a:t>
            </a:r>
            <a:endParaRPr lang="en-US" sz="4000" baseline="-25000" dirty="0"/>
          </a:p>
        </p:txBody>
      </p:sp>
      <p:sp>
        <p:nvSpPr>
          <p:cNvPr id="3" name="Content Placeholder 2"/>
          <p:cNvSpPr>
            <a:spLocks noGrp="1"/>
          </p:cNvSpPr>
          <p:nvPr>
            <p:ph idx="1"/>
          </p:nvPr>
        </p:nvSpPr>
        <p:spPr>
          <a:xfrm>
            <a:off x="486692" y="1864185"/>
            <a:ext cx="4153941" cy="4448518"/>
          </a:xfrm>
        </p:spPr>
        <p:txBody>
          <a:bodyPr>
            <a:normAutofit/>
          </a:bodyPr>
          <a:lstStyle/>
          <a:p>
            <a:r>
              <a:rPr lang="en-US" sz="2100" dirty="0" smtClean="0"/>
              <a:t>Over long periods of time, an increase in real output (or the general value level) will push the demand curve to the right and the equilibrium market value of money will rise.</a:t>
            </a:r>
          </a:p>
          <a:p>
            <a:r>
              <a:rPr lang="en-US" sz="2100" dirty="0" smtClean="0"/>
              <a:t>The analysis opposite assumes that the monetary base </a:t>
            </a:r>
            <a:r>
              <a:rPr lang="en-US" sz="2100" i="1" dirty="0" smtClean="0"/>
              <a:t>M</a:t>
            </a:r>
            <a:r>
              <a:rPr lang="en-US" sz="2100" dirty="0" smtClean="0"/>
              <a:t> has remained constant over this period and the velocity of money has remained relatively constant.</a:t>
            </a:r>
            <a:endParaRPr lang="en-US" sz="2100" dirty="0"/>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586181" y="2994400"/>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sp>
        <p:nvSpPr>
          <p:cNvPr id="39" name="TextBox 38"/>
          <p:cNvSpPr txBox="1"/>
          <p:nvPr/>
        </p:nvSpPr>
        <p:spPr>
          <a:xfrm>
            <a:off x="7426367" y="5735574"/>
            <a:ext cx="1159292" cy="646331"/>
          </a:xfrm>
          <a:prstGeom prst="rect">
            <a:avLst/>
          </a:prstGeom>
          <a:noFill/>
        </p:spPr>
        <p:txBody>
          <a:bodyPr wrap="none" rtlCol="0">
            <a:spAutoFit/>
          </a:bodyPr>
          <a:lstStyle/>
          <a:p>
            <a:pPr algn="ctr"/>
            <a:r>
              <a:rPr lang="en-US" dirty="0" smtClean="0"/>
              <a:t>Monetary</a:t>
            </a:r>
          </a:p>
          <a:p>
            <a:pPr algn="ctr"/>
            <a:r>
              <a:rPr lang="en-US" dirty="0" smtClean="0"/>
              <a:t>Base</a:t>
            </a:r>
            <a:endParaRPr lang="en-US" dirty="0"/>
          </a:p>
        </p:txBody>
      </p:sp>
      <p:sp>
        <p:nvSpPr>
          <p:cNvPr id="41" name="TextBox 40"/>
          <p:cNvSpPr txBox="1"/>
          <p:nvPr/>
        </p:nvSpPr>
        <p:spPr>
          <a:xfrm>
            <a:off x="7387887" y="5343468"/>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cxnSp>
        <p:nvCxnSpPr>
          <p:cNvPr id="42" name="Straight Connector 41"/>
          <p:cNvCxnSpPr/>
          <p:nvPr/>
        </p:nvCxnSpPr>
        <p:spPr>
          <a:xfrm>
            <a:off x="5667331" y="4175031"/>
            <a:ext cx="1660786" cy="1379783"/>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200979" y="3335030"/>
            <a:ext cx="859806" cy="369332"/>
          </a:xfrm>
          <a:prstGeom prst="rect">
            <a:avLst/>
          </a:prstGeom>
          <a:noFill/>
        </p:spPr>
        <p:txBody>
          <a:bodyPr wrap="none" rtlCol="0">
            <a:spAutoFit/>
          </a:bodyPr>
          <a:lstStyle/>
          <a:p>
            <a:r>
              <a:rPr lang="en-US" dirty="0" smtClean="0"/>
              <a:t>Supply</a:t>
            </a:r>
            <a:endParaRPr lang="en-US" dirty="0"/>
          </a:p>
        </p:txBody>
      </p:sp>
      <p:cxnSp>
        <p:nvCxnSpPr>
          <p:cNvPr id="44" name="Straight Connector 43"/>
          <p:cNvCxnSpPr/>
          <p:nvPr/>
        </p:nvCxnSpPr>
        <p:spPr>
          <a:xfrm flipH="1">
            <a:off x="5358606" y="4309548"/>
            <a:ext cx="127227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621393" y="4021079"/>
            <a:ext cx="760645" cy="461665"/>
          </a:xfrm>
          <a:prstGeom prst="rect">
            <a:avLst/>
          </a:prstGeom>
          <a:noFill/>
        </p:spPr>
        <p:txBody>
          <a:bodyPr wrap="none" rtlCol="0">
            <a:spAutoFit/>
          </a:bodyPr>
          <a:lstStyle/>
          <a:p>
            <a:r>
              <a:rPr lang="en-US" sz="2400" dirty="0" smtClean="0"/>
              <a:t>V</a:t>
            </a:r>
            <a:r>
              <a:rPr lang="en-US" sz="2400" baseline="-25000" dirty="0" smtClean="0"/>
              <a:t>M,1</a:t>
            </a:r>
            <a:endParaRPr lang="en-US" sz="2400" dirty="0"/>
          </a:p>
        </p:txBody>
      </p:sp>
      <p:sp>
        <p:nvSpPr>
          <p:cNvPr id="52" name="TextBox 51"/>
          <p:cNvSpPr txBox="1"/>
          <p:nvPr/>
        </p:nvSpPr>
        <p:spPr>
          <a:xfrm>
            <a:off x="5203025" y="1951295"/>
            <a:ext cx="3012701" cy="923330"/>
          </a:xfrm>
          <a:prstGeom prst="rect">
            <a:avLst/>
          </a:prstGeom>
          <a:noFill/>
        </p:spPr>
        <p:txBody>
          <a:bodyPr wrap="none" rtlCol="0">
            <a:spAutoFit/>
          </a:bodyPr>
          <a:lstStyle/>
          <a:p>
            <a:pPr algn="ctr"/>
            <a:r>
              <a:rPr lang="en-US" dirty="0" smtClean="0"/>
              <a:t>LONG-TERM IMPACT OF</a:t>
            </a:r>
          </a:p>
          <a:p>
            <a:pPr algn="ctr"/>
            <a:r>
              <a:rPr lang="en-US" dirty="0" smtClean="0"/>
              <a:t>AN INCREASE IN</a:t>
            </a:r>
          </a:p>
          <a:p>
            <a:pPr algn="ctr"/>
            <a:r>
              <a:rPr lang="en-US" dirty="0" smtClean="0"/>
              <a:t>REAL OUTPUT</a:t>
            </a:r>
            <a:endParaRPr lang="en-US" dirty="0"/>
          </a:p>
        </p:txBody>
      </p:sp>
      <p:sp>
        <p:nvSpPr>
          <p:cNvPr id="4" name="TextBox 3"/>
          <p:cNvSpPr txBox="1"/>
          <p:nvPr/>
        </p:nvSpPr>
        <p:spPr>
          <a:xfrm>
            <a:off x="6390914" y="5793306"/>
            <a:ext cx="482975" cy="461665"/>
          </a:xfrm>
          <a:prstGeom prst="rect">
            <a:avLst/>
          </a:prstGeom>
          <a:noFill/>
        </p:spPr>
        <p:txBody>
          <a:bodyPr wrap="none" rtlCol="0">
            <a:spAutoFit/>
          </a:bodyPr>
          <a:lstStyle/>
          <a:p>
            <a:r>
              <a:rPr lang="en-US" sz="2400" dirty="0" smtClean="0"/>
              <a:t>M</a:t>
            </a:r>
            <a:endParaRPr lang="en-US" sz="2400" dirty="0"/>
          </a:p>
        </p:txBody>
      </p:sp>
      <p:cxnSp>
        <p:nvCxnSpPr>
          <p:cNvPr id="17" name="Straight Connector 16"/>
          <p:cNvCxnSpPr/>
          <p:nvPr/>
        </p:nvCxnSpPr>
        <p:spPr>
          <a:xfrm>
            <a:off x="6630882" y="3685563"/>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426367" y="4741293"/>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sp>
        <p:nvSpPr>
          <p:cNvPr id="19" name="TextBox 18"/>
          <p:cNvSpPr txBox="1"/>
          <p:nvPr/>
        </p:nvSpPr>
        <p:spPr>
          <a:xfrm>
            <a:off x="4621393" y="4692396"/>
            <a:ext cx="760645" cy="461665"/>
          </a:xfrm>
          <a:prstGeom prst="rect">
            <a:avLst/>
          </a:prstGeom>
          <a:noFill/>
        </p:spPr>
        <p:txBody>
          <a:bodyPr wrap="none" rtlCol="0">
            <a:spAutoFit/>
          </a:bodyPr>
          <a:lstStyle/>
          <a:p>
            <a:r>
              <a:rPr lang="en-US" sz="2400" dirty="0" smtClean="0"/>
              <a:t>V</a:t>
            </a:r>
            <a:r>
              <a:rPr lang="en-US" sz="2400" baseline="-25000" dirty="0" smtClean="0"/>
              <a:t>M,0</a:t>
            </a:r>
            <a:endParaRPr lang="en-US" sz="2400" dirty="0"/>
          </a:p>
        </p:txBody>
      </p:sp>
      <p:cxnSp>
        <p:nvCxnSpPr>
          <p:cNvPr id="7" name="Straight Connector 6"/>
          <p:cNvCxnSpPr/>
          <p:nvPr/>
        </p:nvCxnSpPr>
        <p:spPr>
          <a:xfrm flipH="1">
            <a:off x="5352938" y="4975917"/>
            <a:ext cx="127794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842321" y="3640731"/>
            <a:ext cx="1584046" cy="1354430"/>
          </a:xfrm>
          <a:prstGeom prst="line">
            <a:avLst/>
          </a:prstGeom>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229</a:t>
            </a:fld>
            <a:endParaRPr lang="en-US" dirty="0"/>
          </a:p>
        </p:txBody>
      </p:sp>
      <p:cxnSp>
        <p:nvCxnSpPr>
          <p:cNvPr id="6" name="Straight Arrow Connector 5"/>
          <p:cNvCxnSpPr/>
          <p:nvPr/>
        </p:nvCxnSpPr>
        <p:spPr>
          <a:xfrm flipV="1">
            <a:off x="6849145" y="4764233"/>
            <a:ext cx="267332" cy="3483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6820749"/>
      </p:ext>
    </p:extLst>
  </p:cSld>
  <p:clrMapOvr>
    <a:masterClrMapping/>
  </p:clrMapOvr>
  <p:timing>
    <p:tnLst>
      <p:par>
        <p:cTn xmlns:p14="http://schemas.microsoft.com/office/powerpoint/2010/mai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Explaining Why Quantity Theory Works in the Long-Run</a:t>
            </a:r>
            <a:endParaRPr lang="en-US" sz="4000" dirty="0"/>
          </a:p>
        </p:txBody>
      </p:sp>
      <p:sp>
        <p:nvSpPr>
          <p:cNvPr id="3" name="Content Placeholder 2"/>
          <p:cNvSpPr>
            <a:spLocks noGrp="1"/>
          </p:cNvSpPr>
          <p:nvPr>
            <p:ph idx="1"/>
          </p:nvPr>
        </p:nvSpPr>
        <p:spPr>
          <a:xfrm>
            <a:off x="481010" y="1787209"/>
            <a:ext cx="8215651" cy="4563236"/>
          </a:xfrm>
        </p:spPr>
        <p:txBody>
          <a:bodyPr>
            <a:normAutofit fontScale="92500"/>
          </a:bodyPr>
          <a:lstStyle/>
          <a:p>
            <a:r>
              <a:rPr lang="en-US" dirty="0" smtClean="0"/>
              <a:t>If we go back to the discussion at the start of this section, we can begin to understand why the quantity theory of money works in the long-term, but not in the short-term. In very simple terms, the velocity of money is the “long-term expectations term” in the formula for the absolute market value of money.</a:t>
            </a:r>
          </a:p>
          <a:p>
            <a:r>
              <a:rPr lang="en-US" dirty="0" smtClean="0"/>
              <a:t>If we hold those long-term expectations relatively constant, then the velocity of money is relatively stable: the Simple Model works as a model for the market value of money and quantity </a:t>
            </a:r>
            <a:r>
              <a:rPr lang="en-US" dirty="0"/>
              <a:t>t</a:t>
            </a:r>
            <a:r>
              <a:rPr lang="en-US" dirty="0" smtClean="0"/>
              <a:t>heory works as a model of the price level. For the purposes of </a:t>
            </a:r>
            <a:r>
              <a:rPr lang="en-US" i="1" dirty="0" smtClean="0"/>
              <a:t>long-term</a:t>
            </a:r>
            <a:r>
              <a:rPr lang="en-US" dirty="0" smtClean="0"/>
              <a:t> analysis, holding expectations constant is a reasonable simplification (remember the share price example). However, in the </a:t>
            </a:r>
            <a:r>
              <a:rPr lang="en-US" i="1" dirty="0" smtClean="0"/>
              <a:t>short-term</a:t>
            </a:r>
            <a:r>
              <a:rPr lang="en-US" dirty="0" smtClean="0"/>
              <a:t>, we can not make these types of assumptions.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230</a:t>
            </a:fld>
            <a:endParaRPr lang="en-US" dirty="0"/>
          </a:p>
        </p:txBody>
      </p:sp>
    </p:spTree>
    <p:extLst>
      <p:ext uri="{BB962C8B-B14F-4D97-AF65-F5344CB8AC3E}">
        <p14:creationId xmlns:p14="http://schemas.microsoft.com/office/powerpoint/2010/main" val="3615222406"/>
      </p:ext>
    </p:extLst>
  </p:cSld>
  <p:clrMapOvr>
    <a:masterClrMapping/>
  </p:clrMapOvr>
  <p:timing>
    <p:tnLst>
      <p:par>
        <p:cTn xmlns:p14="http://schemas.microsoft.com/office/powerpoint/2010/mai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Velocity of Money:</a:t>
            </a:r>
            <a:br>
              <a:rPr lang="en-US" sz="4000" dirty="0" smtClean="0"/>
            </a:br>
            <a:r>
              <a:rPr lang="en-US" sz="4000" dirty="0" smtClean="0"/>
              <a:t>A Preview</a:t>
            </a:r>
            <a:endParaRPr lang="en-US" sz="4000" dirty="0"/>
          </a:p>
        </p:txBody>
      </p:sp>
      <p:sp>
        <p:nvSpPr>
          <p:cNvPr id="3" name="Content Placeholder 2"/>
          <p:cNvSpPr>
            <a:spLocks noGrp="1"/>
          </p:cNvSpPr>
          <p:nvPr>
            <p:ph idx="1"/>
          </p:nvPr>
        </p:nvSpPr>
        <p:spPr>
          <a:xfrm>
            <a:off x="481010" y="1787209"/>
            <a:ext cx="8234891" cy="4640212"/>
          </a:xfrm>
        </p:spPr>
        <p:txBody>
          <a:bodyPr>
            <a:normAutofit fontScale="92500"/>
          </a:bodyPr>
          <a:lstStyle/>
          <a:p>
            <a:r>
              <a:rPr lang="en-US" dirty="0" smtClean="0"/>
              <a:t>The notion that the velocity of money is really just an expectations term in a valuation model for money is explained in more detail in The Velocity Enigma. However, here is a quick preview of the model for velocity:</a:t>
            </a:r>
          </a:p>
          <a:p>
            <a:pPr marL="0" indent="0">
              <a:buNone/>
            </a:pPr>
            <a:endParaRPr lang="en-US" dirty="0" smtClean="0"/>
          </a:p>
          <a:p>
            <a:endParaRPr lang="en-US" dirty="0" smtClean="0"/>
          </a:p>
          <a:p>
            <a:pPr>
              <a:spcBef>
                <a:spcPts val="1400"/>
              </a:spcBef>
            </a:pPr>
            <a:r>
              <a:rPr lang="en-US" dirty="0" smtClean="0"/>
              <a:t>Without going into all the details, the formula above states that the velocity of money is a function of long-term expectations regarding the growth rate of real output </a:t>
            </a:r>
            <a:r>
              <a:rPr lang="en-US" i="1" dirty="0" smtClean="0"/>
              <a:t>g</a:t>
            </a:r>
            <a:r>
              <a:rPr lang="en-US" dirty="0" smtClean="0"/>
              <a:t> and the growth rate of the monetary base </a:t>
            </a:r>
            <a:r>
              <a:rPr lang="en-US" i="1" dirty="0" smtClean="0"/>
              <a:t>m</a:t>
            </a:r>
            <a:r>
              <a:rPr lang="en-US" dirty="0" smtClean="0"/>
              <a:t>. This formula for velocity is derived from a discounted future benefits model for money (see next page). </a:t>
            </a:r>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653910018"/>
              </p:ext>
            </p:extLst>
          </p:nvPr>
        </p:nvGraphicFramePr>
        <p:xfrm>
          <a:off x="1927225" y="3257592"/>
          <a:ext cx="5073650" cy="1147763"/>
        </p:xfrm>
        <a:graphic>
          <a:graphicData uri="http://schemas.openxmlformats.org/presentationml/2006/ole">
            <mc:AlternateContent xmlns:mc="http://schemas.openxmlformats.org/markup-compatibility/2006">
              <mc:Choice xmlns:v="urn:schemas-microsoft-com:vml" Requires="v">
                <p:oleObj spid="_x0000_s2320402" name="Equation" r:id="rId3" imgW="2133600" imgH="482600" progId="Equation.3">
                  <p:embed/>
                </p:oleObj>
              </mc:Choice>
              <mc:Fallback>
                <p:oleObj name="Equation" r:id="rId3" imgW="2133600" imgH="482600" progId="Equation.3">
                  <p:embed/>
                  <p:pic>
                    <p:nvPicPr>
                      <p:cNvPr id="0" name=""/>
                      <p:cNvPicPr/>
                      <p:nvPr/>
                    </p:nvPicPr>
                    <p:blipFill>
                      <a:blip r:embed="rId4"/>
                      <a:stretch>
                        <a:fillRect/>
                      </a:stretch>
                    </p:blipFill>
                    <p:spPr>
                      <a:xfrm>
                        <a:off x="1927225" y="3257592"/>
                        <a:ext cx="5073650" cy="114776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231</a:t>
            </a:fld>
            <a:endParaRPr lang="en-US" dirty="0"/>
          </a:p>
        </p:txBody>
      </p:sp>
    </p:spTree>
    <p:extLst>
      <p:ext uri="{BB962C8B-B14F-4D97-AF65-F5344CB8AC3E}">
        <p14:creationId xmlns:p14="http://schemas.microsoft.com/office/powerpoint/2010/main" val="3614670265"/>
      </p:ext>
    </p:extLst>
  </p:cSld>
  <p:clrMapOvr>
    <a:masterClrMapping/>
  </p:clrMapOvr>
  <p:timing>
    <p:tnLst>
      <p:par>
        <p:cTn xmlns:p14="http://schemas.microsoft.com/office/powerpoint/2010/mai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1" cy="1339850"/>
          </a:xfrm>
        </p:spPr>
        <p:txBody>
          <a:bodyPr>
            <a:normAutofit/>
          </a:bodyPr>
          <a:lstStyle/>
          <a:p>
            <a:r>
              <a:rPr lang="en-US" sz="4000" dirty="0" smtClean="0"/>
              <a:t>The Value of Money: Collapsing Down to The Simple Model</a:t>
            </a:r>
            <a:endParaRPr lang="en-US" sz="4000" dirty="0"/>
          </a:p>
        </p:txBody>
      </p:sp>
      <p:sp>
        <p:nvSpPr>
          <p:cNvPr id="3" name="Content Placeholder 2"/>
          <p:cNvSpPr>
            <a:spLocks noGrp="1"/>
          </p:cNvSpPr>
          <p:nvPr>
            <p:ph idx="1"/>
          </p:nvPr>
        </p:nvSpPr>
        <p:spPr>
          <a:xfrm>
            <a:off x="481010" y="1789671"/>
            <a:ext cx="8234891" cy="4599262"/>
          </a:xfrm>
        </p:spPr>
        <p:txBody>
          <a:bodyPr>
            <a:normAutofit/>
          </a:bodyPr>
          <a:lstStyle/>
          <a:p>
            <a:r>
              <a:rPr lang="en-US" sz="2100" dirty="0" smtClean="0"/>
              <a:t>The formula for velocity is derived from the following constant growth version of the Discounted </a:t>
            </a:r>
            <a:r>
              <a:rPr lang="en-US" sz="2100" dirty="0"/>
              <a:t>F</a:t>
            </a:r>
            <a:r>
              <a:rPr lang="en-US" sz="2100" dirty="0" smtClean="0"/>
              <a:t>uture </a:t>
            </a:r>
            <a:r>
              <a:rPr lang="en-US" sz="2100" dirty="0"/>
              <a:t>B</a:t>
            </a:r>
            <a:r>
              <a:rPr lang="en-US" sz="2100" dirty="0" smtClean="0"/>
              <a:t>enefits </a:t>
            </a:r>
            <a:r>
              <a:rPr lang="en-US" sz="2100" dirty="0"/>
              <a:t>M</a:t>
            </a:r>
            <a:r>
              <a:rPr lang="en-US" sz="2100" dirty="0" smtClean="0"/>
              <a:t>odel for Money</a:t>
            </a:r>
            <a:r>
              <a:rPr lang="en-US" sz="2100" dirty="0"/>
              <a:t>.</a:t>
            </a:r>
            <a:endParaRPr lang="en-US" sz="2100" dirty="0" smtClean="0"/>
          </a:p>
          <a:p>
            <a:endParaRPr lang="en-US" sz="2100" dirty="0" smtClean="0"/>
          </a:p>
          <a:p>
            <a:endParaRPr lang="en-US" sz="2100" dirty="0"/>
          </a:p>
          <a:p>
            <a:pPr>
              <a:spcBef>
                <a:spcPts val="2400"/>
              </a:spcBef>
            </a:pPr>
            <a:r>
              <a:rPr lang="en-US" sz="2100" dirty="0" smtClean="0"/>
              <a:t>If we hold the “expectations term” constant (the term in square brackets above), then what we have left is, in essence, the long run application of the Simple Model. [Note: both </a:t>
            </a:r>
            <a:r>
              <a:rPr lang="en-US" sz="2100" i="1" dirty="0" smtClean="0"/>
              <a:t>n</a:t>
            </a:r>
            <a:r>
              <a:rPr lang="en-US" sz="2100" dirty="0" smtClean="0"/>
              <a:t> and </a:t>
            </a:r>
            <a:r>
              <a:rPr lang="en-US" sz="2100" i="1" dirty="0" err="1" smtClean="0"/>
              <a:t>v</a:t>
            </a:r>
            <a:r>
              <a:rPr lang="en-US" sz="2100" i="1" baseline="-25000" dirty="0" err="1" smtClean="0"/>
              <a:t>k</a:t>
            </a:r>
            <a:r>
              <a:rPr lang="en-US" sz="2100" dirty="0" smtClean="0"/>
              <a:t> are constants]. The Simple Model and quantity </a:t>
            </a:r>
            <a:r>
              <a:rPr lang="en-US" sz="2100" dirty="0"/>
              <a:t>t</a:t>
            </a:r>
            <a:r>
              <a:rPr lang="en-US" sz="2100" dirty="0" smtClean="0"/>
              <a:t>heory both work in the long-term because, in most circumstances, the impact of a change in the expectations term is minimal when changes in </a:t>
            </a:r>
            <a:r>
              <a:rPr lang="en-US" sz="2100" i="1" dirty="0" smtClean="0"/>
              <a:t>V</a:t>
            </a:r>
            <a:r>
              <a:rPr lang="en-US" sz="2100" i="1" baseline="-25000" dirty="0" smtClean="0"/>
              <a:t>M</a:t>
            </a:r>
            <a:r>
              <a:rPr lang="en-US" sz="2100" dirty="0" smtClean="0"/>
              <a:t> are measured over very long periods of time.</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3129139820"/>
              </p:ext>
            </p:extLst>
          </p:nvPr>
        </p:nvGraphicFramePr>
        <p:xfrm>
          <a:off x="1446213" y="2639043"/>
          <a:ext cx="6221412" cy="1147762"/>
        </p:xfrm>
        <a:graphic>
          <a:graphicData uri="http://schemas.openxmlformats.org/presentationml/2006/ole">
            <mc:AlternateContent xmlns:mc="http://schemas.openxmlformats.org/markup-compatibility/2006">
              <mc:Choice xmlns:v="urn:schemas-microsoft-com:vml" Requires="v">
                <p:oleObj spid="_x0000_s2321426"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446213" y="2639043"/>
                        <a:ext cx="6221412" cy="1147762"/>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232</a:t>
            </a:fld>
            <a:endParaRPr lang="en-US" dirty="0"/>
          </a:p>
        </p:txBody>
      </p:sp>
    </p:spTree>
    <p:extLst>
      <p:ext uri="{BB962C8B-B14F-4D97-AF65-F5344CB8AC3E}">
        <p14:creationId xmlns:p14="http://schemas.microsoft.com/office/powerpoint/2010/main" val="185559464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Key Limitations of</a:t>
            </a:r>
            <a:br>
              <a:rPr lang="en-US" sz="4000" dirty="0" smtClean="0"/>
            </a:br>
            <a:r>
              <a:rPr lang="en-US" sz="4000" dirty="0" smtClean="0"/>
              <a:t>The Simple Model</a:t>
            </a:r>
            <a:endParaRPr lang="en-US" sz="4000" dirty="0"/>
          </a:p>
        </p:txBody>
      </p:sp>
      <p:sp>
        <p:nvSpPr>
          <p:cNvPr id="3" name="Content Placeholder 2"/>
          <p:cNvSpPr>
            <a:spLocks noGrp="1"/>
          </p:cNvSpPr>
          <p:nvPr>
            <p:ph idx="1"/>
          </p:nvPr>
        </p:nvSpPr>
        <p:spPr>
          <a:xfrm>
            <a:off x="481012" y="1787208"/>
            <a:ext cx="8119447" cy="4543994"/>
          </a:xfrm>
        </p:spPr>
        <p:txBody>
          <a:bodyPr>
            <a:normAutofit fontScale="92500"/>
          </a:bodyPr>
          <a:lstStyle/>
          <a:p>
            <a:r>
              <a:rPr lang="en-US" dirty="0" smtClean="0"/>
              <a:t>Unfortunately, we are getting ahead of ourselves, so let’s return to the Simple Model and discuss its limitations. The key limitations of the Simple Model are (1) its reliance on the “enigmatic” velocity of money and (2) it is a model that, by its nature, downplays the role of expectations in the determination of the value of money.</a:t>
            </a:r>
          </a:p>
          <a:p>
            <a:r>
              <a:rPr lang="en-US" dirty="0" smtClean="0"/>
              <a:t>Intuitively, it makes no sense of the value of money to be solely determined by current economic conditions. Money is a long-duration asset and long-duration assets are highly sensitive to long-term expectations. The upcoming section “The Market for Money” will examine the relationship between the short-term demand for money and long-term expectations in more detail.</a:t>
            </a:r>
          </a:p>
          <a:p>
            <a:pPr marL="0" indent="0">
              <a:buNone/>
            </a:pPr>
            <a:endParaRPr lang="en-US" dirty="0" smtClean="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233</a:t>
            </a:fld>
            <a:endParaRPr lang="en-US" dirty="0"/>
          </a:p>
        </p:txBody>
      </p:sp>
    </p:spTree>
    <p:extLst>
      <p:ext uri="{BB962C8B-B14F-4D97-AF65-F5344CB8AC3E}">
        <p14:creationId xmlns:p14="http://schemas.microsoft.com/office/powerpoint/2010/main" val="691411357"/>
      </p:ext>
    </p:extLst>
  </p:cSld>
  <p:clrMapOvr>
    <a:masterClrMapping/>
  </p:clrMapOvr>
  <p:timing>
    <p:tnLst>
      <p:par>
        <p:cTn xmlns:p14="http://schemas.microsoft.com/office/powerpoint/2010/mai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Goods-Money Framework</a:t>
            </a:r>
            <a:endParaRPr lang="en-US" sz="4000" dirty="0"/>
          </a:p>
        </p:txBody>
      </p:sp>
      <p:sp>
        <p:nvSpPr>
          <p:cNvPr id="3" name="Text Placeholder 2"/>
          <p:cNvSpPr>
            <a:spLocks noGrp="1"/>
          </p:cNvSpPr>
          <p:nvPr>
            <p:ph type="body" idx="1"/>
          </p:nvPr>
        </p:nvSpPr>
        <p:spPr/>
        <p:txBody>
          <a:bodyPr/>
          <a:lstStyle/>
          <a:p>
            <a:r>
              <a:rPr lang="en-US" dirty="0" smtClean="0"/>
              <a:t>A Framework for Analyzing Short-Run Price Level Determination</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234</a:t>
            </a:fld>
            <a:endParaRPr lang="en-US" dirty="0"/>
          </a:p>
        </p:txBody>
      </p:sp>
    </p:spTree>
    <p:extLst>
      <p:ext uri="{BB962C8B-B14F-4D97-AF65-F5344CB8AC3E}">
        <p14:creationId xmlns:p14="http://schemas.microsoft.com/office/powerpoint/2010/main" val="584215352"/>
      </p:ext>
    </p:extLst>
  </p:cSld>
  <p:clrMapOvr>
    <a:masterClrMapping/>
  </p:clrMapOvr>
  <p:timing>
    <p:tnLst>
      <p:par>
        <p:cTn xmlns:p14="http://schemas.microsoft.com/office/powerpoint/2010/mai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Analysis:</a:t>
            </a:r>
            <a:br>
              <a:rPr lang="en-US" sz="4000" dirty="0" smtClean="0"/>
            </a:br>
            <a:r>
              <a:rPr lang="en-US" sz="4000" dirty="0" smtClean="0"/>
              <a:t>Short </a:t>
            </a:r>
            <a:r>
              <a:rPr lang="en-US" sz="4000" dirty="0"/>
              <a:t>Term </a:t>
            </a:r>
            <a:r>
              <a:rPr lang="en-US" sz="4000" dirty="0" err="1"/>
              <a:t>vs</a:t>
            </a:r>
            <a:r>
              <a:rPr lang="en-US" sz="4000" dirty="0"/>
              <a:t> Long </a:t>
            </a:r>
            <a:r>
              <a:rPr lang="en-US" sz="4000" dirty="0" smtClean="0"/>
              <a:t>Term</a:t>
            </a:r>
            <a:endParaRPr lang="en-US" sz="4000" dirty="0"/>
          </a:p>
        </p:txBody>
      </p:sp>
      <p:sp>
        <p:nvSpPr>
          <p:cNvPr id="3" name="Content Placeholder 2"/>
          <p:cNvSpPr>
            <a:spLocks noGrp="1"/>
          </p:cNvSpPr>
          <p:nvPr>
            <p:ph idx="1"/>
          </p:nvPr>
        </p:nvSpPr>
        <p:spPr>
          <a:xfrm>
            <a:off x="481010" y="1787209"/>
            <a:ext cx="8254131" cy="4524749"/>
          </a:xfrm>
        </p:spPr>
        <p:txBody>
          <a:bodyPr>
            <a:normAutofit fontScale="92500"/>
          </a:bodyPr>
          <a:lstStyle/>
          <a:p>
            <a:r>
              <a:rPr lang="en-US" dirty="0" smtClean="0"/>
              <a:t>In the last section, our discussion focused on the determination of the price level in the </a:t>
            </a:r>
            <a:r>
              <a:rPr lang="en-US" i="1" dirty="0" smtClean="0"/>
              <a:t>long term</a:t>
            </a:r>
            <a:r>
              <a:rPr lang="en-US" dirty="0" smtClean="0"/>
              <a:t>. It was argued that, in the long term, </a:t>
            </a:r>
            <a:r>
              <a:rPr lang="en-US" dirty="0"/>
              <a:t>changes in the value of money are driven primarily by changes in real output and the monetary </a:t>
            </a:r>
            <a:r>
              <a:rPr lang="en-US" dirty="0" smtClean="0"/>
              <a:t>base and we can largely ignore the impact of shifting long-term expectations on the market value of money. Furthermore, in the long term, changes in the general value level are largely irrelevant to the price level as such changes are reflected in the market value of money.</a:t>
            </a:r>
          </a:p>
          <a:p>
            <a:r>
              <a:rPr lang="en-US" dirty="0" smtClean="0"/>
              <a:t>In the </a:t>
            </a:r>
            <a:r>
              <a:rPr lang="en-US" i="1" dirty="0" smtClean="0"/>
              <a:t>short term</a:t>
            </a:r>
            <a:r>
              <a:rPr lang="en-US" dirty="0" smtClean="0"/>
              <a:t>, none of the above analysis is appropriate. Firstly, expectations do matter in the short term, we can’t just ignore them. Secondly, shifts in the general value level are not automatically reflected in the value of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235</a:t>
            </a:fld>
            <a:endParaRPr lang="en-US" dirty="0"/>
          </a:p>
        </p:txBody>
      </p:sp>
    </p:spTree>
    <p:extLst>
      <p:ext uri="{BB962C8B-B14F-4D97-AF65-F5344CB8AC3E}">
        <p14:creationId xmlns:p14="http://schemas.microsoft.com/office/powerpoint/2010/main" val="2690694109"/>
      </p:ext>
    </p:extLst>
  </p:cSld>
  <p:clrMapOvr>
    <a:masterClrMapping/>
  </p:clrMapOvr>
  <p:timing>
    <p:tnLst>
      <p:par>
        <p:cTn xmlns:p14="http://schemas.microsoft.com/office/powerpoint/2010/mai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Need to Analyze Markets for Goods and Money Separately</a:t>
            </a:r>
            <a:endParaRPr lang="en-US" sz="4000" dirty="0"/>
          </a:p>
        </p:txBody>
      </p:sp>
      <p:sp>
        <p:nvSpPr>
          <p:cNvPr id="3" name="Content Placeholder 2"/>
          <p:cNvSpPr>
            <a:spLocks noGrp="1"/>
          </p:cNvSpPr>
          <p:nvPr>
            <p:ph idx="1"/>
          </p:nvPr>
        </p:nvSpPr>
        <p:spPr>
          <a:xfrm>
            <a:off x="481010" y="1787209"/>
            <a:ext cx="8157929" cy="4582480"/>
          </a:xfrm>
        </p:spPr>
        <p:txBody>
          <a:bodyPr>
            <a:normAutofit fontScale="92500"/>
          </a:bodyPr>
          <a:lstStyle/>
          <a:p>
            <a:r>
              <a:rPr lang="en-US" dirty="0" smtClean="0"/>
              <a:t>This second point is critical. In the long term, we can largely ignore the path of the general value level. But in the short term, changes in the general value level can have an important impact on the price level (we can not assume such changes are just automatically reflected in the absolute market value of money).</a:t>
            </a:r>
          </a:p>
          <a:p>
            <a:r>
              <a:rPr lang="en-US" dirty="0" smtClean="0"/>
              <a:t>Therefore, in order to analyze price determination in the short term, we need a framework that allows us to analyze the absolute market value of money </a:t>
            </a:r>
            <a:r>
              <a:rPr lang="en-US" i="1" dirty="0" smtClean="0"/>
              <a:t>V</a:t>
            </a:r>
            <a:r>
              <a:rPr lang="en-US" i="1" baseline="-25000" dirty="0" smtClean="0"/>
              <a:t>M</a:t>
            </a:r>
            <a:r>
              <a:rPr lang="en-US" dirty="0" smtClean="0"/>
              <a:t> and the general value level </a:t>
            </a:r>
            <a:r>
              <a:rPr lang="en-US" i="1" dirty="0" smtClean="0"/>
              <a:t>V</a:t>
            </a:r>
            <a:r>
              <a:rPr lang="en-US" i="1" baseline="-25000" dirty="0" smtClean="0"/>
              <a:t>G</a:t>
            </a:r>
            <a:r>
              <a:rPr lang="en-US" dirty="0" smtClean="0"/>
              <a:t> separately. In simple terms, if we want to understand the impact of an exogenous shock on the price level, we need to understand the impact of that shock on both the market for goods and the market for money.</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236</a:t>
            </a:fld>
            <a:endParaRPr lang="en-US" dirty="0"/>
          </a:p>
        </p:txBody>
      </p:sp>
    </p:spTree>
    <p:extLst>
      <p:ext uri="{BB962C8B-B14F-4D97-AF65-F5344CB8AC3E}">
        <p14:creationId xmlns:p14="http://schemas.microsoft.com/office/powerpoint/2010/main" val="3750562079"/>
      </p:ext>
    </p:extLst>
  </p:cSld>
  <p:clrMapOvr>
    <a:masterClrMapping/>
  </p:clrMapOvr>
  <p:timing>
    <p:tnLst>
      <p:par>
        <p:cTn xmlns:p14="http://schemas.microsoft.com/office/powerpoint/2010/mai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Two-Market Model for</a:t>
            </a:r>
            <a:br>
              <a:rPr lang="en-US" sz="4000" dirty="0" smtClean="0"/>
            </a:br>
            <a:r>
              <a:rPr lang="en-US" sz="4000" dirty="0" smtClean="0"/>
              <a:t>Determination of the Price Level</a:t>
            </a:r>
            <a:endParaRPr lang="en-US" sz="4000" dirty="0"/>
          </a:p>
        </p:txBody>
      </p:sp>
      <p:sp>
        <p:nvSpPr>
          <p:cNvPr id="3" name="Content Placeholder 2"/>
          <p:cNvSpPr>
            <a:spLocks noGrp="1"/>
          </p:cNvSpPr>
          <p:nvPr>
            <p:ph idx="1"/>
          </p:nvPr>
        </p:nvSpPr>
        <p:spPr>
          <a:xfrm>
            <a:off x="481010" y="1787209"/>
            <a:ext cx="8196410" cy="4505506"/>
          </a:xfrm>
        </p:spPr>
        <p:txBody>
          <a:bodyPr>
            <a:normAutofit fontScale="92500"/>
          </a:bodyPr>
          <a:lstStyle/>
          <a:p>
            <a:r>
              <a:rPr lang="en-US" dirty="0" smtClean="0"/>
              <a:t>In this vein, the primary model that we will use for short-term analysis of the price level is a basic two-market model called the “Goods-Money Framework”.</a:t>
            </a:r>
          </a:p>
          <a:p>
            <a:r>
              <a:rPr lang="en-US" dirty="0" smtClean="0"/>
              <a:t>The Goods-Money Framework proposes that (1) the equilibrium general value level </a:t>
            </a:r>
            <a:r>
              <a:rPr lang="en-US" i="1" dirty="0" smtClean="0"/>
              <a:t>V</a:t>
            </a:r>
            <a:r>
              <a:rPr lang="en-US" i="1" baseline="-25000" dirty="0" smtClean="0"/>
              <a:t>G</a:t>
            </a:r>
            <a:r>
              <a:rPr lang="en-US" dirty="0" smtClean="0"/>
              <a:t> is determined by aggregate demand and aggregate supply in the market for goods/services and (2) the equilibrium absolute market value of money </a:t>
            </a:r>
            <a:r>
              <a:rPr lang="en-US" i="1" dirty="0" smtClean="0"/>
              <a:t>V</a:t>
            </a:r>
            <a:r>
              <a:rPr lang="en-US" i="1" baseline="-25000" dirty="0" smtClean="0"/>
              <a:t>M</a:t>
            </a:r>
            <a:r>
              <a:rPr lang="en-US" dirty="0" smtClean="0"/>
              <a:t> is determined by supply and demand for the monetary base. The </a:t>
            </a:r>
            <a:r>
              <a:rPr lang="en-US" dirty="0"/>
              <a:t>key implication of the Goods-Money Framework is that the price level is determined, in a stylized sense, by two sets of supply and </a:t>
            </a:r>
            <a:r>
              <a:rPr lang="en-US" dirty="0" smtClean="0"/>
              <a:t>demand,</a:t>
            </a:r>
            <a:r>
              <a:rPr lang="en-US" dirty="0"/>
              <a:t> </a:t>
            </a:r>
            <a:r>
              <a:rPr lang="en-US" dirty="0" smtClean="0"/>
              <a:t>it is not determined solely by </a:t>
            </a:r>
            <a:r>
              <a:rPr lang="en-US" dirty="0"/>
              <a:t>aggregate </a:t>
            </a:r>
            <a:r>
              <a:rPr lang="en-US" dirty="0" smtClean="0"/>
              <a:t>supply and demand as represented in traditional Keynesian analysis.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237</a:t>
            </a:fld>
            <a:endParaRPr lang="en-US" dirty="0"/>
          </a:p>
        </p:txBody>
      </p:sp>
    </p:spTree>
    <p:extLst>
      <p:ext uri="{BB962C8B-B14F-4D97-AF65-F5344CB8AC3E}">
        <p14:creationId xmlns:p14="http://schemas.microsoft.com/office/powerpoint/2010/main" val="509316593"/>
      </p:ext>
    </p:extLst>
  </p:cSld>
  <p:clrMapOvr>
    <a:masterClrMapping/>
  </p:clrMapOvr>
  <p:timing>
    <p:tnLst>
      <p:par>
        <p:cTn xmlns:p14="http://schemas.microsoft.com/office/powerpoint/2010/mai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Goods-Money Framework</a:t>
            </a:r>
            <a:endParaRPr lang="en-US" sz="4000" dirty="0"/>
          </a:p>
        </p:txBody>
      </p:sp>
      <p:sp>
        <p:nvSpPr>
          <p:cNvPr id="3" name="Content Placeholder 2"/>
          <p:cNvSpPr>
            <a:spLocks noGrp="1"/>
          </p:cNvSpPr>
          <p:nvPr>
            <p:ph idx="1"/>
          </p:nvPr>
        </p:nvSpPr>
        <p:spPr>
          <a:xfrm>
            <a:off x="461768" y="1735852"/>
            <a:ext cx="8234891" cy="1160435"/>
          </a:xfrm>
        </p:spPr>
        <p:txBody>
          <a:bodyPr>
            <a:noAutofit/>
          </a:bodyPr>
          <a:lstStyle/>
          <a:p>
            <a:pPr marL="0" indent="0" algn="ctr">
              <a:buNone/>
            </a:pPr>
            <a:r>
              <a:rPr lang="en-US" sz="2200" dirty="0" smtClean="0"/>
              <a:t>Aggregate supply and demand for </a:t>
            </a:r>
            <a:r>
              <a:rPr lang="en-US" sz="2200" dirty="0"/>
              <a:t>goods/services determines the equilibrium general value level </a:t>
            </a:r>
            <a:r>
              <a:rPr lang="en-US" sz="2200" i="1" dirty="0"/>
              <a:t>V</a:t>
            </a:r>
            <a:r>
              <a:rPr lang="en-US" sz="2200" i="1" baseline="-25000" dirty="0"/>
              <a:t>G</a:t>
            </a:r>
            <a:r>
              <a:rPr lang="en-US" sz="2200" dirty="0"/>
              <a:t> and real output </a:t>
            </a:r>
            <a:r>
              <a:rPr lang="en-US" sz="2200" i="1" dirty="0"/>
              <a:t>q</a:t>
            </a:r>
            <a:r>
              <a:rPr lang="en-US" sz="2200" dirty="0"/>
              <a:t>. Supply and demand for money determines </a:t>
            </a:r>
            <a:r>
              <a:rPr lang="en-US" sz="2200" dirty="0" smtClean="0"/>
              <a:t>the market </a:t>
            </a:r>
            <a:r>
              <a:rPr lang="en-US" sz="2200" dirty="0"/>
              <a:t>value of money </a:t>
            </a:r>
            <a:r>
              <a:rPr lang="en-US" sz="2200" i="1" dirty="0"/>
              <a:t>V</a:t>
            </a:r>
            <a:r>
              <a:rPr lang="en-US" sz="2200" i="1" baseline="-25000" dirty="0"/>
              <a:t>M </a:t>
            </a:r>
            <a:r>
              <a:rPr lang="en-US" sz="2200" dirty="0" smtClean="0"/>
              <a:t>.</a:t>
            </a:r>
            <a:endParaRPr lang="en-US" sz="2200" dirty="0"/>
          </a:p>
        </p:txBody>
      </p:sp>
      <p:cxnSp>
        <p:nvCxnSpPr>
          <p:cNvPr id="5" name="Straight Connector 4"/>
          <p:cNvCxnSpPr/>
          <p:nvPr/>
        </p:nvCxnSpPr>
        <p:spPr>
          <a:xfrm>
            <a:off x="11129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60305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1129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60305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5230" y="3249744"/>
            <a:ext cx="2694405" cy="369332"/>
          </a:xfrm>
          <a:prstGeom prst="rect">
            <a:avLst/>
          </a:prstGeom>
          <a:noFill/>
        </p:spPr>
        <p:txBody>
          <a:bodyPr wrap="none" rtlCol="0">
            <a:spAutoFit/>
          </a:bodyPr>
          <a:lstStyle/>
          <a:p>
            <a:pPr algn="ctr"/>
            <a:r>
              <a:rPr lang="en-US" dirty="0" smtClean="0"/>
              <a:t>General Value Level (EV)</a:t>
            </a:r>
          </a:p>
        </p:txBody>
      </p:sp>
      <p:sp>
        <p:nvSpPr>
          <p:cNvPr id="14" name="TextBox 13"/>
          <p:cNvSpPr txBox="1"/>
          <p:nvPr/>
        </p:nvSpPr>
        <p:spPr>
          <a:xfrm>
            <a:off x="4555294" y="3284303"/>
            <a:ext cx="2296309" cy="369332"/>
          </a:xfrm>
          <a:prstGeom prst="rect">
            <a:avLst/>
          </a:prstGeom>
          <a:noFill/>
        </p:spPr>
        <p:txBody>
          <a:bodyPr wrap="none" rtlCol="0">
            <a:spAutoFit/>
          </a:bodyPr>
          <a:lstStyle/>
          <a:p>
            <a:r>
              <a:rPr lang="en-US" dirty="0" smtClean="0"/>
              <a:t>Value of Money (EV)</a:t>
            </a:r>
            <a:endParaRPr lang="en-US" dirty="0"/>
          </a:p>
        </p:txBody>
      </p:sp>
      <p:cxnSp>
        <p:nvCxnSpPr>
          <p:cNvPr id="16" name="Straight Connector 15"/>
          <p:cNvCxnSpPr/>
          <p:nvPr/>
        </p:nvCxnSpPr>
        <p:spPr>
          <a:xfrm>
            <a:off x="1388851" y="3819418"/>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9919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4074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959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95949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83092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61577" y="523577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60305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132180" y="4767855"/>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1523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276755" y="5402894"/>
            <a:ext cx="550301" cy="369332"/>
          </a:xfrm>
          <a:prstGeom prst="rect">
            <a:avLst/>
          </a:prstGeom>
          <a:noFill/>
        </p:spPr>
        <p:txBody>
          <a:bodyPr wrap="none" rtlCol="0">
            <a:spAutoFit/>
          </a:bodyPr>
          <a:lstStyle/>
          <a:p>
            <a:r>
              <a:rPr lang="en-US" dirty="0" smtClean="0"/>
              <a:t>AD</a:t>
            </a:r>
            <a:endParaRPr lang="en-US" dirty="0"/>
          </a:p>
        </p:txBody>
      </p:sp>
      <p:sp>
        <p:nvSpPr>
          <p:cNvPr id="41" name="TextBox 40"/>
          <p:cNvSpPr txBox="1"/>
          <p:nvPr/>
        </p:nvSpPr>
        <p:spPr>
          <a:xfrm>
            <a:off x="587752" y="4528829"/>
            <a:ext cx="536500" cy="430887"/>
          </a:xfrm>
          <a:prstGeom prst="rect">
            <a:avLst/>
          </a:prstGeom>
          <a:noFill/>
        </p:spPr>
        <p:txBody>
          <a:bodyPr wrap="none" rtlCol="0">
            <a:spAutoFit/>
          </a:bodyPr>
          <a:lstStyle/>
          <a:p>
            <a:r>
              <a:rPr lang="en-US" sz="2200" dirty="0" smtClean="0"/>
              <a:t>V</a:t>
            </a:r>
            <a:r>
              <a:rPr lang="en-US" sz="2200" baseline="-25000" dirty="0" smtClean="0"/>
              <a:t>G</a:t>
            </a:r>
            <a:endParaRPr lang="en-US" sz="2200" baseline="-25000" dirty="0"/>
          </a:p>
        </p:txBody>
      </p:sp>
      <p:sp>
        <p:nvSpPr>
          <p:cNvPr id="42" name="TextBox 41"/>
          <p:cNvSpPr txBox="1"/>
          <p:nvPr/>
        </p:nvSpPr>
        <p:spPr>
          <a:xfrm>
            <a:off x="5031092" y="4617452"/>
            <a:ext cx="569387" cy="430887"/>
          </a:xfrm>
          <a:prstGeom prst="rect">
            <a:avLst/>
          </a:prstGeom>
          <a:noFill/>
        </p:spPr>
        <p:txBody>
          <a:bodyPr wrap="none" rtlCol="0">
            <a:spAutoFit/>
          </a:bodyPr>
          <a:lstStyle/>
          <a:p>
            <a:r>
              <a:rPr lang="en-US" sz="2200" dirty="0" smtClean="0"/>
              <a:t>V</a:t>
            </a:r>
            <a:r>
              <a:rPr lang="en-US" sz="2200" baseline="-25000" dirty="0"/>
              <a:t>M</a:t>
            </a:r>
          </a:p>
        </p:txBody>
      </p:sp>
      <p:sp>
        <p:nvSpPr>
          <p:cNvPr id="43" name="TextBox 42"/>
          <p:cNvSpPr txBox="1"/>
          <p:nvPr/>
        </p:nvSpPr>
        <p:spPr>
          <a:xfrm>
            <a:off x="1140907" y="2896287"/>
            <a:ext cx="2622946" cy="369332"/>
          </a:xfrm>
          <a:prstGeom prst="rect">
            <a:avLst/>
          </a:prstGeom>
          <a:noFill/>
        </p:spPr>
        <p:txBody>
          <a:bodyPr wrap="none" rtlCol="0">
            <a:spAutoFit/>
          </a:bodyPr>
          <a:lstStyle/>
          <a:p>
            <a:r>
              <a:rPr lang="en-US" dirty="0" smtClean="0"/>
              <a:t>“LEFT SIDE: GOODS”</a:t>
            </a:r>
            <a:endParaRPr lang="en-US" dirty="0"/>
          </a:p>
        </p:txBody>
      </p:sp>
      <p:sp>
        <p:nvSpPr>
          <p:cNvPr id="44" name="TextBox 43"/>
          <p:cNvSpPr txBox="1"/>
          <p:nvPr/>
        </p:nvSpPr>
        <p:spPr>
          <a:xfrm>
            <a:off x="5587498" y="2896287"/>
            <a:ext cx="2849383" cy="369332"/>
          </a:xfrm>
          <a:prstGeom prst="rect">
            <a:avLst/>
          </a:prstGeom>
          <a:noFill/>
        </p:spPr>
        <p:txBody>
          <a:bodyPr wrap="none" rtlCol="0">
            <a:spAutoFit/>
          </a:bodyPr>
          <a:lstStyle/>
          <a:p>
            <a:r>
              <a:rPr lang="en-US" dirty="0" smtClean="0"/>
              <a:t>“RIGHT SIDE: MONEY”</a:t>
            </a:r>
            <a:endParaRPr lang="en-US" dirty="0"/>
          </a:p>
        </p:txBody>
      </p:sp>
      <p:cxnSp>
        <p:nvCxnSpPr>
          <p:cNvPr id="6" name="Straight Connector 5"/>
          <p:cNvCxnSpPr/>
          <p:nvPr/>
        </p:nvCxnSpPr>
        <p:spPr>
          <a:xfrm>
            <a:off x="2407126" y="4767855"/>
            <a:ext cx="0" cy="111967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244510" y="5870282"/>
            <a:ext cx="338554" cy="430887"/>
          </a:xfrm>
          <a:prstGeom prst="rect">
            <a:avLst/>
          </a:prstGeom>
          <a:noFill/>
        </p:spPr>
        <p:txBody>
          <a:bodyPr wrap="none" rtlCol="0">
            <a:spAutoFit/>
          </a:bodyPr>
          <a:lstStyle/>
          <a:p>
            <a:r>
              <a:rPr lang="en-US" sz="2200" dirty="0"/>
              <a:t>q</a:t>
            </a:r>
          </a:p>
        </p:txBody>
      </p:sp>
      <p:sp>
        <p:nvSpPr>
          <p:cNvPr id="4" name="TextBox 3"/>
          <p:cNvSpPr txBox="1"/>
          <p:nvPr/>
        </p:nvSpPr>
        <p:spPr>
          <a:xfrm>
            <a:off x="6734136" y="5889526"/>
            <a:ext cx="458116" cy="430887"/>
          </a:xfrm>
          <a:prstGeom prst="rect">
            <a:avLst/>
          </a:prstGeom>
          <a:noFill/>
        </p:spPr>
        <p:txBody>
          <a:bodyPr wrap="none" rtlCol="0">
            <a:spAutoFit/>
          </a:bodyPr>
          <a:lstStyle/>
          <a:p>
            <a:r>
              <a:rPr lang="en-US" sz="2200" dirty="0" smtClean="0"/>
              <a:t>M</a:t>
            </a:r>
            <a:endParaRPr lang="en-US" sz="2200" dirty="0"/>
          </a:p>
        </p:txBody>
      </p:sp>
      <p:sp>
        <p:nvSpPr>
          <p:cNvPr id="15" name="Footer Placeholder 14"/>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238</a:t>
            </a:fld>
            <a:endParaRPr lang="en-US" dirty="0"/>
          </a:p>
        </p:txBody>
      </p:sp>
      <p:graphicFrame>
        <p:nvGraphicFramePr>
          <p:cNvPr id="31" name="Object 30"/>
          <p:cNvGraphicFramePr>
            <a:graphicFrameLocks noChangeAspect="1"/>
          </p:cNvGraphicFramePr>
          <p:nvPr>
            <p:extLst>
              <p:ext uri="{D42A27DB-BD31-4B8C-83A1-F6EECF244321}">
                <p14:modId xmlns:p14="http://schemas.microsoft.com/office/powerpoint/2010/main" val="3144839632"/>
              </p:ext>
            </p:extLst>
          </p:nvPr>
        </p:nvGraphicFramePr>
        <p:xfrm>
          <a:off x="3701413" y="4252592"/>
          <a:ext cx="1185647" cy="1060153"/>
        </p:xfrm>
        <a:graphic>
          <a:graphicData uri="http://schemas.openxmlformats.org/presentationml/2006/ole">
            <mc:AlternateContent xmlns:mc="http://schemas.openxmlformats.org/markup-compatibility/2006">
              <mc:Choice xmlns:v="urn:schemas-microsoft-com:vml" Requires="v">
                <p:oleObj spid="_x0000_s1553986"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01413" y="4252592"/>
                        <a:ext cx="1185647" cy="1060153"/>
                      </a:xfrm>
                      <a:prstGeom prst="rect">
                        <a:avLst/>
                      </a:prstGeom>
                      <a:ln>
                        <a:solidFill>
                          <a:srgbClr val="FF0000"/>
                        </a:solidFill>
                      </a:ln>
                    </p:spPr>
                  </p:pic>
                </p:oleObj>
              </mc:Fallback>
            </mc:AlternateContent>
          </a:graphicData>
        </a:graphic>
      </p:graphicFrame>
    </p:spTree>
    <p:extLst>
      <p:ext uri="{BB962C8B-B14F-4D97-AF65-F5344CB8AC3E}">
        <p14:creationId xmlns:p14="http://schemas.microsoft.com/office/powerpoint/2010/main" val="896614533"/>
      </p:ext>
    </p:extLst>
  </p:cSld>
  <p:clrMapOvr>
    <a:masterClrMapping/>
  </p:clrMapOvr>
  <p:timing>
    <p:tnLst>
      <p:par>
        <p:cTn xmlns:p14="http://schemas.microsoft.com/office/powerpoint/2010/mai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Left Side of the Framework</a:t>
            </a:r>
            <a:endParaRPr lang="en-US" sz="4000" dirty="0"/>
          </a:p>
        </p:txBody>
      </p:sp>
      <p:sp>
        <p:nvSpPr>
          <p:cNvPr id="3" name="Content Placeholder 2"/>
          <p:cNvSpPr>
            <a:spLocks noGrp="1"/>
          </p:cNvSpPr>
          <p:nvPr>
            <p:ph idx="1"/>
          </p:nvPr>
        </p:nvSpPr>
        <p:spPr>
          <a:xfrm>
            <a:off x="4771522" y="1902673"/>
            <a:ext cx="3944376" cy="4275494"/>
          </a:xfrm>
        </p:spPr>
        <p:txBody>
          <a:bodyPr>
            <a:normAutofit/>
          </a:bodyPr>
          <a:lstStyle/>
          <a:p>
            <a:r>
              <a:rPr lang="en-US" sz="2100" dirty="0" smtClean="0"/>
              <a:t>The Left Side of the Framework is a short run model of </a:t>
            </a:r>
            <a:r>
              <a:rPr lang="en-US" sz="2100" dirty="0"/>
              <a:t>a</a:t>
            </a:r>
            <a:r>
              <a:rPr lang="en-US" sz="2100" dirty="0" smtClean="0"/>
              <a:t>ggregate demand and aggregate supply, where both functions are expressed in terms of the general value </a:t>
            </a:r>
            <a:r>
              <a:rPr lang="en-US" sz="2100" dirty="0"/>
              <a:t>level </a:t>
            </a:r>
            <a:r>
              <a:rPr lang="en-US" sz="2100" dirty="0" smtClean="0"/>
              <a:t>and real output. </a:t>
            </a:r>
          </a:p>
          <a:p>
            <a:r>
              <a:rPr lang="en-US" sz="2100" dirty="0" smtClean="0"/>
              <a:t>The intersection of aggregate demand and aggregate supply determines equilibrium levels of real output and the general value level.</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866233"/>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359898" y="5163125"/>
            <a:ext cx="1181371" cy="646331"/>
          </a:xfrm>
          <a:prstGeom prst="rect">
            <a:avLst/>
          </a:prstGeom>
          <a:noFill/>
        </p:spPr>
        <p:txBody>
          <a:bodyPr wrap="none" rtlCol="0">
            <a:spAutoFit/>
          </a:bodyPr>
          <a:lstStyle/>
          <a:p>
            <a:pPr algn="ctr"/>
            <a:r>
              <a:rPr lang="en-US" dirty="0" smtClean="0"/>
              <a:t>Aggregate</a:t>
            </a:r>
          </a:p>
          <a:p>
            <a:pPr algn="ctr"/>
            <a:r>
              <a:rPr lang="en-US" dirty="0" smtClean="0"/>
              <a:t>Demand</a:t>
            </a:r>
            <a:endParaRPr lang="en-US"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603259" y="4385142"/>
            <a:ext cx="569387" cy="461665"/>
          </a:xfrm>
          <a:prstGeom prst="rect">
            <a:avLst/>
          </a:prstGeom>
          <a:noFill/>
        </p:spPr>
        <p:txBody>
          <a:bodyPr wrap="none" rtlCol="0">
            <a:spAutoFit/>
          </a:bodyPr>
          <a:lstStyle/>
          <a:p>
            <a:r>
              <a:rPr lang="en-US" sz="2400" dirty="0" smtClean="0"/>
              <a:t>V</a:t>
            </a:r>
            <a:r>
              <a:rPr lang="en-US" sz="2400" baseline="-25000" dirty="0" smtClean="0"/>
              <a:t>G</a:t>
            </a:r>
            <a:endParaRPr lang="en-US" sz="2400" baseline="-25000" dirty="0"/>
          </a:p>
        </p:txBody>
      </p:sp>
      <p:sp>
        <p:nvSpPr>
          <p:cNvPr id="20" name="TextBox 19"/>
          <p:cNvSpPr txBox="1"/>
          <p:nvPr/>
        </p:nvSpPr>
        <p:spPr>
          <a:xfrm>
            <a:off x="2203705" y="5812722"/>
            <a:ext cx="351378" cy="461665"/>
          </a:xfrm>
          <a:prstGeom prst="rect">
            <a:avLst/>
          </a:prstGeom>
          <a:noFill/>
        </p:spPr>
        <p:txBody>
          <a:bodyPr wrap="none" rtlCol="0">
            <a:spAutoFit/>
          </a:bodyPr>
          <a:lstStyle/>
          <a:p>
            <a:r>
              <a:rPr lang="en-US" sz="2400" dirty="0"/>
              <a:t>q</a:t>
            </a:r>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6" name="Slide Number Placeholder 15"/>
          <p:cNvSpPr>
            <a:spLocks noGrp="1"/>
          </p:cNvSpPr>
          <p:nvPr>
            <p:ph type="sldNum" sz="quarter" idx="12"/>
          </p:nvPr>
        </p:nvSpPr>
        <p:spPr/>
        <p:txBody>
          <a:bodyPr/>
          <a:lstStyle/>
          <a:p>
            <a:fld id="{CFE4BAC9-6D41-4691-9299-18EF07EF0177}" type="slidenum">
              <a:rPr lang="en-US" smtClean="0"/>
              <a:t>239</a:t>
            </a:fld>
            <a:endParaRPr lang="en-US" dirty="0"/>
          </a:p>
        </p:txBody>
      </p:sp>
    </p:spTree>
    <p:extLst>
      <p:ext uri="{BB962C8B-B14F-4D97-AF65-F5344CB8AC3E}">
        <p14:creationId xmlns:p14="http://schemas.microsoft.com/office/powerpoint/2010/main" val="2335003837"/>
      </p:ext>
    </p:extLst>
  </p:cSld>
  <p:clrMapOvr>
    <a:masterClrMapping/>
  </p:clrMapOvr>
  <p:timing>
    <p:tnLst>
      <p:par>
        <p:cTn xmlns:p14="http://schemas.microsoft.com/office/powerpoint/2010/mai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The Right Side of the Framework</a:t>
            </a:r>
            <a:endParaRPr lang="en-US" sz="4000" baseline="-25000" dirty="0"/>
          </a:p>
        </p:txBody>
      </p:sp>
      <p:sp>
        <p:nvSpPr>
          <p:cNvPr id="3" name="Content Placeholder 2"/>
          <p:cNvSpPr>
            <a:spLocks noGrp="1"/>
          </p:cNvSpPr>
          <p:nvPr>
            <p:ph idx="1"/>
          </p:nvPr>
        </p:nvSpPr>
        <p:spPr>
          <a:xfrm>
            <a:off x="486692" y="1902673"/>
            <a:ext cx="4054040" cy="4448518"/>
          </a:xfrm>
        </p:spPr>
        <p:txBody>
          <a:bodyPr>
            <a:normAutofit/>
          </a:bodyPr>
          <a:lstStyle/>
          <a:p>
            <a:r>
              <a:rPr lang="en-US" sz="2100" dirty="0"/>
              <a:t>The </a:t>
            </a:r>
            <a:r>
              <a:rPr lang="en-US" sz="2100" dirty="0" smtClean="0"/>
              <a:t>Right </a:t>
            </a:r>
            <a:r>
              <a:rPr lang="en-US" sz="2100" dirty="0"/>
              <a:t>Side of the Framework is </a:t>
            </a:r>
            <a:r>
              <a:rPr lang="en-US" sz="2100" dirty="0" smtClean="0"/>
              <a:t>the market for money. The supply of money (the monetary base) is fixed. Demand for money is plotted in terms of the absolute market value of money.  </a:t>
            </a:r>
            <a:endParaRPr lang="en-US" sz="2100" dirty="0"/>
          </a:p>
          <a:p>
            <a:r>
              <a:rPr lang="en-US" sz="2100" dirty="0"/>
              <a:t>The intersection of </a:t>
            </a:r>
            <a:r>
              <a:rPr lang="en-US" sz="2100" dirty="0" smtClean="0"/>
              <a:t>supply and demand for money determines, in the first instance, the </a:t>
            </a:r>
            <a:r>
              <a:rPr lang="en-US" sz="2100" dirty="0"/>
              <a:t>equilibrium </a:t>
            </a:r>
            <a:r>
              <a:rPr lang="en-US" sz="2100" dirty="0" smtClean="0"/>
              <a:t>absolute market value of money.</a:t>
            </a:r>
            <a:endParaRPr lang="en-US" sz="2100" dirty="0"/>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25323" y="2994400"/>
            <a:ext cx="1428596" cy="646331"/>
          </a:xfrm>
          <a:prstGeom prst="rect">
            <a:avLst/>
          </a:prstGeom>
          <a:noFill/>
        </p:spPr>
        <p:txBody>
          <a:bodyPr wrap="none" rtlCol="0">
            <a:spAutoFit/>
          </a:bodyPr>
          <a:lstStyle/>
          <a:p>
            <a:pPr algn="ctr"/>
            <a:r>
              <a:rPr lang="en-US" dirty="0" smtClean="0"/>
              <a:t>Value of</a:t>
            </a:r>
          </a:p>
          <a:p>
            <a:pPr algn="ctr"/>
            <a:r>
              <a:rPr lang="en-US" dirty="0" smtClean="0"/>
              <a:t>Money (EV)</a:t>
            </a:r>
            <a:endParaRPr lang="en-US" dirty="0"/>
          </a:p>
        </p:txBody>
      </p:sp>
      <p:sp>
        <p:nvSpPr>
          <p:cNvPr id="39" name="TextBox 38"/>
          <p:cNvSpPr txBox="1"/>
          <p:nvPr/>
        </p:nvSpPr>
        <p:spPr>
          <a:xfrm>
            <a:off x="7330167" y="5812550"/>
            <a:ext cx="1402948" cy="369332"/>
          </a:xfrm>
          <a:prstGeom prst="rect">
            <a:avLst/>
          </a:prstGeom>
          <a:noFill/>
        </p:spPr>
        <p:txBody>
          <a:bodyPr wrap="none" rtlCol="0">
            <a:spAutoFit/>
          </a:bodyPr>
          <a:lstStyle/>
          <a:p>
            <a:r>
              <a:rPr lang="en-US" dirty="0" smtClean="0"/>
              <a:t>Base Money</a:t>
            </a:r>
            <a:endParaRPr lang="en-US"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92678"/>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580806" y="3866948"/>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94794" y="4870142"/>
            <a:ext cx="1293931" cy="646331"/>
          </a:xfrm>
          <a:prstGeom prst="rect">
            <a:avLst/>
          </a:prstGeom>
          <a:noFill/>
        </p:spPr>
        <p:txBody>
          <a:bodyPr wrap="none" rtlCol="0">
            <a:spAutoFit/>
          </a:bodyPr>
          <a:lstStyle/>
          <a:p>
            <a:pPr algn="ctr"/>
            <a:r>
              <a:rPr lang="en-US" dirty="0" smtClean="0"/>
              <a:t>Demand</a:t>
            </a:r>
          </a:p>
          <a:p>
            <a:pPr algn="ctr"/>
            <a:r>
              <a:rPr lang="en-US" i="1" dirty="0" err="1"/>
              <a:t>fn</a:t>
            </a:r>
            <a:r>
              <a:rPr lang="en-US" dirty="0"/>
              <a:t>{</a:t>
            </a:r>
            <a:r>
              <a:rPr lang="en-US" i="1" dirty="0" smtClean="0"/>
              <a:t>V</a:t>
            </a:r>
            <a:r>
              <a:rPr lang="en-US" i="1" baseline="-25000" dirty="0" smtClean="0"/>
              <a:t>G </a:t>
            </a:r>
            <a:r>
              <a:rPr lang="en-US" i="1" dirty="0" smtClean="0"/>
              <a:t>,q ,</a:t>
            </a:r>
            <a:r>
              <a:rPr lang="en-US" i="1" dirty="0"/>
              <a:t>v</a:t>
            </a:r>
            <a:r>
              <a:rPr lang="en-US" dirty="0" smtClean="0"/>
              <a:t>}</a:t>
            </a:r>
            <a:endParaRPr lang="en-US" dirty="0"/>
          </a:p>
        </p:txBody>
      </p:sp>
      <p:cxnSp>
        <p:nvCxnSpPr>
          <p:cNvPr id="44" name="Straight Connector 43"/>
          <p:cNvCxnSpPr/>
          <p:nvPr/>
        </p:nvCxnSpPr>
        <p:spPr>
          <a:xfrm flipH="1">
            <a:off x="5352937" y="478861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761732" y="4501988"/>
            <a:ext cx="607859" cy="461665"/>
          </a:xfrm>
          <a:prstGeom prst="rect">
            <a:avLst/>
          </a:prstGeom>
          <a:noFill/>
        </p:spPr>
        <p:txBody>
          <a:bodyPr wrap="none" rtlCol="0">
            <a:spAutoFit/>
          </a:bodyPr>
          <a:lstStyle/>
          <a:p>
            <a:r>
              <a:rPr lang="en-US" sz="2400" dirty="0" smtClean="0"/>
              <a:t>V</a:t>
            </a:r>
            <a:r>
              <a:rPr lang="en-US" sz="2400" baseline="-25000" dirty="0" smtClean="0"/>
              <a:t>M</a:t>
            </a:r>
            <a:endParaRPr lang="en-US" sz="2400" baseline="-25000" dirty="0"/>
          </a:p>
        </p:txBody>
      </p:sp>
      <p:sp>
        <p:nvSpPr>
          <p:cNvPr id="51" name="TextBox 50"/>
          <p:cNvSpPr txBox="1"/>
          <p:nvPr/>
        </p:nvSpPr>
        <p:spPr>
          <a:xfrm>
            <a:off x="6040628" y="2632323"/>
            <a:ext cx="1336799" cy="369332"/>
          </a:xfrm>
          <a:prstGeom prst="rect">
            <a:avLst/>
          </a:prstGeom>
          <a:noFill/>
        </p:spPr>
        <p:txBody>
          <a:bodyPr wrap="none" rtlCol="0">
            <a:spAutoFit/>
          </a:bodyPr>
          <a:lstStyle/>
          <a:p>
            <a:r>
              <a:rPr lang="en-US" dirty="0" smtClean="0"/>
              <a:t>“MONEY”</a:t>
            </a:r>
            <a:endParaRPr lang="en-US" dirty="0"/>
          </a:p>
        </p:txBody>
      </p:sp>
      <p:sp>
        <p:nvSpPr>
          <p:cNvPr id="52" name="TextBox 51"/>
          <p:cNvSpPr txBox="1"/>
          <p:nvPr/>
        </p:nvSpPr>
        <p:spPr>
          <a:xfrm>
            <a:off x="5454986" y="1941161"/>
            <a:ext cx="2508770" cy="646331"/>
          </a:xfrm>
          <a:prstGeom prst="rect">
            <a:avLst/>
          </a:prstGeom>
          <a:noFill/>
        </p:spPr>
        <p:txBody>
          <a:bodyPr wrap="none" rtlCol="0">
            <a:spAutoFit/>
          </a:bodyPr>
          <a:lstStyle/>
          <a:p>
            <a:pPr algn="ctr"/>
            <a:r>
              <a:rPr lang="en-US" dirty="0" smtClean="0"/>
              <a:t>THE RIGHT SIDE OF</a:t>
            </a:r>
          </a:p>
          <a:p>
            <a:pPr algn="ctr"/>
            <a:r>
              <a:rPr lang="en-US" dirty="0" smtClean="0"/>
              <a:t>THE FRAMEWORK</a:t>
            </a:r>
            <a:endParaRPr lang="en-US" dirty="0"/>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240</a:t>
            </a:fld>
            <a:endParaRPr lang="en-US" dirty="0"/>
          </a:p>
        </p:txBody>
      </p:sp>
    </p:spTree>
    <p:extLst>
      <p:ext uri="{BB962C8B-B14F-4D97-AF65-F5344CB8AC3E}">
        <p14:creationId xmlns:p14="http://schemas.microsoft.com/office/powerpoint/2010/main" val="4177396491"/>
      </p:ext>
    </p:extLst>
  </p:cSld>
  <p:clrMapOvr>
    <a:masterClrMapping/>
  </p:clrMapOvr>
  <p:timing>
    <p:tnLst>
      <p:par>
        <p:cTn xmlns:p14="http://schemas.microsoft.com/office/powerpoint/2010/mai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Example One: Increase in</a:t>
            </a:r>
            <a:br>
              <a:rPr lang="en-US" sz="4000" dirty="0" smtClean="0"/>
            </a:br>
            <a:r>
              <a:rPr lang="en-US" sz="4000" dirty="0" smtClean="0"/>
              <a:t>Aggregate Demand</a:t>
            </a:r>
            <a:endParaRPr lang="en-US" sz="4000" dirty="0"/>
          </a:p>
        </p:txBody>
      </p:sp>
      <p:sp>
        <p:nvSpPr>
          <p:cNvPr id="3" name="Content Placeholder 2"/>
          <p:cNvSpPr>
            <a:spLocks noGrp="1"/>
          </p:cNvSpPr>
          <p:nvPr>
            <p:ph idx="1"/>
          </p:nvPr>
        </p:nvSpPr>
        <p:spPr>
          <a:xfrm>
            <a:off x="4637470" y="1864184"/>
            <a:ext cx="4097672" cy="3766360"/>
          </a:xfrm>
        </p:spPr>
        <p:txBody>
          <a:bodyPr>
            <a:normAutofit fontScale="92500"/>
          </a:bodyPr>
          <a:lstStyle/>
          <a:p>
            <a:r>
              <a:rPr lang="en-US" dirty="0" smtClean="0"/>
              <a:t>Let’s briefly consider two basic examples. In this example, the aggregate demand curve shifts to the right. Equilibrium levels of real output </a:t>
            </a:r>
            <a:r>
              <a:rPr lang="en-US" i="1" dirty="0" smtClean="0"/>
              <a:t>q</a:t>
            </a:r>
            <a:r>
              <a:rPr lang="en-US" dirty="0" smtClean="0"/>
              <a:t> and the general value level </a:t>
            </a:r>
            <a:r>
              <a:rPr lang="en-US" i="1" dirty="0" smtClean="0"/>
              <a:t>V</a:t>
            </a:r>
            <a:r>
              <a:rPr lang="en-US" i="1" baseline="-25000" dirty="0" smtClean="0"/>
              <a:t>G</a:t>
            </a:r>
            <a:r>
              <a:rPr lang="en-US" dirty="0" smtClean="0"/>
              <a:t> both rise. </a:t>
            </a:r>
          </a:p>
          <a:p>
            <a:r>
              <a:rPr lang="en-US" i="1" dirty="0" smtClean="0"/>
              <a:t>All else equal</a:t>
            </a:r>
            <a:r>
              <a:rPr lang="en-US" dirty="0" smtClean="0"/>
              <a:t>, the rise in </a:t>
            </a:r>
            <a:r>
              <a:rPr lang="en-US" i="1" dirty="0" smtClean="0"/>
              <a:t>V</a:t>
            </a:r>
            <a:r>
              <a:rPr lang="en-US" i="1" baseline="-25000" dirty="0" smtClean="0"/>
              <a:t>G</a:t>
            </a:r>
            <a:r>
              <a:rPr lang="en-US" dirty="0" smtClean="0"/>
              <a:t> will lead to a rise in the price level:</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731525"/>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501528" y="5432541"/>
            <a:ext cx="628748" cy="369332"/>
          </a:xfrm>
          <a:prstGeom prst="rect">
            <a:avLst/>
          </a:prstGeom>
          <a:noFill/>
        </p:spPr>
        <p:txBody>
          <a:bodyPr wrap="none" rtlCol="0">
            <a:spAutoFit/>
          </a:bodyPr>
          <a:lstStyle/>
          <a:p>
            <a:pPr algn="ctr"/>
            <a:r>
              <a:rPr lang="en-US" dirty="0" smtClean="0"/>
              <a:t>AD</a:t>
            </a:r>
            <a:r>
              <a:rPr lang="en-US" baseline="-25000" dirty="0" smtClean="0"/>
              <a:t>1</a:t>
            </a:r>
            <a:endParaRPr lang="en-US" baseline="-25000"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391619" y="4404386"/>
            <a:ext cx="720470" cy="461665"/>
          </a:xfrm>
          <a:prstGeom prst="rect">
            <a:avLst/>
          </a:prstGeom>
          <a:noFill/>
        </p:spPr>
        <p:txBody>
          <a:bodyPr wrap="none" rtlCol="0">
            <a:spAutoFit/>
          </a:bodyPr>
          <a:lstStyle/>
          <a:p>
            <a:r>
              <a:rPr lang="en-US" sz="2400" dirty="0" smtClean="0"/>
              <a:t>V</a:t>
            </a:r>
            <a:r>
              <a:rPr lang="en-US" sz="2400" baseline="-25000" dirty="0" smtClean="0"/>
              <a:t>G,1</a:t>
            </a:r>
            <a:endParaRPr lang="en-US" sz="2400" baseline="-25000" dirty="0"/>
          </a:p>
        </p:txBody>
      </p:sp>
      <p:sp>
        <p:nvSpPr>
          <p:cNvPr id="20" name="TextBox 19"/>
          <p:cNvSpPr txBox="1"/>
          <p:nvPr/>
        </p:nvSpPr>
        <p:spPr>
          <a:xfrm>
            <a:off x="2126745" y="5812722"/>
            <a:ext cx="449612" cy="461665"/>
          </a:xfrm>
          <a:prstGeom prst="rect">
            <a:avLst/>
          </a:prstGeom>
          <a:noFill/>
        </p:spPr>
        <p:txBody>
          <a:bodyPr wrap="none" rtlCol="0">
            <a:spAutoFit/>
          </a:bodyPr>
          <a:lstStyle/>
          <a:p>
            <a:r>
              <a:rPr lang="en-US" sz="2400" dirty="0"/>
              <a:t>q</a:t>
            </a:r>
            <a:r>
              <a:rPr lang="en-US" sz="2400" baseline="-25000" dirty="0" smtClean="0"/>
              <a:t>1</a:t>
            </a:r>
            <a:endParaRPr lang="en-US" sz="2400" baseline="-25000" dirty="0"/>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21" name="TextBox 20"/>
          <p:cNvSpPr txBox="1"/>
          <p:nvPr/>
        </p:nvSpPr>
        <p:spPr>
          <a:xfrm>
            <a:off x="3536625" y="4774549"/>
            <a:ext cx="628748" cy="369332"/>
          </a:xfrm>
          <a:prstGeom prst="rect">
            <a:avLst/>
          </a:prstGeom>
          <a:noFill/>
        </p:spPr>
        <p:txBody>
          <a:bodyPr wrap="none" rtlCol="0">
            <a:spAutoFit/>
          </a:bodyPr>
          <a:lstStyle/>
          <a:p>
            <a:pPr algn="ctr"/>
            <a:r>
              <a:rPr lang="en-US" dirty="0" smtClean="0"/>
              <a:t>AD</a:t>
            </a:r>
            <a:r>
              <a:rPr lang="en-US" baseline="-25000" dirty="0"/>
              <a:t>2</a:t>
            </a:r>
          </a:p>
        </p:txBody>
      </p:sp>
      <p:cxnSp>
        <p:nvCxnSpPr>
          <p:cNvPr id="6" name="Straight Connector 5"/>
          <p:cNvCxnSpPr/>
          <p:nvPr/>
        </p:nvCxnSpPr>
        <p:spPr>
          <a:xfrm>
            <a:off x="1847077" y="3368163"/>
            <a:ext cx="1712171" cy="1598826"/>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606225" y="5811170"/>
            <a:ext cx="449612" cy="461665"/>
          </a:xfrm>
          <a:prstGeom prst="rect">
            <a:avLst/>
          </a:prstGeom>
          <a:noFill/>
        </p:spPr>
        <p:txBody>
          <a:bodyPr wrap="none" rtlCol="0">
            <a:spAutoFit/>
          </a:bodyPr>
          <a:lstStyle/>
          <a:p>
            <a:r>
              <a:rPr lang="en-US" sz="2400" dirty="0"/>
              <a:t>q</a:t>
            </a:r>
            <a:r>
              <a:rPr lang="en-US" sz="2400" baseline="-25000" dirty="0" smtClean="0"/>
              <a:t>2</a:t>
            </a:r>
            <a:endParaRPr lang="en-US" sz="2400" baseline="-25000" dirty="0"/>
          </a:p>
        </p:txBody>
      </p:sp>
      <p:sp>
        <p:nvSpPr>
          <p:cNvPr id="23" name="TextBox 22"/>
          <p:cNvSpPr txBox="1"/>
          <p:nvPr/>
        </p:nvSpPr>
        <p:spPr>
          <a:xfrm>
            <a:off x="390099" y="3940978"/>
            <a:ext cx="720470" cy="461665"/>
          </a:xfrm>
          <a:prstGeom prst="rect">
            <a:avLst/>
          </a:prstGeom>
          <a:noFill/>
        </p:spPr>
        <p:txBody>
          <a:bodyPr wrap="none" rtlCol="0">
            <a:spAutoFit/>
          </a:bodyPr>
          <a:lstStyle/>
          <a:p>
            <a:r>
              <a:rPr lang="en-US" sz="2400" dirty="0" smtClean="0"/>
              <a:t>V</a:t>
            </a:r>
            <a:r>
              <a:rPr lang="en-US" sz="2400" baseline="-25000" dirty="0" smtClean="0"/>
              <a:t>G,2</a:t>
            </a:r>
            <a:endParaRPr lang="en-US" sz="2400" baseline="-25000" dirty="0"/>
          </a:p>
        </p:txBody>
      </p:sp>
      <p:cxnSp>
        <p:nvCxnSpPr>
          <p:cNvPr id="24" name="Straight Connector 23"/>
          <p:cNvCxnSpPr/>
          <p:nvPr/>
        </p:nvCxnSpPr>
        <p:spPr>
          <a:xfrm flipH="1">
            <a:off x="1153406" y="4269678"/>
            <a:ext cx="167493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809099" y="4288922"/>
            <a:ext cx="25156" cy="154149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2982262" y="4774549"/>
            <a:ext cx="358960" cy="3693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548301455"/>
              </p:ext>
            </p:extLst>
          </p:nvPr>
        </p:nvGraphicFramePr>
        <p:xfrm>
          <a:off x="6110288" y="5194300"/>
          <a:ext cx="1244600" cy="1114425"/>
        </p:xfrm>
        <a:graphic>
          <a:graphicData uri="http://schemas.openxmlformats.org/presentationml/2006/ole">
            <mc:AlternateContent xmlns:mc="http://schemas.openxmlformats.org/markup-compatibility/2006">
              <mc:Choice xmlns:v="urn:schemas-microsoft-com:vml" Requires="v">
                <p:oleObj spid="_x0000_s1121250"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6110288" y="5194300"/>
                        <a:ext cx="1244600" cy="1114425"/>
                      </a:xfrm>
                      <a:prstGeom prst="rect">
                        <a:avLst/>
                      </a:prstGeom>
                    </p:spPr>
                  </p:pic>
                </p:oleObj>
              </mc:Fallback>
            </mc:AlternateContent>
          </a:graphicData>
        </a:graphic>
      </p:graphicFrame>
      <p:sp>
        <p:nvSpPr>
          <p:cNvPr id="16" name="Footer Placeholder 15"/>
          <p:cNvSpPr>
            <a:spLocks noGrp="1"/>
          </p:cNvSpPr>
          <p:nvPr>
            <p:ph type="ftr" sz="quarter" idx="11"/>
          </p:nvPr>
        </p:nvSpPr>
        <p:spPr/>
        <p:txBody>
          <a:bodyPr/>
          <a:lstStyle/>
          <a:p>
            <a:r>
              <a:rPr lang="en-US" smtClean="0"/>
              <a:t>Gervaise R. J. Heddle, 2014</a:t>
            </a:r>
            <a:endParaRPr lang="en-US" dirty="0"/>
          </a:p>
        </p:txBody>
      </p:sp>
      <p:sp>
        <p:nvSpPr>
          <p:cNvPr id="28" name="Slide Number Placeholder 27"/>
          <p:cNvSpPr>
            <a:spLocks noGrp="1"/>
          </p:cNvSpPr>
          <p:nvPr>
            <p:ph type="sldNum" sz="quarter" idx="12"/>
          </p:nvPr>
        </p:nvSpPr>
        <p:spPr/>
        <p:txBody>
          <a:bodyPr/>
          <a:lstStyle/>
          <a:p>
            <a:fld id="{CFE4BAC9-6D41-4691-9299-18EF07EF0177}" type="slidenum">
              <a:rPr lang="en-US" smtClean="0"/>
              <a:t>241</a:t>
            </a:fld>
            <a:endParaRPr lang="en-US" dirty="0"/>
          </a:p>
        </p:txBody>
      </p:sp>
    </p:spTree>
    <p:extLst>
      <p:ext uri="{BB962C8B-B14F-4D97-AF65-F5344CB8AC3E}">
        <p14:creationId xmlns:p14="http://schemas.microsoft.com/office/powerpoint/2010/main" val="2788010236"/>
      </p:ext>
    </p:extLst>
  </p:cSld>
  <p:clrMapOvr>
    <a:masterClrMapping/>
  </p:clrMapOvr>
  <p:timing>
    <p:tnLst>
      <p:par>
        <p:cTn xmlns:p14="http://schemas.microsoft.com/office/powerpoint/2010/mai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Example Two: Increase in Demand For Money</a:t>
            </a:r>
            <a:endParaRPr lang="en-US" sz="4000" baseline="-25000" dirty="0"/>
          </a:p>
        </p:txBody>
      </p:sp>
      <p:sp>
        <p:nvSpPr>
          <p:cNvPr id="3" name="Content Placeholder 2"/>
          <p:cNvSpPr>
            <a:spLocks noGrp="1"/>
          </p:cNvSpPr>
          <p:nvPr>
            <p:ph idx="1"/>
          </p:nvPr>
        </p:nvSpPr>
        <p:spPr>
          <a:xfrm>
            <a:off x="404048" y="1864185"/>
            <a:ext cx="3982763" cy="3852145"/>
          </a:xfrm>
        </p:spPr>
        <p:txBody>
          <a:bodyPr>
            <a:normAutofit/>
          </a:bodyPr>
          <a:lstStyle/>
          <a:p>
            <a:r>
              <a:rPr lang="en-US" sz="2200" dirty="0" smtClean="0"/>
              <a:t>In this second example, there is an increase in the demand for money. The demand curve for money moves to the right. The equilibrium absolute market value of money </a:t>
            </a:r>
            <a:r>
              <a:rPr lang="en-US" sz="2200" i="1" dirty="0" smtClean="0"/>
              <a:t>V</a:t>
            </a:r>
            <a:r>
              <a:rPr lang="en-US" sz="2200" i="1" baseline="-25000" dirty="0" smtClean="0"/>
              <a:t>M</a:t>
            </a:r>
            <a:r>
              <a:rPr lang="en-US" sz="2200" dirty="0" smtClean="0"/>
              <a:t> rises.</a:t>
            </a:r>
          </a:p>
          <a:p>
            <a:r>
              <a:rPr lang="en-US" sz="2200" i="1" dirty="0" smtClean="0"/>
              <a:t>All else equal</a:t>
            </a:r>
            <a:r>
              <a:rPr lang="en-US" sz="2200" dirty="0" smtClean="0"/>
              <a:t>, the rise in </a:t>
            </a:r>
            <a:r>
              <a:rPr lang="en-US" sz="2200" i="1" dirty="0" smtClean="0"/>
              <a:t>V</a:t>
            </a:r>
            <a:r>
              <a:rPr lang="en-US" sz="2200" i="1" baseline="-25000" dirty="0" smtClean="0"/>
              <a:t>M</a:t>
            </a:r>
            <a:r>
              <a:rPr lang="en-US" sz="2200" dirty="0" smtClean="0"/>
              <a:t> will lead to a fall in the price level:</a:t>
            </a:r>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35884" y="3013644"/>
            <a:ext cx="1407469" cy="646331"/>
          </a:xfrm>
          <a:prstGeom prst="rect">
            <a:avLst/>
          </a:prstGeom>
          <a:noFill/>
        </p:spPr>
        <p:txBody>
          <a:bodyPr wrap="none" rtlCol="0">
            <a:spAutoFit/>
          </a:bodyPr>
          <a:lstStyle/>
          <a:p>
            <a:pPr algn="ctr"/>
            <a:r>
              <a:rPr lang="en-US" dirty="0" smtClean="0"/>
              <a:t>Value of</a:t>
            </a:r>
          </a:p>
          <a:p>
            <a:pPr algn="ctr"/>
            <a:r>
              <a:rPr lang="en-US" dirty="0" smtClean="0"/>
              <a:t>Money (EV)</a:t>
            </a:r>
            <a:endParaRPr lang="en-US" dirty="0"/>
          </a:p>
        </p:txBody>
      </p:sp>
      <p:sp>
        <p:nvSpPr>
          <p:cNvPr id="39" name="TextBox 38"/>
          <p:cNvSpPr txBox="1"/>
          <p:nvPr/>
        </p:nvSpPr>
        <p:spPr>
          <a:xfrm>
            <a:off x="7248447" y="5831794"/>
            <a:ext cx="1402948" cy="369332"/>
          </a:xfrm>
          <a:prstGeom prst="rect">
            <a:avLst/>
          </a:prstGeom>
          <a:noFill/>
        </p:spPr>
        <p:txBody>
          <a:bodyPr wrap="none" rtlCol="0">
            <a:spAutoFit/>
          </a:bodyPr>
          <a:lstStyle/>
          <a:p>
            <a:pPr algn="ctr"/>
            <a:r>
              <a:rPr lang="en-US" dirty="0" smtClean="0"/>
              <a:t>Base Money</a:t>
            </a:r>
            <a:endParaRPr lang="en-US"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92678"/>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651000" y="4156655"/>
            <a:ext cx="1727300" cy="1417403"/>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356617" y="5362712"/>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cxnSp>
        <p:nvCxnSpPr>
          <p:cNvPr id="44" name="Straight Connector 43"/>
          <p:cNvCxnSpPr/>
          <p:nvPr/>
        </p:nvCxnSpPr>
        <p:spPr>
          <a:xfrm flipH="1">
            <a:off x="5352937" y="5000300"/>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587788" y="4694428"/>
            <a:ext cx="760645" cy="461665"/>
          </a:xfrm>
          <a:prstGeom prst="rect">
            <a:avLst/>
          </a:prstGeom>
          <a:noFill/>
        </p:spPr>
        <p:txBody>
          <a:bodyPr wrap="none" rtlCol="0">
            <a:spAutoFit/>
          </a:bodyPr>
          <a:lstStyle/>
          <a:p>
            <a:r>
              <a:rPr lang="en-US" sz="2400" dirty="0" smtClean="0"/>
              <a:t>V</a:t>
            </a:r>
            <a:r>
              <a:rPr lang="en-US" sz="2400" baseline="-25000" dirty="0" smtClean="0"/>
              <a:t>M,1</a:t>
            </a:r>
            <a:endParaRPr lang="en-US" sz="2400" baseline="-25000" dirty="0"/>
          </a:p>
        </p:txBody>
      </p:sp>
      <p:sp>
        <p:nvSpPr>
          <p:cNvPr id="51" name="TextBox 50"/>
          <p:cNvSpPr txBox="1"/>
          <p:nvPr/>
        </p:nvSpPr>
        <p:spPr>
          <a:xfrm>
            <a:off x="6040628" y="2632323"/>
            <a:ext cx="1336799" cy="369332"/>
          </a:xfrm>
          <a:prstGeom prst="rect">
            <a:avLst/>
          </a:prstGeom>
          <a:noFill/>
        </p:spPr>
        <p:txBody>
          <a:bodyPr wrap="none" rtlCol="0">
            <a:spAutoFit/>
          </a:bodyPr>
          <a:lstStyle/>
          <a:p>
            <a:r>
              <a:rPr lang="en-US" dirty="0" smtClean="0"/>
              <a:t>“MONEY”</a:t>
            </a:r>
            <a:endParaRPr lang="en-US" dirty="0"/>
          </a:p>
        </p:txBody>
      </p:sp>
      <p:sp>
        <p:nvSpPr>
          <p:cNvPr id="52" name="TextBox 51"/>
          <p:cNvSpPr txBox="1"/>
          <p:nvPr/>
        </p:nvSpPr>
        <p:spPr>
          <a:xfrm>
            <a:off x="5454986" y="1941161"/>
            <a:ext cx="2508770" cy="646331"/>
          </a:xfrm>
          <a:prstGeom prst="rect">
            <a:avLst/>
          </a:prstGeom>
          <a:noFill/>
        </p:spPr>
        <p:txBody>
          <a:bodyPr wrap="none" rtlCol="0">
            <a:spAutoFit/>
          </a:bodyPr>
          <a:lstStyle/>
          <a:p>
            <a:pPr algn="ctr"/>
            <a:r>
              <a:rPr lang="en-US" dirty="0" smtClean="0"/>
              <a:t>THE RIGHT SIDE OF</a:t>
            </a:r>
          </a:p>
          <a:p>
            <a:pPr algn="ctr"/>
            <a:r>
              <a:rPr lang="en-US" dirty="0" smtClean="0"/>
              <a:t>THE FRAMEWORK</a:t>
            </a:r>
            <a:endParaRPr lang="en-US" dirty="0"/>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cxnSp>
        <p:nvCxnSpPr>
          <p:cNvPr id="6" name="Straight Connector 5"/>
          <p:cNvCxnSpPr/>
          <p:nvPr/>
        </p:nvCxnSpPr>
        <p:spPr>
          <a:xfrm>
            <a:off x="6040628" y="3717707"/>
            <a:ext cx="1768532" cy="1516601"/>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809836" y="5022624"/>
            <a:ext cx="450777" cy="369332"/>
          </a:xfrm>
          <a:prstGeom prst="rect">
            <a:avLst/>
          </a:prstGeom>
          <a:noFill/>
        </p:spPr>
        <p:txBody>
          <a:bodyPr wrap="none" rtlCol="0">
            <a:spAutoFit/>
          </a:bodyPr>
          <a:lstStyle/>
          <a:p>
            <a:r>
              <a:rPr lang="en-US" dirty="0" smtClean="0"/>
              <a:t>D</a:t>
            </a:r>
            <a:r>
              <a:rPr lang="en-US" baseline="-25000" dirty="0" smtClean="0"/>
              <a:t>2</a:t>
            </a:r>
            <a:endParaRPr lang="en-US" baseline="-25000" dirty="0"/>
          </a:p>
        </p:txBody>
      </p:sp>
      <p:cxnSp>
        <p:nvCxnSpPr>
          <p:cNvPr id="13" name="Straight Connector 12"/>
          <p:cNvCxnSpPr/>
          <p:nvPr/>
        </p:nvCxnSpPr>
        <p:spPr>
          <a:xfrm flipH="1">
            <a:off x="5352937" y="4291363"/>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586268" y="3961604"/>
            <a:ext cx="760645" cy="461665"/>
          </a:xfrm>
          <a:prstGeom prst="rect">
            <a:avLst/>
          </a:prstGeom>
          <a:noFill/>
        </p:spPr>
        <p:txBody>
          <a:bodyPr wrap="none" rtlCol="0">
            <a:spAutoFit/>
          </a:bodyPr>
          <a:lstStyle/>
          <a:p>
            <a:r>
              <a:rPr lang="en-US" sz="2400" dirty="0" smtClean="0"/>
              <a:t>V</a:t>
            </a:r>
            <a:r>
              <a:rPr lang="en-US" sz="2400" baseline="-25000" dirty="0" smtClean="0"/>
              <a:t>M,2</a:t>
            </a:r>
            <a:endParaRPr lang="en-US" sz="2400" baseline="-25000" dirty="0"/>
          </a:p>
        </p:txBody>
      </p:sp>
      <p:graphicFrame>
        <p:nvGraphicFramePr>
          <p:cNvPr id="22" name="Object 21"/>
          <p:cNvGraphicFramePr>
            <a:graphicFrameLocks noChangeAspect="1"/>
          </p:cNvGraphicFramePr>
          <p:nvPr>
            <p:extLst>
              <p:ext uri="{D42A27DB-BD31-4B8C-83A1-F6EECF244321}">
                <p14:modId xmlns:p14="http://schemas.microsoft.com/office/powerpoint/2010/main" val="2740754951"/>
              </p:ext>
            </p:extLst>
          </p:nvPr>
        </p:nvGraphicFramePr>
        <p:xfrm>
          <a:off x="1819275" y="5216525"/>
          <a:ext cx="1244600" cy="1114425"/>
        </p:xfrm>
        <a:graphic>
          <a:graphicData uri="http://schemas.openxmlformats.org/presentationml/2006/ole">
            <mc:AlternateContent xmlns:mc="http://schemas.openxmlformats.org/markup-compatibility/2006">
              <mc:Choice xmlns:v="urn:schemas-microsoft-com:vml" Requires="v">
                <p:oleObj spid="_x0000_s1122274"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1819275" y="5216525"/>
                        <a:ext cx="1244600" cy="1114425"/>
                      </a:xfrm>
                      <a:prstGeom prst="rect">
                        <a:avLst/>
                      </a:prstGeom>
                    </p:spPr>
                  </p:pic>
                </p:oleObj>
              </mc:Fallback>
            </mc:AlternateContent>
          </a:graphicData>
        </a:graphic>
      </p:graphicFrame>
      <p:cxnSp>
        <p:nvCxnSpPr>
          <p:cNvPr id="7" name="Straight Arrow Connector 6"/>
          <p:cNvCxnSpPr/>
          <p:nvPr/>
        </p:nvCxnSpPr>
        <p:spPr>
          <a:xfrm flipV="1">
            <a:off x="7080469" y="4907160"/>
            <a:ext cx="346327" cy="3693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242</a:t>
            </a:fld>
            <a:endParaRPr lang="en-US" dirty="0"/>
          </a:p>
        </p:txBody>
      </p:sp>
    </p:spTree>
    <p:extLst>
      <p:ext uri="{BB962C8B-B14F-4D97-AF65-F5344CB8AC3E}">
        <p14:creationId xmlns:p14="http://schemas.microsoft.com/office/powerpoint/2010/main" val="2933843333"/>
      </p:ext>
    </p:extLst>
  </p:cSld>
  <p:clrMapOvr>
    <a:masterClrMapping/>
  </p:clrMapOvr>
  <p:timing>
    <p:tnLst>
      <p:par>
        <p:cTn xmlns:p14="http://schemas.microsoft.com/office/powerpoint/2010/mai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Left Side: An Extension of the Microeconomic Principle</a:t>
            </a:r>
            <a:endParaRPr lang="en-US" sz="4000" dirty="0"/>
          </a:p>
        </p:txBody>
      </p:sp>
      <p:sp>
        <p:nvSpPr>
          <p:cNvPr id="3" name="Content Placeholder 2"/>
          <p:cNvSpPr>
            <a:spLocks noGrp="1"/>
          </p:cNvSpPr>
          <p:nvPr>
            <p:ph idx="1"/>
          </p:nvPr>
        </p:nvSpPr>
        <p:spPr>
          <a:xfrm>
            <a:off x="481010" y="1806452"/>
            <a:ext cx="8215651" cy="4582481"/>
          </a:xfrm>
        </p:spPr>
        <p:txBody>
          <a:bodyPr>
            <a:normAutofit fontScale="92500"/>
          </a:bodyPr>
          <a:lstStyle/>
          <a:p>
            <a:r>
              <a:rPr lang="en-US" dirty="0" smtClean="0"/>
              <a:t>Both sides of the Goods-Money Framework are analyzed in more detail later in this paper, but for now let’s make a few quick observations about the left side of the framework so that we can move on and discuss the right side of the framework.</a:t>
            </a:r>
          </a:p>
          <a:p>
            <a:r>
              <a:rPr lang="en-US" dirty="0" smtClean="0"/>
              <a:t>In simple terms, the left side of the framework represents an extension of the microeconomic principle described earlier in this paper that supply and demand for a good are, in the first instance, functions of the absolute market value of that good, not its price in money terms. Prima facie, the hypothetical aggregate supply and demand functions should both be a function of the overall absolute market value of goods (the general value level), not the price level.</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243</a:t>
            </a:fld>
            <a:endParaRPr lang="en-US" dirty="0"/>
          </a:p>
        </p:txBody>
      </p:sp>
    </p:spTree>
    <p:extLst>
      <p:ext uri="{BB962C8B-B14F-4D97-AF65-F5344CB8AC3E}">
        <p14:creationId xmlns:p14="http://schemas.microsoft.com/office/powerpoint/2010/main" val="2430005144"/>
      </p:ext>
    </p:extLst>
  </p:cSld>
  <p:clrMapOvr>
    <a:masterClrMapping/>
  </p:clrMapOvr>
  <p:timing>
    <p:tnLst>
      <p:par>
        <p:cTn xmlns:p14="http://schemas.microsoft.com/office/powerpoint/2010/mai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29" y="244158"/>
            <a:ext cx="8273372" cy="1339850"/>
          </a:xfrm>
        </p:spPr>
        <p:txBody>
          <a:bodyPr>
            <a:normAutofit/>
          </a:bodyPr>
          <a:lstStyle/>
          <a:p>
            <a:r>
              <a:rPr lang="en-US" sz="4000" dirty="0" smtClean="0"/>
              <a:t>Predictable Real Output Response to Changes in Price Level Unlikely</a:t>
            </a:r>
            <a:endParaRPr lang="en-US" sz="4000" dirty="0"/>
          </a:p>
        </p:txBody>
      </p:sp>
      <p:sp>
        <p:nvSpPr>
          <p:cNvPr id="3" name="Content Placeholder 2"/>
          <p:cNvSpPr>
            <a:spLocks noGrp="1"/>
          </p:cNvSpPr>
          <p:nvPr>
            <p:ph idx="1"/>
          </p:nvPr>
        </p:nvSpPr>
        <p:spPr>
          <a:xfrm>
            <a:off x="481009" y="1806453"/>
            <a:ext cx="8234892" cy="4563236"/>
          </a:xfrm>
        </p:spPr>
        <p:txBody>
          <a:bodyPr>
            <a:normAutofit/>
          </a:bodyPr>
          <a:lstStyle/>
          <a:p>
            <a:r>
              <a:rPr lang="en-US" sz="2100" dirty="0" smtClean="0"/>
              <a:t>Aggregate supply and demand analysis as </a:t>
            </a:r>
            <a:r>
              <a:rPr lang="en-US" sz="2100" i="1" dirty="0" smtClean="0"/>
              <a:t>traditionally</a:t>
            </a:r>
            <a:r>
              <a:rPr lang="en-US" sz="2100" dirty="0" smtClean="0"/>
              <a:t> represented (with the price level, not inflation, on the y-axis) posits that there are predictable responses between the aggregate quantity of goods supplied/demanded and the price level. This must be the case in order for both functions (aggregate supply and demand) to be derived in terms of the price level.</a:t>
            </a:r>
          </a:p>
          <a:p>
            <a:pPr>
              <a:spcBef>
                <a:spcPts val="1400"/>
              </a:spcBef>
            </a:pPr>
            <a:r>
              <a:rPr lang="en-US" sz="2100" dirty="0" smtClean="0"/>
              <a:t>The problem with this view is that the price level is a very noisy signal. If Ratio Theory is correct, then the price level contains information about </a:t>
            </a:r>
            <a:r>
              <a:rPr lang="en-US" sz="2100" i="1" dirty="0" smtClean="0"/>
              <a:t>both</a:t>
            </a:r>
            <a:r>
              <a:rPr lang="en-US" sz="2100" dirty="0" smtClean="0"/>
              <a:t> the value of goods </a:t>
            </a:r>
            <a:r>
              <a:rPr lang="en-US" sz="2100" i="1" dirty="0" smtClean="0"/>
              <a:t>and</a:t>
            </a:r>
            <a:r>
              <a:rPr lang="en-US" sz="2100" dirty="0" smtClean="0"/>
              <a:t> the value of money. It is not clear why economic agents should respond in the same manner to a rise in the value of goods as they do to a fall in the value of money, even though both have the same effect on the price level (the price level rises in both cases).</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244</a:t>
            </a:fld>
            <a:endParaRPr lang="en-US" dirty="0"/>
          </a:p>
        </p:txBody>
      </p:sp>
    </p:spTree>
    <p:extLst>
      <p:ext uri="{BB962C8B-B14F-4D97-AF65-F5344CB8AC3E}">
        <p14:creationId xmlns:p14="http://schemas.microsoft.com/office/powerpoint/2010/main" val="3487947090"/>
      </p:ext>
    </p:extLst>
  </p:cSld>
  <p:clrMapOvr>
    <a:masterClrMapping/>
  </p:clrMapOvr>
  <p:timing>
    <p:tnLst>
      <p:par>
        <p:cTn xmlns:p14="http://schemas.microsoft.com/office/powerpoint/2010/mai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a:bodyPr>
          <a:lstStyle/>
          <a:p>
            <a:r>
              <a:rPr lang="en-US" sz="4000" dirty="0" smtClean="0"/>
              <a:t>A “More Predictable” Real Output Response to General Value Level?</a:t>
            </a:r>
            <a:endParaRPr lang="en-US" sz="4000" dirty="0"/>
          </a:p>
        </p:txBody>
      </p:sp>
      <p:sp>
        <p:nvSpPr>
          <p:cNvPr id="3" name="Content Placeholder 2"/>
          <p:cNvSpPr>
            <a:spLocks noGrp="1"/>
          </p:cNvSpPr>
          <p:nvPr>
            <p:ph idx="1"/>
          </p:nvPr>
        </p:nvSpPr>
        <p:spPr>
          <a:xfrm>
            <a:off x="481010" y="1806453"/>
            <a:ext cx="8215651" cy="4601724"/>
          </a:xfrm>
        </p:spPr>
        <p:txBody>
          <a:bodyPr>
            <a:normAutofit fontScale="92500"/>
          </a:bodyPr>
          <a:lstStyle/>
          <a:p>
            <a:r>
              <a:rPr lang="en-US" dirty="0"/>
              <a:t>Consider the aggregate supply curve. In very simple terms, if something (the basket of goods) is absolutely more valuable, then </a:t>
            </a:r>
            <a:r>
              <a:rPr lang="en-US" dirty="0" smtClean="0"/>
              <a:t>it </a:t>
            </a:r>
            <a:r>
              <a:rPr lang="en-US" i="1" dirty="0" smtClean="0"/>
              <a:t>may</a:t>
            </a:r>
            <a:r>
              <a:rPr lang="en-US" dirty="0" smtClean="0"/>
              <a:t> make </a:t>
            </a:r>
            <a:r>
              <a:rPr lang="en-US" dirty="0"/>
              <a:t>sense for people to work harder to supply it and hence real output will increase. If something is only relatively more valuable, it is only more valuable in the sense that the item received in exchange (money) is less valuable, then it is not clear why a similar “work harder” response should be elicited.</a:t>
            </a:r>
          </a:p>
          <a:p>
            <a:r>
              <a:rPr lang="en-US" dirty="0" smtClean="0"/>
              <a:t>It is the contention of this paper that if there is any predictable relationship between the overall market value of goods and real output, then it is between the </a:t>
            </a:r>
            <a:r>
              <a:rPr lang="en-US" i="1" dirty="0" smtClean="0"/>
              <a:t>absolute</a:t>
            </a:r>
            <a:r>
              <a:rPr lang="en-US" dirty="0" smtClean="0"/>
              <a:t> market value of goods and real output, not the </a:t>
            </a:r>
            <a:r>
              <a:rPr lang="en-US" i="1" dirty="0" smtClean="0"/>
              <a:t>relative</a:t>
            </a:r>
            <a:r>
              <a:rPr lang="en-US" dirty="0" smtClean="0"/>
              <a:t> market value of goods (the market value of goods in money terms) and real output.</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245</a:t>
            </a:fld>
            <a:endParaRPr lang="en-US" dirty="0"/>
          </a:p>
        </p:txBody>
      </p:sp>
    </p:spTree>
    <p:extLst>
      <p:ext uri="{BB962C8B-B14F-4D97-AF65-F5344CB8AC3E}">
        <p14:creationId xmlns:p14="http://schemas.microsoft.com/office/powerpoint/2010/main" val="1349076145"/>
      </p:ext>
    </p:extLst>
  </p:cSld>
  <p:clrMapOvr>
    <a:masterClrMapping/>
  </p:clrMapOvr>
  <p:timing>
    <p:tnLst>
      <p:par>
        <p:cTn xmlns:p14="http://schemas.microsoft.com/office/powerpoint/2010/mai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Derivation of Aggregate</a:t>
            </a:r>
            <a:br>
              <a:rPr lang="en-US" sz="4000" dirty="0" smtClean="0"/>
            </a:br>
            <a:r>
              <a:rPr lang="en-US" sz="4000" dirty="0" smtClean="0"/>
              <a:t>Supply and Demand Curves</a:t>
            </a:r>
            <a:endParaRPr lang="en-US" sz="4000" dirty="0"/>
          </a:p>
        </p:txBody>
      </p:sp>
      <p:sp>
        <p:nvSpPr>
          <p:cNvPr id="3" name="Content Placeholder 2"/>
          <p:cNvSpPr>
            <a:spLocks noGrp="1"/>
          </p:cNvSpPr>
          <p:nvPr>
            <p:ph idx="1"/>
          </p:nvPr>
        </p:nvSpPr>
        <p:spPr>
          <a:xfrm>
            <a:off x="481010" y="1806453"/>
            <a:ext cx="8196410" cy="4524748"/>
          </a:xfrm>
        </p:spPr>
        <p:txBody>
          <a:bodyPr>
            <a:normAutofit fontScale="92500" lnSpcReduction="10000"/>
          </a:bodyPr>
          <a:lstStyle/>
          <a:p>
            <a:r>
              <a:rPr lang="en-US" dirty="0" smtClean="0"/>
              <a:t>If there is a predictable response between the general value level and real output demanded and supplied (the aggregate supply and demand functions), then the natural question to ask is what is the nature of that response (what is the slope of the functions?).</a:t>
            </a:r>
          </a:p>
          <a:p>
            <a:r>
              <a:rPr lang="en-US" dirty="0" smtClean="0"/>
              <a:t>The left side of the Goods-Money Framework attempts to capture the short-term dynamics in the “Goods Market”. In the short term, the aggregate demand function is downward sloping and the aggregate supply function is upward sloping. While there are many possible arguments to justify these shapes, a later section in this paper will argue that the respective slopes of the short-term AD/AS functions are driven primarily by expectations of mean reversion in the general value level.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246</a:t>
            </a:fld>
            <a:endParaRPr lang="en-US" dirty="0"/>
          </a:p>
        </p:txBody>
      </p:sp>
    </p:spTree>
    <p:extLst>
      <p:ext uri="{BB962C8B-B14F-4D97-AF65-F5344CB8AC3E}">
        <p14:creationId xmlns:p14="http://schemas.microsoft.com/office/powerpoint/2010/main" val="1222273352"/>
      </p:ext>
    </p:extLst>
  </p:cSld>
  <p:clrMapOvr>
    <a:masterClrMapping/>
  </p:clrMapOvr>
  <p:timing>
    <p:tnLst>
      <p:par>
        <p:cTn xmlns:p14="http://schemas.microsoft.com/office/powerpoint/2010/mai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General Value Level Sensitive to Short-Term Conditions</a:t>
            </a:r>
            <a:endParaRPr lang="en-US" sz="4000" dirty="0"/>
          </a:p>
        </p:txBody>
      </p:sp>
      <p:sp>
        <p:nvSpPr>
          <p:cNvPr id="3" name="Content Placeholder 2"/>
          <p:cNvSpPr>
            <a:spLocks noGrp="1"/>
          </p:cNvSpPr>
          <p:nvPr>
            <p:ph idx="1"/>
          </p:nvPr>
        </p:nvSpPr>
        <p:spPr>
          <a:xfrm>
            <a:off x="481010" y="1806452"/>
            <a:ext cx="8234891" cy="4640211"/>
          </a:xfrm>
        </p:spPr>
        <p:txBody>
          <a:bodyPr>
            <a:normAutofit fontScale="92500"/>
          </a:bodyPr>
          <a:lstStyle/>
          <a:p>
            <a:r>
              <a:rPr lang="en-US" dirty="0" smtClean="0"/>
              <a:t>Before we conclude this introductory section on the Goods-Money Framework and move on with our initial analysis of the right side of the framework, it is worth making one more point. </a:t>
            </a:r>
          </a:p>
          <a:p>
            <a:r>
              <a:rPr lang="en-US" dirty="0" smtClean="0"/>
              <a:t>It is the view of this paper that the </a:t>
            </a:r>
            <a:r>
              <a:rPr lang="en-US" dirty="0"/>
              <a:t>general value level is highly responsive to changes in current market conditions and </a:t>
            </a:r>
            <a:r>
              <a:rPr lang="en-US" dirty="0" smtClean="0"/>
              <a:t>short-term </a:t>
            </a:r>
            <a:r>
              <a:rPr lang="en-US" dirty="0"/>
              <a:t>expectations</a:t>
            </a:r>
            <a:r>
              <a:rPr lang="en-US" dirty="0" smtClean="0"/>
              <a:t>. This should not be a controversial point. The reason it is highlighted is because it contrasts sharply with the behavior of the market value of money. In the next section and the final paper in the Series, it will be argued that, in the short term, the absolute market value of money is driven primarily by shifts in long-term expectations. With that point in mind, let’s begin a more detailed analysis of each side of the framework.</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247</a:t>
            </a:fld>
            <a:endParaRPr lang="en-US" dirty="0"/>
          </a:p>
        </p:txBody>
      </p:sp>
    </p:spTree>
    <p:extLst>
      <p:ext uri="{BB962C8B-B14F-4D97-AF65-F5344CB8AC3E}">
        <p14:creationId xmlns:p14="http://schemas.microsoft.com/office/powerpoint/2010/main" val="3931828902"/>
      </p:ext>
    </p:extLst>
  </p:cSld>
  <p:clrMapOvr>
    <a:masterClrMapping/>
  </p:clrMapOvr>
  <p:timing>
    <p:tnLst>
      <p:par>
        <p:cTn xmlns:p14="http://schemas.microsoft.com/office/powerpoint/2010/mai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Market for Money</a:t>
            </a:r>
            <a:endParaRPr lang="en-US" sz="4000" dirty="0"/>
          </a:p>
        </p:txBody>
      </p:sp>
      <p:sp>
        <p:nvSpPr>
          <p:cNvPr id="3" name="Text Placeholder 2"/>
          <p:cNvSpPr>
            <a:spLocks noGrp="1"/>
          </p:cNvSpPr>
          <p:nvPr>
            <p:ph type="body" idx="1"/>
          </p:nvPr>
        </p:nvSpPr>
        <p:spPr/>
        <p:txBody>
          <a:bodyPr/>
          <a:lstStyle/>
          <a:p>
            <a:r>
              <a:rPr lang="en-US" dirty="0" smtClean="0"/>
              <a:t>The Right Side of the Goods-</a:t>
            </a:r>
            <a:r>
              <a:rPr lang="en-US" dirty="0"/>
              <a:t>Money </a:t>
            </a:r>
            <a:r>
              <a:rPr lang="en-US" dirty="0" smtClean="0"/>
              <a:t>Framework</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248</a:t>
            </a:fld>
            <a:endParaRPr lang="en-US" dirty="0"/>
          </a:p>
        </p:txBody>
      </p:sp>
    </p:spTree>
    <p:extLst>
      <p:ext uri="{BB962C8B-B14F-4D97-AF65-F5344CB8AC3E}">
        <p14:creationId xmlns:p14="http://schemas.microsoft.com/office/powerpoint/2010/main" val="228077940"/>
      </p:ext>
    </p:extLst>
  </p:cSld>
  <p:clrMapOvr>
    <a:masterClrMapping/>
  </p:clrMapOvr>
  <p:timing>
    <p:tnLst>
      <p:par>
        <p:cTn xmlns:p14="http://schemas.microsoft.com/office/powerpoint/2010/mai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Market For Money:</a:t>
            </a:r>
            <a:br>
              <a:rPr lang="en-US" sz="4000" dirty="0" smtClean="0"/>
            </a:br>
            <a:r>
              <a:rPr lang="en-US" sz="4000" dirty="0" smtClean="0"/>
              <a:t>Introductory Comments</a:t>
            </a:r>
            <a:endParaRPr lang="en-US" sz="4000" dirty="0"/>
          </a:p>
        </p:txBody>
      </p:sp>
      <p:sp>
        <p:nvSpPr>
          <p:cNvPr id="3" name="Content Placeholder 2"/>
          <p:cNvSpPr>
            <a:spLocks noGrp="1"/>
          </p:cNvSpPr>
          <p:nvPr>
            <p:ph idx="1"/>
          </p:nvPr>
        </p:nvSpPr>
        <p:spPr>
          <a:xfrm>
            <a:off x="481010" y="1806453"/>
            <a:ext cx="8234892" cy="4601724"/>
          </a:xfrm>
        </p:spPr>
        <p:txBody>
          <a:bodyPr>
            <a:normAutofit fontScale="92500"/>
          </a:bodyPr>
          <a:lstStyle/>
          <a:p>
            <a:r>
              <a:rPr lang="en-US" dirty="0" smtClean="0"/>
              <a:t>In an earlier section, we used the Simple Model to think about the </a:t>
            </a:r>
            <a:r>
              <a:rPr lang="en-US" i="1" dirty="0" smtClean="0"/>
              <a:t>long-term</a:t>
            </a:r>
            <a:r>
              <a:rPr lang="en-US" dirty="0" smtClean="0"/>
              <a:t> determination of the absolute market value of money and the price level. This section of the paper is designed to provide readers with a basic introduction to the </a:t>
            </a:r>
            <a:r>
              <a:rPr lang="en-US" i="1" dirty="0" smtClean="0"/>
              <a:t>short-term</a:t>
            </a:r>
            <a:r>
              <a:rPr lang="en-US" dirty="0" smtClean="0"/>
              <a:t> determination of the absolute market value of money.</a:t>
            </a:r>
          </a:p>
          <a:p>
            <a:r>
              <a:rPr lang="en-US" dirty="0" smtClean="0"/>
              <a:t>I would like to stress that this section is merely an introduction to the complicated issues involved and is really just a preview of key ideas discussed in the final paper of the series, The Velocity Enigma. This section of the paper will discuss, at a high level, some of the basic issues involved, but it is not a substitute for the Discounted </a:t>
            </a:r>
            <a:r>
              <a:rPr lang="en-US" dirty="0"/>
              <a:t>F</a:t>
            </a:r>
            <a:r>
              <a:rPr lang="en-US" dirty="0" smtClean="0"/>
              <a:t>uture </a:t>
            </a:r>
            <a:r>
              <a:rPr lang="en-US" dirty="0"/>
              <a:t>B</a:t>
            </a:r>
            <a:r>
              <a:rPr lang="en-US" dirty="0" smtClean="0"/>
              <a:t>enefits </a:t>
            </a:r>
            <a:r>
              <a:rPr lang="en-US" dirty="0"/>
              <a:t>M</a:t>
            </a:r>
            <a:r>
              <a:rPr lang="en-US" dirty="0" smtClean="0"/>
              <a:t>odel of Money and the more detailed analysis contained in The Velocity Enigma.</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249</a:t>
            </a:fld>
            <a:endParaRPr lang="en-US" dirty="0"/>
          </a:p>
        </p:txBody>
      </p:sp>
    </p:spTree>
    <p:extLst>
      <p:ext uri="{BB962C8B-B14F-4D97-AF65-F5344CB8AC3E}">
        <p14:creationId xmlns:p14="http://schemas.microsoft.com/office/powerpoint/2010/main" val="3895266318"/>
      </p:ext>
    </p:extLst>
  </p:cSld>
  <p:clrMapOvr>
    <a:masterClrMapping/>
  </p:clrMapOvr>
  <p:timing>
    <p:tnLst>
      <p:par>
        <p:cTn xmlns:p14="http://schemas.microsoft.com/office/powerpoint/2010/mai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Parties to the</a:t>
            </a:r>
            <a:br>
              <a:rPr lang="en-US" sz="4000" dirty="0" smtClean="0"/>
            </a:br>
            <a:r>
              <a:rPr lang="en-US" sz="4000" dirty="0" err="1" smtClean="0"/>
              <a:t>Moneyholders</a:t>
            </a:r>
            <a:r>
              <a:rPr lang="en-US" sz="4000" dirty="0" smtClean="0"/>
              <a:t>’ Agreement</a:t>
            </a:r>
            <a:endParaRPr lang="en-US" sz="4000" dirty="0"/>
          </a:p>
        </p:txBody>
      </p:sp>
      <p:sp>
        <p:nvSpPr>
          <p:cNvPr id="3" name="Content Placeholder 2"/>
          <p:cNvSpPr>
            <a:spLocks noGrp="1"/>
          </p:cNvSpPr>
          <p:nvPr>
            <p:ph idx="1"/>
          </p:nvPr>
        </p:nvSpPr>
        <p:spPr>
          <a:xfrm>
            <a:off x="423290" y="1746834"/>
            <a:ext cx="8311852" cy="1369665"/>
          </a:xfrm>
        </p:spPr>
        <p:txBody>
          <a:bodyPr>
            <a:noAutofit/>
          </a:bodyPr>
          <a:lstStyle/>
          <a:p>
            <a:pPr marL="0" indent="0" algn="ctr">
              <a:buNone/>
            </a:pPr>
            <a:r>
              <a:rPr lang="en-US" sz="2100" dirty="0" smtClean="0"/>
              <a:t>Let’s begin our analysis of the market for money by going back to the basic principles discussed in The Money Enigma</a:t>
            </a:r>
            <a:r>
              <a:rPr lang="en-US" sz="2100" dirty="0"/>
              <a:t>. </a:t>
            </a:r>
            <a:r>
              <a:rPr lang="en-US" sz="2100" dirty="0" smtClean="0"/>
              <a:t>Money is a financial instrument. Money is </a:t>
            </a:r>
            <a:r>
              <a:rPr lang="en-US" sz="2100" dirty="0"/>
              <a:t>a liability of </a:t>
            </a:r>
            <a:r>
              <a:rPr lang="en-US" sz="2100" dirty="0" smtClean="0"/>
              <a:t>society (issued </a:t>
            </a:r>
            <a:r>
              <a:rPr lang="en-US" sz="2100" dirty="0"/>
              <a:t>on its behalf by government as trust and </a:t>
            </a:r>
            <a:r>
              <a:rPr lang="en-US" sz="2100" dirty="0" smtClean="0"/>
              <a:t>trustee) and an asset to its holder.</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540823" y="3181689"/>
            <a:ext cx="4168554" cy="369332"/>
          </a:xfrm>
          <a:prstGeom prst="rect">
            <a:avLst/>
          </a:prstGeom>
          <a:noFill/>
        </p:spPr>
        <p:txBody>
          <a:bodyPr wrap="none" rtlCol="0">
            <a:spAutoFit/>
          </a:bodyPr>
          <a:lstStyle/>
          <a:p>
            <a:r>
              <a:rPr lang="en-US" dirty="0" smtClean="0"/>
              <a:t>“MONEYHOLDERS’ AGREEMENT”</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Footer Placeholder 14"/>
          <p:cNvSpPr>
            <a:spLocks noGrp="1"/>
          </p:cNvSpPr>
          <p:nvPr>
            <p:ph type="ftr" sz="quarter" idx="11"/>
          </p:nvPr>
        </p:nvSpPr>
        <p:spPr/>
        <p:txBody>
          <a:bodyPr/>
          <a:lstStyle/>
          <a:p>
            <a:r>
              <a:rPr lang="en-US" smtClean="0"/>
              <a:t>Gervaise R. J. Heddle, 2014</a:t>
            </a:r>
            <a:endParaRPr lang="en-US" dirty="0"/>
          </a:p>
        </p:txBody>
      </p:sp>
      <p:sp>
        <p:nvSpPr>
          <p:cNvPr id="20" name="Slide Number Placeholder 19"/>
          <p:cNvSpPr>
            <a:spLocks noGrp="1"/>
          </p:cNvSpPr>
          <p:nvPr>
            <p:ph type="sldNum" sz="quarter" idx="12"/>
          </p:nvPr>
        </p:nvSpPr>
        <p:spPr/>
        <p:txBody>
          <a:bodyPr/>
          <a:lstStyle/>
          <a:p>
            <a:fld id="{CFE4BAC9-6D41-4691-9299-18EF07EF0177}" type="slidenum">
              <a:rPr lang="en-US" smtClean="0"/>
              <a:t>250</a:t>
            </a:fld>
            <a:endParaRPr lang="en-US" dirty="0"/>
          </a:p>
        </p:txBody>
      </p:sp>
    </p:spTree>
    <p:extLst>
      <p:ext uri="{BB962C8B-B14F-4D97-AF65-F5344CB8AC3E}">
        <p14:creationId xmlns:p14="http://schemas.microsoft.com/office/powerpoint/2010/main" val="522611480"/>
      </p:ext>
    </p:extLst>
  </p:cSld>
  <p:clrMapOvr>
    <a:masterClrMapping/>
  </p:clrMapOvr>
  <p:timing>
    <p:tnLst>
      <p:par>
        <p:cTn xmlns:p14="http://schemas.microsoft.com/office/powerpoint/2010/mai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Proportional Claim on the Output of Society</a:t>
            </a:r>
            <a:endParaRPr lang="en-US" sz="4000" dirty="0"/>
          </a:p>
        </p:txBody>
      </p:sp>
      <p:sp>
        <p:nvSpPr>
          <p:cNvPr id="3" name="Content Placeholder 2"/>
          <p:cNvSpPr>
            <a:spLocks noGrp="1"/>
          </p:cNvSpPr>
          <p:nvPr>
            <p:ph idx="1"/>
          </p:nvPr>
        </p:nvSpPr>
        <p:spPr>
          <a:xfrm>
            <a:off x="346326" y="1763592"/>
            <a:ext cx="8485017" cy="1287716"/>
          </a:xfrm>
        </p:spPr>
        <p:txBody>
          <a:bodyPr>
            <a:normAutofit fontScale="92500"/>
          </a:bodyPr>
          <a:lstStyle/>
          <a:p>
            <a:pPr marL="0" indent="0" algn="ctr">
              <a:buNone/>
            </a:pPr>
            <a:r>
              <a:rPr lang="en-US" dirty="0" smtClean="0"/>
              <a:t>Money is created by society in order to fund certain public activities. Society authorizes government to issue claims on the future output of society. Money represents a </a:t>
            </a:r>
            <a:r>
              <a:rPr lang="en-US" i="1" dirty="0" smtClean="0"/>
              <a:t>proportional</a:t>
            </a:r>
            <a:r>
              <a:rPr lang="en-US" dirty="0" smtClean="0"/>
              <a:t> claim to that future output.</a:t>
            </a:r>
            <a:endParaRPr lang="en-US" dirty="0"/>
          </a:p>
        </p:txBody>
      </p:sp>
      <p:sp>
        <p:nvSpPr>
          <p:cNvPr id="4" name="Rectangle 3"/>
          <p:cNvSpPr/>
          <p:nvPr/>
        </p:nvSpPr>
        <p:spPr>
          <a:xfrm>
            <a:off x="3277603" y="307303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59544" y="319596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8" name="Rectangle 7"/>
          <p:cNvSpPr/>
          <p:nvPr/>
        </p:nvSpPr>
        <p:spPr>
          <a:xfrm>
            <a:off x="880856"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286608" y="5357331"/>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1021111" y="4342971"/>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sp>
        <p:nvSpPr>
          <p:cNvPr id="24" name="Can 23"/>
          <p:cNvSpPr/>
          <p:nvPr/>
        </p:nvSpPr>
        <p:spPr>
          <a:xfrm>
            <a:off x="5738946" y="3940230"/>
            <a:ext cx="2700881" cy="1406859"/>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FUTURE ECONOMIC OUTPUT OF SOCIETY</a:t>
            </a:r>
          </a:p>
          <a:p>
            <a:pPr algn="ctr"/>
            <a:endParaRPr lang="en-US" dirty="0">
              <a:solidFill>
                <a:schemeClr val="tx1"/>
              </a:solidFill>
            </a:endParaRPr>
          </a:p>
        </p:txBody>
      </p:sp>
      <p:sp>
        <p:nvSpPr>
          <p:cNvPr id="7" name="TextBox 6"/>
          <p:cNvSpPr txBox="1"/>
          <p:nvPr/>
        </p:nvSpPr>
        <p:spPr>
          <a:xfrm>
            <a:off x="3400514" y="5490497"/>
            <a:ext cx="1928733" cy="646331"/>
          </a:xfrm>
          <a:prstGeom prst="rect">
            <a:avLst/>
          </a:prstGeom>
          <a:noFill/>
        </p:spPr>
        <p:txBody>
          <a:bodyPr wrap="none" rtlCol="0">
            <a:spAutoFit/>
          </a:bodyPr>
          <a:lstStyle/>
          <a:p>
            <a:pPr algn="ctr"/>
            <a:r>
              <a:rPr lang="en-US" dirty="0" smtClean="0"/>
              <a:t>GOVERNMENT</a:t>
            </a:r>
          </a:p>
          <a:p>
            <a:pPr algn="ctr"/>
            <a:r>
              <a:rPr lang="en-US" dirty="0" smtClean="0"/>
              <a:t>LIABILITIES</a:t>
            </a:r>
            <a:endParaRPr lang="en-US" dirty="0"/>
          </a:p>
        </p:txBody>
      </p:sp>
      <p:cxnSp>
        <p:nvCxnSpPr>
          <p:cNvPr id="11" name="Straight Connector 10"/>
          <p:cNvCxnSpPr/>
          <p:nvPr/>
        </p:nvCxnSpPr>
        <p:spPr>
          <a:xfrm flipH="1">
            <a:off x="1987047" y="3637422"/>
            <a:ext cx="12905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87047" y="3637422"/>
            <a:ext cx="0" cy="5713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21111" y="3195961"/>
            <a:ext cx="1741658" cy="369332"/>
          </a:xfrm>
          <a:prstGeom prst="rect">
            <a:avLst/>
          </a:prstGeom>
          <a:noFill/>
        </p:spPr>
        <p:txBody>
          <a:bodyPr wrap="none" rtlCol="0">
            <a:spAutoFit/>
          </a:bodyPr>
          <a:lstStyle/>
          <a:p>
            <a:r>
              <a:rPr lang="en-US" dirty="0" smtClean="0"/>
              <a:t>AUTHORIZES</a:t>
            </a:r>
            <a:endParaRPr lang="en-US" dirty="0"/>
          </a:p>
        </p:txBody>
      </p:sp>
      <p:cxnSp>
        <p:nvCxnSpPr>
          <p:cNvPr id="29" name="Straight Connector 28"/>
          <p:cNvCxnSpPr/>
          <p:nvPr/>
        </p:nvCxnSpPr>
        <p:spPr>
          <a:xfrm>
            <a:off x="5449015" y="3637422"/>
            <a:ext cx="1700256"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91326" y="3236935"/>
            <a:ext cx="1484113" cy="369332"/>
          </a:xfrm>
          <a:prstGeom prst="rect">
            <a:avLst/>
          </a:prstGeom>
          <a:noFill/>
        </p:spPr>
        <p:txBody>
          <a:bodyPr wrap="none" rtlCol="0">
            <a:spAutoFit/>
          </a:bodyPr>
          <a:lstStyle/>
          <a:p>
            <a:r>
              <a:rPr lang="en-US" dirty="0" smtClean="0"/>
              <a:t>PRODUCES</a:t>
            </a:r>
            <a:endParaRPr lang="en-US" dirty="0"/>
          </a:p>
        </p:txBody>
      </p:sp>
      <p:cxnSp>
        <p:nvCxnSpPr>
          <p:cNvPr id="33" name="Straight Arrow Connector 32"/>
          <p:cNvCxnSpPr/>
          <p:nvPr/>
        </p:nvCxnSpPr>
        <p:spPr>
          <a:xfrm>
            <a:off x="7145077" y="3637422"/>
            <a:ext cx="0" cy="316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987047" y="5089754"/>
            <a:ext cx="0" cy="585126"/>
          </a:xfrm>
          <a:prstGeom prst="line">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987047" y="5674880"/>
            <a:ext cx="1290556"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57946" y="5715854"/>
            <a:ext cx="2484537" cy="369332"/>
          </a:xfrm>
          <a:prstGeom prst="rect">
            <a:avLst/>
          </a:prstGeom>
          <a:noFill/>
        </p:spPr>
        <p:txBody>
          <a:bodyPr wrap="none" rtlCol="0">
            <a:spAutoFit/>
          </a:bodyPr>
          <a:lstStyle/>
          <a:p>
            <a:r>
              <a:rPr lang="en-US" dirty="0" smtClean="0"/>
              <a:t>“LEGAL LIABILITY”</a:t>
            </a:r>
            <a:endParaRPr lang="en-US" dirty="0"/>
          </a:p>
        </p:txBody>
      </p:sp>
      <p:cxnSp>
        <p:nvCxnSpPr>
          <p:cNvPr id="49" name="Straight Connector 48"/>
          <p:cNvCxnSpPr/>
          <p:nvPr/>
        </p:nvCxnSpPr>
        <p:spPr>
          <a:xfrm>
            <a:off x="5458020" y="5674881"/>
            <a:ext cx="3207141" cy="2048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5653865" y="5715854"/>
            <a:ext cx="3007178" cy="369332"/>
          </a:xfrm>
          <a:prstGeom prst="rect">
            <a:avLst/>
          </a:prstGeom>
          <a:noFill/>
        </p:spPr>
        <p:txBody>
          <a:bodyPr wrap="none" rtlCol="0">
            <a:spAutoFit/>
          </a:bodyPr>
          <a:lstStyle/>
          <a:p>
            <a:r>
              <a:rPr lang="en-US" dirty="0" smtClean="0"/>
              <a:t>“ECONOMIC LIABILITY”</a:t>
            </a:r>
            <a:endParaRPr lang="en-US" dirty="0"/>
          </a:p>
        </p:txBody>
      </p:sp>
      <p:cxnSp>
        <p:nvCxnSpPr>
          <p:cNvPr id="10" name="Straight Connector 9"/>
          <p:cNvCxnSpPr/>
          <p:nvPr/>
        </p:nvCxnSpPr>
        <p:spPr>
          <a:xfrm>
            <a:off x="3052268" y="4773764"/>
            <a:ext cx="10925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144793" y="4773764"/>
            <a:ext cx="0" cy="573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18133" y="4773764"/>
            <a:ext cx="10925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618133" y="4773764"/>
            <a:ext cx="0" cy="5733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3052268" y="4547841"/>
            <a:ext cx="2658390" cy="2"/>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037633" y="4147353"/>
            <a:ext cx="2672526" cy="369332"/>
          </a:xfrm>
          <a:prstGeom prst="rect">
            <a:avLst/>
          </a:prstGeom>
          <a:noFill/>
        </p:spPr>
        <p:txBody>
          <a:bodyPr wrap="none" rtlCol="0">
            <a:spAutoFit/>
          </a:bodyPr>
          <a:lstStyle/>
          <a:p>
            <a:r>
              <a:rPr lang="en-US" dirty="0" smtClean="0"/>
              <a:t>TO ISSUE CLAIMS ON</a:t>
            </a:r>
            <a:endParaRPr lang="en-US" dirty="0"/>
          </a:p>
        </p:txBody>
      </p:sp>
      <p:cxnSp>
        <p:nvCxnSpPr>
          <p:cNvPr id="16" name="Straight Connector 15"/>
          <p:cNvCxnSpPr/>
          <p:nvPr/>
        </p:nvCxnSpPr>
        <p:spPr>
          <a:xfrm flipV="1">
            <a:off x="8665161" y="3236935"/>
            <a:ext cx="0" cy="243794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449015" y="3195961"/>
            <a:ext cx="3212028" cy="0"/>
          </a:xfrm>
          <a:prstGeom prst="line">
            <a:avLst/>
          </a:prstGeom>
          <a:ln>
            <a:prstDash val="sysDash"/>
            <a:headEnd type="none"/>
            <a:tailEnd type="arrow"/>
          </a:ln>
        </p:spPr>
        <p:style>
          <a:lnRef idx="2">
            <a:schemeClr val="accent1"/>
          </a:lnRef>
          <a:fillRef idx="0">
            <a:schemeClr val="accent1"/>
          </a:fillRef>
          <a:effectRef idx="1">
            <a:schemeClr val="accent1"/>
          </a:effectRef>
          <a:fontRef idx="minor">
            <a:schemeClr val="tx1"/>
          </a:fontRef>
        </p:style>
      </p:cxnSp>
      <p:sp>
        <p:nvSpPr>
          <p:cNvPr id="13" name="Footer Placeholder 12"/>
          <p:cNvSpPr>
            <a:spLocks noGrp="1"/>
          </p:cNvSpPr>
          <p:nvPr>
            <p:ph type="ftr" sz="quarter" idx="11"/>
          </p:nvPr>
        </p:nvSpPr>
        <p:spPr/>
        <p:txBody>
          <a:bodyPr/>
          <a:lstStyle/>
          <a:p>
            <a:r>
              <a:rPr lang="en-US" smtClean="0"/>
              <a:t>Gervaise R. J. Heddle, 2014</a:t>
            </a:r>
            <a:endParaRPr lang="en-US" dirty="0"/>
          </a:p>
        </p:txBody>
      </p:sp>
      <p:sp>
        <p:nvSpPr>
          <p:cNvPr id="20" name="Slide Number Placeholder 19"/>
          <p:cNvSpPr>
            <a:spLocks noGrp="1"/>
          </p:cNvSpPr>
          <p:nvPr>
            <p:ph type="sldNum" sz="quarter" idx="12"/>
          </p:nvPr>
        </p:nvSpPr>
        <p:spPr/>
        <p:txBody>
          <a:bodyPr/>
          <a:lstStyle/>
          <a:p>
            <a:fld id="{CFE4BAC9-6D41-4691-9299-18EF07EF0177}" type="slidenum">
              <a:rPr lang="en-US" smtClean="0"/>
              <a:t>251</a:t>
            </a:fld>
            <a:endParaRPr lang="en-US" dirty="0"/>
          </a:p>
        </p:txBody>
      </p:sp>
    </p:spTree>
    <p:extLst>
      <p:ext uri="{BB962C8B-B14F-4D97-AF65-F5344CB8AC3E}">
        <p14:creationId xmlns:p14="http://schemas.microsoft.com/office/powerpoint/2010/main" val="378585286"/>
      </p:ext>
    </p:extLst>
  </p:cSld>
  <p:clrMapOvr>
    <a:masterClrMapping/>
  </p:clrMapOvr>
  <p:timing>
    <p:tnLst>
      <p:par>
        <p:cTn xmlns:p14="http://schemas.microsoft.com/office/powerpoint/2010/mai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Supply of Money</a:t>
            </a:r>
            <a:endParaRPr lang="en-US" sz="4000" dirty="0"/>
          </a:p>
        </p:txBody>
      </p:sp>
      <p:sp>
        <p:nvSpPr>
          <p:cNvPr id="3" name="Content Placeholder 2"/>
          <p:cNvSpPr>
            <a:spLocks noGrp="1"/>
          </p:cNvSpPr>
          <p:nvPr>
            <p:ph idx="1"/>
          </p:nvPr>
        </p:nvSpPr>
        <p:spPr>
          <a:xfrm>
            <a:off x="481010" y="1806453"/>
            <a:ext cx="8292612" cy="4563236"/>
          </a:xfrm>
        </p:spPr>
        <p:txBody>
          <a:bodyPr>
            <a:normAutofit fontScale="92500"/>
          </a:bodyPr>
          <a:lstStyle/>
          <a:p>
            <a:r>
              <a:rPr lang="en-US" dirty="0" smtClean="0"/>
              <a:t>The view of The Enigma Series is that money is a financial instrument. More specifically, money is a special-form equity instrument issued by government, as trust and trustee on behalf of society, in order to finance communal activities and programs.</a:t>
            </a:r>
          </a:p>
          <a:p>
            <a:r>
              <a:rPr lang="en-US" dirty="0" smtClean="0"/>
              <a:t>The supply of this “equity finance” is determined by what is essentially a political process. We create special institutions that are authorized to issue money (the central banks), we give them special rules (mandates) and we seek to make them “independent” from party politics. But ultimately, it is society, through the combination of its cultural and political imperatives, that determines how much of this special-form equity financing is created.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252</a:t>
            </a:fld>
            <a:endParaRPr lang="en-US" dirty="0"/>
          </a:p>
        </p:txBody>
      </p:sp>
    </p:spTree>
    <p:extLst>
      <p:ext uri="{BB962C8B-B14F-4D97-AF65-F5344CB8AC3E}">
        <p14:creationId xmlns:p14="http://schemas.microsoft.com/office/powerpoint/2010/main" val="3863207099"/>
      </p:ext>
    </p:extLst>
  </p:cSld>
  <p:clrMapOvr>
    <a:masterClrMapping/>
  </p:clrMapOvr>
  <p:timing>
    <p:tnLst>
      <p:par>
        <p:cTn xmlns:p14="http://schemas.microsoft.com/office/powerpoint/2010/mai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Demand for Money</a:t>
            </a:r>
            <a:endParaRPr lang="en-US" sz="4000" dirty="0"/>
          </a:p>
        </p:txBody>
      </p:sp>
      <p:sp>
        <p:nvSpPr>
          <p:cNvPr id="3" name="Content Placeholder 2"/>
          <p:cNvSpPr>
            <a:spLocks noGrp="1"/>
          </p:cNvSpPr>
          <p:nvPr>
            <p:ph idx="1"/>
          </p:nvPr>
        </p:nvSpPr>
        <p:spPr>
          <a:xfrm>
            <a:off x="481010" y="1806453"/>
            <a:ext cx="8234891" cy="4563236"/>
          </a:xfrm>
        </p:spPr>
        <p:txBody>
          <a:bodyPr>
            <a:normAutofit fontScale="92500"/>
          </a:bodyPr>
          <a:lstStyle/>
          <a:p>
            <a:r>
              <a:rPr lang="en-US" dirty="0" smtClean="0"/>
              <a:t>Demand for money depends entirely upon its status as a financial instrument: it derives value from its contractual, not its physical properties. Money represents an implied contract between society and the holder of money: it is a liability to society and an asset to its holder. More specifically, money is a proportional claim on the output of society.</a:t>
            </a:r>
          </a:p>
          <a:p>
            <a:r>
              <a:rPr lang="en-US" dirty="0" smtClean="0"/>
              <a:t>Demand for any financial instrument is a function of the expected discounted future benefits of that instrument. Demand for money is </a:t>
            </a:r>
            <a:r>
              <a:rPr lang="en-US" i="1" dirty="0" smtClean="0"/>
              <a:t>not</a:t>
            </a:r>
            <a:r>
              <a:rPr lang="en-US" dirty="0" smtClean="0"/>
              <a:t> an exception to this rule. Demand for money is determined by the discounted future benefits that someone in the immediate possession of money expects to receive from its ultimate use as a claim on the output of society.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253</a:t>
            </a:fld>
            <a:endParaRPr lang="en-US" dirty="0"/>
          </a:p>
        </p:txBody>
      </p:sp>
    </p:spTree>
    <p:extLst>
      <p:ext uri="{BB962C8B-B14F-4D97-AF65-F5344CB8AC3E}">
        <p14:creationId xmlns:p14="http://schemas.microsoft.com/office/powerpoint/2010/main" val="3514642583"/>
      </p:ext>
    </p:extLst>
  </p:cSld>
  <p:clrMapOvr>
    <a:masterClrMapping/>
  </p:clrMapOvr>
  <p:timing>
    <p:tnLst>
      <p:par>
        <p:cTn xmlns:p14="http://schemas.microsoft.com/office/powerpoint/2010/mai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73372" cy="1339850"/>
          </a:xfrm>
        </p:spPr>
        <p:txBody>
          <a:bodyPr>
            <a:normAutofit/>
          </a:bodyPr>
          <a:lstStyle/>
          <a:p>
            <a:r>
              <a:rPr lang="en-US" sz="4000" dirty="0" smtClean="0"/>
              <a:t>Demand for Money is Driven by Long-Term Expectations</a:t>
            </a:r>
            <a:endParaRPr lang="en-US" sz="4000" dirty="0"/>
          </a:p>
        </p:txBody>
      </p:sp>
      <p:sp>
        <p:nvSpPr>
          <p:cNvPr id="3" name="Content Placeholder 2"/>
          <p:cNvSpPr>
            <a:spLocks noGrp="1"/>
          </p:cNvSpPr>
          <p:nvPr>
            <p:ph idx="1"/>
          </p:nvPr>
        </p:nvSpPr>
        <p:spPr>
          <a:xfrm>
            <a:off x="481010" y="1806453"/>
            <a:ext cx="8138689" cy="4620968"/>
          </a:xfrm>
        </p:spPr>
        <p:txBody>
          <a:bodyPr>
            <a:normAutofit fontScale="92500"/>
          </a:bodyPr>
          <a:lstStyle/>
          <a:p>
            <a:r>
              <a:rPr lang="en-US" dirty="0" smtClean="0"/>
              <a:t>Financial instruments are, by their nature, contracts for the exchange of future economic benefits. The market value of a financial instrument depends primarily upon market expectations regarding those future economic benefits. All else equal, the market value of an asset with longer duration will be more sensitive to changes in those expectations than an asset with shorter duration. </a:t>
            </a:r>
          </a:p>
          <a:p>
            <a:r>
              <a:rPr lang="en-US" dirty="0" smtClean="0"/>
              <a:t>Money is a long-duration financial instrument. It is the view of The Enigma Series that, in the short term, changes in the absolute market value of money are driven primarily by shifts in long-term expectations of important economic variables such as long-term output and money supply growth.</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254</a:t>
            </a:fld>
            <a:endParaRPr lang="en-US" dirty="0"/>
          </a:p>
        </p:txBody>
      </p:sp>
    </p:spTree>
    <p:extLst>
      <p:ext uri="{BB962C8B-B14F-4D97-AF65-F5344CB8AC3E}">
        <p14:creationId xmlns:p14="http://schemas.microsoft.com/office/powerpoint/2010/main" val="2521693059"/>
      </p:ext>
    </p:extLst>
  </p:cSld>
  <p:clrMapOvr>
    <a:masterClrMapping/>
  </p:clrMapOvr>
  <p:timing>
    <p:tnLst>
      <p:par>
        <p:cTn xmlns:p14="http://schemas.microsoft.com/office/powerpoint/2010/mai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is a Long-Duration Asset</a:t>
            </a:r>
            <a:endParaRPr lang="en-US" sz="4000" dirty="0"/>
          </a:p>
        </p:txBody>
      </p:sp>
      <p:sp>
        <p:nvSpPr>
          <p:cNvPr id="3" name="Content Placeholder 2"/>
          <p:cNvSpPr>
            <a:spLocks noGrp="1"/>
          </p:cNvSpPr>
          <p:nvPr>
            <p:ph idx="1"/>
          </p:nvPr>
        </p:nvSpPr>
        <p:spPr>
          <a:xfrm>
            <a:off x="481010" y="1806452"/>
            <a:ext cx="8215651" cy="4601725"/>
          </a:xfrm>
        </p:spPr>
        <p:txBody>
          <a:bodyPr>
            <a:normAutofit fontScale="92500"/>
          </a:bodyPr>
          <a:lstStyle/>
          <a:p>
            <a:r>
              <a:rPr lang="en-US" dirty="0" smtClean="0"/>
              <a:t>We briefly discussed one argument for the long-duration nature of money in The Money Enigma. It was argued that if it was declared that, one year from now, money would no longer be recognized as a claim on the output of society, then the value of money would immediately collapse. This “benefits cut off test” is a simple test for the duration of any asset.</a:t>
            </a:r>
          </a:p>
          <a:p>
            <a:r>
              <a:rPr lang="en-US" dirty="0" smtClean="0"/>
              <a:t>The Velocity Enigma discusses the long-duration nature of money in great detail. In particular, the paper argues that if the economy is in a state of </a:t>
            </a:r>
            <a:r>
              <a:rPr lang="en-US" dirty="0" err="1" smtClean="0"/>
              <a:t>intertemporal</a:t>
            </a:r>
            <a:r>
              <a:rPr lang="en-US" dirty="0" smtClean="0"/>
              <a:t> equilibrium, then most of the present value of money reflects the expected value of money in distant future periods. </a:t>
            </a:r>
            <a:r>
              <a:rPr lang="en-US" dirty="0"/>
              <a:t>F</a:t>
            </a:r>
            <a:r>
              <a:rPr lang="en-US" dirty="0" smtClean="0"/>
              <a:t>or now, let’s assume that the “long-duration” thesis is correct and return to the discussion at hand.</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255</a:t>
            </a:fld>
            <a:endParaRPr lang="en-US" dirty="0"/>
          </a:p>
        </p:txBody>
      </p:sp>
    </p:spTree>
    <p:extLst>
      <p:ext uri="{BB962C8B-B14F-4D97-AF65-F5344CB8AC3E}">
        <p14:creationId xmlns:p14="http://schemas.microsoft.com/office/powerpoint/2010/main" val="68218405"/>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Common Stock Analogy Revisited</a:t>
            </a:r>
            <a:endParaRPr lang="en-US" sz="4000" dirty="0"/>
          </a:p>
        </p:txBody>
      </p:sp>
      <p:sp>
        <p:nvSpPr>
          <p:cNvPr id="3" name="Content Placeholder 2"/>
          <p:cNvSpPr>
            <a:spLocks noGrp="1"/>
          </p:cNvSpPr>
          <p:nvPr>
            <p:ph idx="1"/>
          </p:nvPr>
        </p:nvSpPr>
        <p:spPr>
          <a:xfrm>
            <a:off x="481010" y="1806453"/>
            <a:ext cx="8138689" cy="4563236"/>
          </a:xfrm>
        </p:spPr>
        <p:txBody>
          <a:bodyPr>
            <a:normAutofit fontScale="92500"/>
          </a:bodyPr>
          <a:lstStyle/>
          <a:p>
            <a:r>
              <a:rPr lang="en-US" dirty="0" smtClean="0"/>
              <a:t>In an earlier section of this paper, we compared money with a share of common stock: both are equity instruments (in the broadest sense of that term) and both are long-duration assets. A </a:t>
            </a:r>
            <a:r>
              <a:rPr lang="en-US" dirty="0"/>
              <a:t>share of common stock is a proportional claim on the residual cash flows of a </a:t>
            </a:r>
            <a:r>
              <a:rPr lang="en-US" dirty="0" smtClean="0"/>
              <a:t>company; money is a proportional claim on the output of society.</a:t>
            </a:r>
          </a:p>
          <a:p>
            <a:r>
              <a:rPr lang="en-US" i="1" dirty="0" smtClean="0"/>
              <a:t>Long-term</a:t>
            </a:r>
            <a:r>
              <a:rPr lang="en-US" dirty="0"/>
              <a:t>, the </a:t>
            </a:r>
            <a:r>
              <a:rPr lang="en-US" dirty="0" smtClean="0"/>
              <a:t>key </a:t>
            </a:r>
            <a:r>
              <a:rPr lang="en-US" dirty="0"/>
              <a:t>driver of share price performance is the </a:t>
            </a:r>
            <a:r>
              <a:rPr lang="en-US" dirty="0" smtClean="0"/>
              <a:t>change </a:t>
            </a:r>
            <a:r>
              <a:rPr lang="en-US" dirty="0"/>
              <a:t>in earnings per </a:t>
            </a:r>
            <a:r>
              <a:rPr lang="en-US" dirty="0" smtClean="0"/>
              <a:t>share: similarly, the main driver of the absolute market value of money is the change in the “real output per unit of money” ratio. In the </a:t>
            </a:r>
            <a:r>
              <a:rPr lang="en-US" i="1" dirty="0" smtClean="0"/>
              <a:t>short</a:t>
            </a:r>
            <a:r>
              <a:rPr lang="en-US" dirty="0"/>
              <a:t>-</a:t>
            </a:r>
            <a:r>
              <a:rPr lang="en-US" i="1" dirty="0" smtClean="0"/>
              <a:t>term</a:t>
            </a:r>
            <a:r>
              <a:rPr lang="en-US" dirty="0" smtClean="0"/>
              <a:t>, long-duration equity instruments are highly sensitive to shifts in expectations regarding their respective set of future economic benefits.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256</a:t>
            </a:fld>
            <a:endParaRPr lang="en-US" dirty="0"/>
          </a:p>
        </p:txBody>
      </p:sp>
    </p:spTree>
    <p:extLst>
      <p:ext uri="{BB962C8B-B14F-4D97-AF65-F5344CB8AC3E}">
        <p14:creationId xmlns:p14="http://schemas.microsoft.com/office/powerpoint/2010/main" val="2278992860"/>
      </p:ext>
    </p:extLst>
  </p:cSld>
  <p:clrMapOvr>
    <a:masterClrMapping/>
  </p:clrMapOvr>
  <p:timing>
    <p:tnLst>
      <p:par>
        <p:cTn xmlns:p14="http://schemas.microsoft.com/office/powerpoint/2010/mai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30" y="244158"/>
            <a:ext cx="8292612" cy="1339850"/>
          </a:xfrm>
        </p:spPr>
        <p:txBody>
          <a:bodyPr>
            <a:normAutofit/>
          </a:bodyPr>
          <a:lstStyle/>
          <a:p>
            <a:r>
              <a:rPr lang="en-US" sz="4000" dirty="0" smtClean="0"/>
              <a:t>Long-Term Expectations Matter More than Current Conditions</a:t>
            </a:r>
            <a:endParaRPr lang="en-US" sz="4000" dirty="0"/>
          </a:p>
        </p:txBody>
      </p:sp>
      <p:sp>
        <p:nvSpPr>
          <p:cNvPr id="3" name="Content Placeholder 2"/>
          <p:cNvSpPr>
            <a:spLocks noGrp="1"/>
          </p:cNvSpPr>
          <p:nvPr>
            <p:ph idx="1"/>
          </p:nvPr>
        </p:nvSpPr>
        <p:spPr>
          <a:xfrm>
            <a:off x="481010" y="1806452"/>
            <a:ext cx="8292612" cy="4640211"/>
          </a:xfrm>
        </p:spPr>
        <p:txBody>
          <a:bodyPr>
            <a:normAutofit fontScale="92500"/>
          </a:bodyPr>
          <a:lstStyle/>
          <a:p>
            <a:r>
              <a:rPr lang="en-US" dirty="0" smtClean="0"/>
              <a:t>By definition, much of the value of a long-duration asset depends upon expectations regarding long dated future economic benefits. For example, if investors suddenly believe the earnings growth of a company will slow, (maybe due to a new technology entering the market), then that will have an immediate and significant effect on the stock price of that company.</a:t>
            </a:r>
          </a:p>
          <a:p>
            <a:r>
              <a:rPr lang="en-US" dirty="0" smtClean="0"/>
              <a:t>In contrast, changes in current conditions that are perceived to be “temporary” can have little to no impact on the share price. For </a:t>
            </a:r>
            <a:r>
              <a:rPr lang="en-US" dirty="0"/>
              <a:t>example, a slump in current earnings </a:t>
            </a:r>
            <a:r>
              <a:rPr lang="en-US" dirty="0" smtClean="0"/>
              <a:t>per share due </a:t>
            </a:r>
            <a:r>
              <a:rPr lang="en-US" dirty="0"/>
              <a:t>to bad weather </a:t>
            </a:r>
            <a:r>
              <a:rPr lang="en-US" dirty="0" smtClean="0"/>
              <a:t>will, in most circumstance, </a:t>
            </a:r>
            <a:r>
              <a:rPr lang="en-US" dirty="0"/>
              <a:t>have little impact on the share </a:t>
            </a:r>
            <a:r>
              <a:rPr lang="en-US" dirty="0" smtClean="0"/>
              <a:t>price. Theoretically, long-term expectations, not short-term conditions, are the primary driver of share prices.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257</a:t>
            </a:fld>
            <a:endParaRPr lang="en-US" dirty="0"/>
          </a:p>
        </p:txBody>
      </p:sp>
    </p:spTree>
    <p:extLst>
      <p:ext uri="{BB962C8B-B14F-4D97-AF65-F5344CB8AC3E}">
        <p14:creationId xmlns:p14="http://schemas.microsoft.com/office/powerpoint/2010/main" val="4223681969"/>
      </p:ext>
    </p:extLst>
  </p:cSld>
  <p:clrMapOvr>
    <a:masterClrMapping/>
  </p:clrMapOvr>
  <p:timing>
    <p:tnLst>
      <p:par>
        <p:cTn xmlns:p14="http://schemas.microsoft.com/office/powerpoint/2010/mai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Same Principle</a:t>
            </a:r>
            <a:br>
              <a:rPr lang="en-US" sz="4000" dirty="0" smtClean="0"/>
            </a:br>
            <a:r>
              <a:rPr lang="en-US" sz="4000" dirty="0" smtClean="0"/>
              <a:t>Applies</a:t>
            </a:r>
            <a:r>
              <a:rPr lang="en-US" sz="4000" dirty="0"/>
              <a:t> t</a:t>
            </a:r>
            <a:r>
              <a:rPr lang="en-US" sz="4000" dirty="0" smtClean="0"/>
              <a:t>o Money</a:t>
            </a:r>
            <a:endParaRPr lang="en-US" sz="4000" dirty="0"/>
          </a:p>
        </p:txBody>
      </p:sp>
      <p:sp>
        <p:nvSpPr>
          <p:cNvPr id="3" name="Content Placeholder 2"/>
          <p:cNvSpPr>
            <a:spLocks noGrp="1"/>
          </p:cNvSpPr>
          <p:nvPr>
            <p:ph idx="1"/>
          </p:nvPr>
        </p:nvSpPr>
        <p:spPr>
          <a:xfrm>
            <a:off x="481010" y="1806453"/>
            <a:ext cx="8234891" cy="4582480"/>
          </a:xfrm>
        </p:spPr>
        <p:txBody>
          <a:bodyPr>
            <a:normAutofit fontScale="92500"/>
          </a:bodyPr>
          <a:lstStyle/>
          <a:p>
            <a:r>
              <a:rPr lang="en-US" dirty="0" smtClean="0"/>
              <a:t>It is the contention of The Enigma Series that money is a long-duration asset and most of the current market value of money, as measured in “units of economic value” terms, depends upon expectations of long dated future benefits. In other words, much of the market value of money is tied up in claims on output that will be made not now or next year, but in 20 or 30 years time.</a:t>
            </a:r>
          </a:p>
          <a:p>
            <a:r>
              <a:rPr lang="en-US" dirty="0" smtClean="0"/>
              <a:t>Just as a stock price is highly sensitive to changes in long-term EPS growth expectations, so money is highly sensitive to changes in long-term expectations regarding the growth of real output per unit of base money. Furthermore, the value of money is relatively insensitive to changes in current economic conditions, particularly if those changes are perceived to be “temporary”.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258</a:t>
            </a:fld>
            <a:endParaRPr lang="en-US" dirty="0"/>
          </a:p>
        </p:txBody>
      </p:sp>
    </p:spTree>
    <p:extLst>
      <p:ext uri="{BB962C8B-B14F-4D97-AF65-F5344CB8AC3E}">
        <p14:creationId xmlns:p14="http://schemas.microsoft.com/office/powerpoint/2010/main" val="4188502167"/>
      </p:ext>
    </p:extLst>
  </p:cSld>
  <p:clrMapOvr>
    <a:masterClrMapping/>
  </p:clrMapOvr>
  <p:timing>
    <p:tnLst>
      <p:par>
        <p:cTn xmlns:p14="http://schemas.microsoft.com/office/powerpoint/2010/mai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73371" cy="1339850"/>
          </a:xfrm>
        </p:spPr>
        <p:txBody>
          <a:bodyPr>
            <a:normAutofit/>
          </a:bodyPr>
          <a:lstStyle/>
          <a:p>
            <a:r>
              <a:rPr lang="en-US" sz="4000" dirty="0" smtClean="0"/>
              <a:t>Long Term </a:t>
            </a:r>
            <a:r>
              <a:rPr lang="en-US" sz="4000" dirty="0" err="1" smtClean="0"/>
              <a:t>vs</a:t>
            </a:r>
            <a:r>
              <a:rPr lang="en-US" sz="4000" dirty="0" smtClean="0"/>
              <a:t> Short Term:</a:t>
            </a:r>
            <a:br>
              <a:rPr lang="en-US" sz="4000" dirty="0" smtClean="0"/>
            </a:br>
            <a:r>
              <a:rPr lang="en-US" sz="4000" dirty="0" smtClean="0"/>
              <a:t>The Market Value of Money</a:t>
            </a:r>
            <a:endParaRPr lang="en-US" sz="4000" dirty="0"/>
          </a:p>
        </p:txBody>
      </p:sp>
      <p:sp>
        <p:nvSpPr>
          <p:cNvPr id="3" name="Content Placeholder 2"/>
          <p:cNvSpPr>
            <a:spLocks noGrp="1"/>
          </p:cNvSpPr>
          <p:nvPr>
            <p:ph idx="1"/>
          </p:nvPr>
        </p:nvSpPr>
        <p:spPr>
          <a:xfrm>
            <a:off x="481010" y="1806453"/>
            <a:ext cx="8273372" cy="4530654"/>
          </a:xfrm>
        </p:spPr>
        <p:txBody>
          <a:bodyPr>
            <a:normAutofit/>
          </a:bodyPr>
          <a:lstStyle/>
          <a:p>
            <a:r>
              <a:rPr lang="en-US" sz="2100" dirty="0" smtClean="0"/>
              <a:t>Let’s contrast this view with the long-term determination of the absolute market value of money as discussed earlier in this paper. Long-term, we can assume that the velocity of money is relatively stable and use the Simple Model to determine changes in the value of money:</a:t>
            </a:r>
          </a:p>
          <a:p>
            <a:endParaRPr lang="en-US" sz="2100" dirty="0"/>
          </a:p>
          <a:p>
            <a:r>
              <a:rPr lang="en-US" sz="2100" dirty="0" smtClean="0"/>
              <a:t>However, in the short term, changes in current levels of real output and money supply may have little to no impact on the value of money. This creates an issue: if </a:t>
            </a:r>
            <a:r>
              <a:rPr lang="en-US" sz="2100" i="1" dirty="0" smtClean="0"/>
              <a:t>M</a:t>
            </a:r>
            <a:r>
              <a:rPr lang="en-US" sz="2100" dirty="0" smtClean="0"/>
              <a:t> changes and </a:t>
            </a:r>
            <a:r>
              <a:rPr lang="en-US" sz="2100" i="1" dirty="0" smtClean="0"/>
              <a:t>V</a:t>
            </a:r>
            <a:r>
              <a:rPr lang="en-US" sz="2100" i="1" baseline="-25000" dirty="0" smtClean="0"/>
              <a:t>M</a:t>
            </a:r>
            <a:r>
              <a:rPr lang="en-US" sz="2100" dirty="0" smtClean="0"/>
              <a:t> is constant then one of the other terms in the equation above must change. Short term, the velocity </a:t>
            </a:r>
            <a:r>
              <a:rPr lang="en-US" sz="2100" dirty="0"/>
              <a:t>of money is not constant, but adapts to reflect the relative </a:t>
            </a:r>
            <a:r>
              <a:rPr lang="en-US" sz="2100" dirty="0" smtClean="0"/>
              <a:t>absolute market value </a:t>
            </a:r>
            <a:r>
              <a:rPr lang="en-US" sz="2100" dirty="0"/>
              <a:t>of </a:t>
            </a:r>
            <a:r>
              <a:rPr lang="en-US" sz="2100" dirty="0" smtClean="0"/>
              <a:t>goods (</a:t>
            </a:r>
            <a:r>
              <a:rPr lang="en-US" sz="2100" i="1" dirty="0" smtClean="0"/>
              <a:t>V</a:t>
            </a:r>
            <a:r>
              <a:rPr lang="en-US" sz="2100" i="1" baseline="-25000" dirty="0" smtClean="0"/>
              <a:t>G </a:t>
            </a:r>
            <a:r>
              <a:rPr lang="en-US" sz="2100" i="1" dirty="0" smtClean="0"/>
              <a:t>q</a:t>
            </a:r>
            <a:r>
              <a:rPr lang="en-US" sz="2100" dirty="0" smtClean="0"/>
              <a:t>) </a:t>
            </a:r>
            <a:r>
              <a:rPr lang="en-US" sz="2100" dirty="0"/>
              <a:t>and </a:t>
            </a:r>
            <a:r>
              <a:rPr lang="en-US" sz="2100" dirty="0" smtClean="0"/>
              <a:t>money (</a:t>
            </a:r>
            <a:r>
              <a:rPr lang="en-US" sz="2100" i="1" dirty="0" smtClean="0"/>
              <a:t>V</a:t>
            </a:r>
            <a:r>
              <a:rPr lang="en-US" sz="2100" i="1" baseline="-25000" dirty="0" smtClean="0"/>
              <a:t>M </a:t>
            </a:r>
            <a:r>
              <a:rPr lang="en-US" sz="2100" i="1" dirty="0" smtClean="0"/>
              <a:t>M</a:t>
            </a:r>
            <a:r>
              <a:rPr lang="en-US" sz="2100" dirty="0" smtClean="0"/>
              <a:t>).</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4150794461"/>
              </p:ext>
            </p:extLst>
          </p:nvPr>
        </p:nvGraphicFramePr>
        <p:xfrm>
          <a:off x="3575050" y="3227388"/>
          <a:ext cx="1733550" cy="974725"/>
        </p:xfrm>
        <a:graphic>
          <a:graphicData uri="http://schemas.openxmlformats.org/presentationml/2006/ole">
            <mc:AlternateContent xmlns:mc="http://schemas.openxmlformats.org/markup-compatibility/2006">
              <mc:Choice xmlns:v="urn:schemas-microsoft-com:vml" Requires="v">
                <p:oleObj spid="_x0000_s1169313" name="Equation" r:id="rId3" imgW="698500" imgH="393700" progId="Equation.3">
                  <p:embed/>
                </p:oleObj>
              </mc:Choice>
              <mc:Fallback>
                <p:oleObj name="Equation" r:id="rId3" imgW="698500" imgH="393700" progId="Equation.3">
                  <p:embed/>
                  <p:pic>
                    <p:nvPicPr>
                      <p:cNvPr id="0" name=""/>
                      <p:cNvPicPr/>
                      <p:nvPr/>
                    </p:nvPicPr>
                    <p:blipFill>
                      <a:blip r:embed="rId4"/>
                      <a:stretch>
                        <a:fillRect/>
                      </a:stretch>
                    </p:blipFill>
                    <p:spPr>
                      <a:xfrm>
                        <a:off x="3575050" y="3227388"/>
                        <a:ext cx="1733550" cy="97472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259</a:t>
            </a:fld>
            <a:endParaRPr lang="en-US" dirty="0"/>
          </a:p>
        </p:txBody>
      </p:sp>
    </p:spTree>
    <p:extLst>
      <p:ext uri="{BB962C8B-B14F-4D97-AF65-F5344CB8AC3E}">
        <p14:creationId xmlns:p14="http://schemas.microsoft.com/office/powerpoint/2010/main" val="1338228664"/>
      </p:ext>
    </p:extLst>
  </p:cSld>
  <p:clrMapOvr>
    <a:masterClrMapping/>
  </p:clrMapOvr>
  <p:timing>
    <p:tnLst>
      <p:par>
        <p:cTn xmlns:p14="http://schemas.microsoft.com/office/powerpoint/2010/mai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The Right Side of the Framework</a:t>
            </a:r>
            <a:endParaRPr lang="en-US" sz="4000" baseline="-25000" dirty="0"/>
          </a:p>
        </p:txBody>
      </p:sp>
      <p:sp>
        <p:nvSpPr>
          <p:cNvPr id="3" name="Content Placeholder 2"/>
          <p:cNvSpPr>
            <a:spLocks noGrp="1"/>
          </p:cNvSpPr>
          <p:nvPr>
            <p:ph idx="1"/>
          </p:nvPr>
        </p:nvSpPr>
        <p:spPr>
          <a:xfrm>
            <a:off x="486692" y="1883429"/>
            <a:ext cx="4149194" cy="4498476"/>
          </a:xfrm>
        </p:spPr>
        <p:txBody>
          <a:bodyPr>
            <a:noAutofit/>
          </a:bodyPr>
          <a:lstStyle/>
          <a:p>
            <a:r>
              <a:rPr lang="en-US" sz="2100" dirty="0" smtClean="0"/>
              <a:t>The theory just described can be better understood by example. We will use our basic supply and demand framework to illustrate how the value of money may react in various economic circumstances.</a:t>
            </a:r>
          </a:p>
          <a:p>
            <a:r>
              <a:rPr lang="en-US" sz="2100" dirty="0" smtClean="0"/>
              <a:t>The supply of money (the monetary base) is fixed. Demand for money is plotted in terms of the absolute market value of money.</a:t>
            </a:r>
            <a:endParaRPr lang="en-US" sz="2100" dirty="0"/>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35886" y="2994400"/>
            <a:ext cx="1407469" cy="646331"/>
          </a:xfrm>
          <a:prstGeom prst="rect">
            <a:avLst/>
          </a:prstGeom>
          <a:noFill/>
        </p:spPr>
        <p:txBody>
          <a:bodyPr wrap="none" rtlCol="0">
            <a:spAutoFit/>
          </a:bodyPr>
          <a:lstStyle/>
          <a:p>
            <a:pPr algn="ctr"/>
            <a:r>
              <a:rPr lang="en-US" dirty="0" smtClean="0"/>
              <a:t>Value of</a:t>
            </a:r>
          </a:p>
          <a:p>
            <a:pPr algn="ctr"/>
            <a:r>
              <a:rPr lang="en-US" dirty="0" smtClean="0"/>
              <a:t>Money (EV)</a:t>
            </a:r>
            <a:endParaRPr lang="en-US" dirty="0"/>
          </a:p>
        </p:txBody>
      </p:sp>
      <p:sp>
        <p:nvSpPr>
          <p:cNvPr id="39" name="TextBox 38"/>
          <p:cNvSpPr txBox="1"/>
          <p:nvPr/>
        </p:nvSpPr>
        <p:spPr>
          <a:xfrm>
            <a:off x="7272447" y="5831794"/>
            <a:ext cx="1402948" cy="369332"/>
          </a:xfrm>
          <a:prstGeom prst="rect">
            <a:avLst/>
          </a:prstGeom>
          <a:noFill/>
        </p:spPr>
        <p:txBody>
          <a:bodyPr wrap="none" rtlCol="0">
            <a:spAutoFit/>
          </a:bodyPr>
          <a:lstStyle/>
          <a:p>
            <a:r>
              <a:rPr lang="en-US" dirty="0" smtClean="0"/>
              <a:t>Base Money</a:t>
            </a:r>
            <a:endParaRPr lang="en-US"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92678"/>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580806" y="3866948"/>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23816" y="4812410"/>
            <a:ext cx="1358928" cy="646331"/>
          </a:xfrm>
          <a:prstGeom prst="rect">
            <a:avLst/>
          </a:prstGeom>
          <a:noFill/>
        </p:spPr>
        <p:txBody>
          <a:bodyPr wrap="none" rtlCol="0">
            <a:spAutoFit/>
          </a:bodyPr>
          <a:lstStyle/>
          <a:p>
            <a:pPr algn="ctr"/>
            <a:r>
              <a:rPr lang="en-US" dirty="0" smtClean="0"/>
              <a:t>Demand</a:t>
            </a:r>
          </a:p>
          <a:p>
            <a:pPr algn="ctr"/>
            <a:r>
              <a:rPr lang="en-US" i="1" dirty="0" err="1"/>
              <a:t>fn</a:t>
            </a:r>
            <a:r>
              <a:rPr lang="en-US" dirty="0"/>
              <a:t>{</a:t>
            </a:r>
            <a:r>
              <a:rPr lang="en-US" i="1" dirty="0" smtClean="0"/>
              <a:t>VG ,q ,</a:t>
            </a:r>
            <a:r>
              <a:rPr lang="en-US" i="1" dirty="0"/>
              <a:t>v</a:t>
            </a:r>
            <a:r>
              <a:rPr lang="en-US" dirty="0" smtClean="0"/>
              <a:t>}</a:t>
            </a:r>
            <a:endParaRPr lang="en-US" dirty="0"/>
          </a:p>
        </p:txBody>
      </p:sp>
      <p:cxnSp>
        <p:nvCxnSpPr>
          <p:cNvPr id="44" name="Straight Connector 43"/>
          <p:cNvCxnSpPr/>
          <p:nvPr/>
        </p:nvCxnSpPr>
        <p:spPr>
          <a:xfrm flipH="1">
            <a:off x="5352937" y="478861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761732" y="4501988"/>
            <a:ext cx="607859" cy="461665"/>
          </a:xfrm>
          <a:prstGeom prst="rect">
            <a:avLst/>
          </a:prstGeom>
          <a:noFill/>
        </p:spPr>
        <p:txBody>
          <a:bodyPr wrap="none" rtlCol="0">
            <a:spAutoFit/>
          </a:bodyPr>
          <a:lstStyle/>
          <a:p>
            <a:r>
              <a:rPr lang="en-US" sz="2400" dirty="0" smtClean="0"/>
              <a:t>V</a:t>
            </a:r>
            <a:r>
              <a:rPr lang="en-US" sz="2400" baseline="-25000" dirty="0" smtClean="0"/>
              <a:t>M</a:t>
            </a:r>
            <a:endParaRPr lang="en-US" sz="2400" baseline="-25000" dirty="0"/>
          </a:p>
        </p:txBody>
      </p:sp>
      <p:sp>
        <p:nvSpPr>
          <p:cNvPr id="51" name="TextBox 50"/>
          <p:cNvSpPr txBox="1"/>
          <p:nvPr/>
        </p:nvSpPr>
        <p:spPr>
          <a:xfrm>
            <a:off x="6040628" y="2632323"/>
            <a:ext cx="1336799" cy="369332"/>
          </a:xfrm>
          <a:prstGeom prst="rect">
            <a:avLst/>
          </a:prstGeom>
          <a:noFill/>
        </p:spPr>
        <p:txBody>
          <a:bodyPr wrap="none" rtlCol="0">
            <a:spAutoFit/>
          </a:bodyPr>
          <a:lstStyle/>
          <a:p>
            <a:r>
              <a:rPr lang="en-US" dirty="0" smtClean="0"/>
              <a:t>“MONEY”</a:t>
            </a:r>
            <a:endParaRPr lang="en-US" dirty="0"/>
          </a:p>
        </p:txBody>
      </p:sp>
      <p:sp>
        <p:nvSpPr>
          <p:cNvPr id="52" name="TextBox 51"/>
          <p:cNvSpPr txBox="1"/>
          <p:nvPr/>
        </p:nvSpPr>
        <p:spPr>
          <a:xfrm>
            <a:off x="5454986" y="1941161"/>
            <a:ext cx="2508770" cy="646331"/>
          </a:xfrm>
          <a:prstGeom prst="rect">
            <a:avLst/>
          </a:prstGeom>
          <a:noFill/>
        </p:spPr>
        <p:txBody>
          <a:bodyPr wrap="none" rtlCol="0">
            <a:spAutoFit/>
          </a:bodyPr>
          <a:lstStyle/>
          <a:p>
            <a:pPr algn="ctr"/>
            <a:r>
              <a:rPr lang="en-US" dirty="0" smtClean="0"/>
              <a:t>THE RIGHT SIDE OF</a:t>
            </a:r>
          </a:p>
          <a:p>
            <a:pPr algn="ctr"/>
            <a:r>
              <a:rPr lang="en-US" dirty="0" smtClean="0"/>
              <a:t>THE FRAMEWORK</a:t>
            </a:r>
            <a:endParaRPr lang="en-US" dirty="0"/>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260</a:t>
            </a:fld>
            <a:endParaRPr lang="en-US" dirty="0"/>
          </a:p>
        </p:txBody>
      </p:sp>
    </p:spTree>
    <p:extLst>
      <p:ext uri="{BB962C8B-B14F-4D97-AF65-F5344CB8AC3E}">
        <p14:creationId xmlns:p14="http://schemas.microsoft.com/office/powerpoint/2010/main" val="1695848580"/>
      </p:ext>
    </p:extLst>
  </p:cSld>
  <p:clrMapOvr>
    <a:masterClrMapping/>
  </p:clrMapOvr>
  <p:timing>
    <p:tnLst>
      <p:par>
        <p:cTn xmlns:p14="http://schemas.microsoft.com/office/powerpoint/2010/mai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15650" cy="1339850"/>
          </a:xfrm>
        </p:spPr>
        <p:txBody>
          <a:bodyPr>
            <a:normAutofit/>
          </a:bodyPr>
          <a:lstStyle/>
          <a:p>
            <a:r>
              <a:rPr lang="en-US" sz="4000" dirty="0" smtClean="0"/>
              <a:t>Supply &amp; Demand is</a:t>
            </a:r>
            <a:br>
              <a:rPr lang="en-US" sz="4000" dirty="0" smtClean="0"/>
            </a:br>
            <a:r>
              <a:rPr lang="en-US" sz="4000" dirty="0" smtClean="0"/>
              <a:t>“Second Best” Solution</a:t>
            </a:r>
            <a:endParaRPr lang="en-US" sz="4000" dirty="0"/>
          </a:p>
        </p:txBody>
      </p:sp>
      <p:sp>
        <p:nvSpPr>
          <p:cNvPr id="3" name="Content Placeholder 2"/>
          <p:cNvSpPr>
            <a:spLocks noGrp="1"/>
          </p:cNvSpPr>
          <p:nvPr>
            <p:ph idx="1"/>
          </p:nvPr>
        </p:nvSpPr>
        <p:spPr>
          <a:xfrm>
            <a:off x="481010" y="1806453"/>
            <a:ext cx="8373430" cy="4601724"/>
          </a:xfrm>
        </p:spPr>
        <p:txBody>
          <a:bodyPr>
            <a:normAutofit fontScale="92500"/>
          </a:bodyPr>
          <a:lstStyle/>
          <a:p>
            <a:r>
              <a:rPr lang="en-US" dirty="0" smtClean="0"/>
              <a:t>Before we begin our scenario analysis, it is important to note that supply and demand analysis is really a “second best” solution for analyzing the market for money. The better model for analyzing the equilibrium absolute market value of money is the discounted future benefits model developed in The Velocity Enigma.</a:t>
            </a:r>
          </a:p>
          <a:p>
            <a:r>
              <a:rPr lang="en-US" dirty="0" smtClean="0"/>
              <a:t>As a general rule, the analysis of a long-duration equity instrument (such as money) is better performed and understood in the context of a discounted future benefit model, not supply and demand. We can use supply and demand analysis, but such analysis is not ideal (particularly when expressed in stock, not flow, terms). Nevertheless, we will press on and do the best we can with the supply and demand framework we have at our disposal.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261</a:t>
            </a:fld>
            <a:endParaRPr lang="en-US" dirty="0"/>
          </a:p>
        </p:txBody>
      </p:sp>
    </p:spTree>
    <p:extLst>
      <p:ext uri="{BB962C8B-B14F-4D97-AF65-F5344CB8AC3E}">
        <p14:creationId xmlns:p14="http://schemas.microsoft.com/office/powerpoint/2010/main" val="1798685774"/>
      </p:ext>
    </p:extLst>
  </p:cSld>
  <p:clrMapOvr>
    <a:masterClrMapping/>
  </p:clrMapOvr>
  <p:timing>
    <p:tnLst>
      <p:par>
        <p:cTn xmlns:p14="http://schemas.microsoft.com/office/powerpoint/2010/mai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Simple Scenario:</a:t>
            </a:r>
            <a:br>
              <a:rPr lang="en-US" sz="4000" dirty="0" smtClean="0"/>
            </a:br>
            <a:r>
              <a:rPr lang="en-US" sz="4000" dirty="0" smtClean="0"/>
              <a:t>Lull in Economic Activity</a:t>
            </a:r>
            <a:endParaRPr lang="en-US" sz="4000" dirty="0"/>
          </a:p>
        </p:txBody>
      </p:sp>
      <p:sp>
        <p:nvSpPr>
          <p:cNvPr id="3" name="Content Placeholder 2"/>
          <p:cNvSpPr>
            <a:spLocks noGrp="1"/>
          </p:cNvSpPr>
          <p:nvPr>
            <p:ph idx="1"/>
          </p:nvPr>
        </p:nvSpPr>
        <p:spPr>
          <a:xfrm>
            <a:off x="481010" y="1806453"/>
            <a:ext cx="8215651" cy="4543992"/>
          </a:xfrm>
        </p:spPr>
        <p:txBody>
          <a:bodyPr>
            <a:normAutofit fontScale="92500"/>
          </a:bodyPr>
          <a:lstStyle/>
          <a:p>
            <a:r>
              <a:rPr lang="en-US" dirty="0" smtClean="0"/>
              <a:t>Let’s illustrate the general point with the following scenario: imagine that there is an exogenous fall in aggregate demand, but that fall is considered by most people to be temporary in nature (for example, three months of terrible winter storms).</a:t>
            </a:r>
          </a:p>
          <a:p>
            <a:r>
              <a:rPr lang="en-US" dirty="0" smtClean="0"/>
              <a:t>According the Goods-Money Framework, we should expect a fall (albeit temporary) in the general value level </a:t>
            </a:r>
            <a:r>
              <a:rPr lang="en-US" i="1" dirty="0" smtClean="0"/>
              <a:t>V</a:t>
            </a:r>
            <a:r>
              <a:rPr lang="en-US" i="1" baseline="-25000" dirty="0" smtClean="0"/>
              <a:t>G</a:t>
            </a:r>
            <a:r>
              <a:rPr lang="en-US" dirty="0" smtClean="0"/>
              <a:t> and real output </a:t>
            </a:r>
            <a:r>
              <a:rPr lang="en-US" i="1" dirty="0" smtClean="0"/>
              <a:t>q</a:t>
            </a:r>
            <a:r>
              <a:rPr lang="en-US" dirty="0" smtClean="0"/>
              <a:t> as the aggregate demand curve shifts to the left. But what about the value of money? Should this temporary lull in economic activity lead to reduced demand for money and a fall in the absolute market value of money? The view of The Enigma Series is “no”. Money is a long-duration asset and the lull in economic activity should have almost no impact on its value.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262</a:t>
            </a:fld>
            <a:endParaRPr lang="en-US" dirty="0"/>
          </a:p>
        </p:txBody>
      </p:sp>
    </p:spTree>
    <p:extLst>
      <p:ext uri="{BB962C8B-B14F-4D97-AF65-F5344CB8AC3E}">
        <p14:creationId xmlns:p14="http://schemas.microsoft.com/office/powerpoint/2010/main" val="2472277788"/>
      </p:ext>
    </p:extLst>
  </p:cSld>
  <p:clrMapOvr>
    <a:masterClrMapping/>
  </p:clrMapOvr>
  <p:timing>
    <p:tnLst>
      <p:par>
        <p:cTn xmlns:p14="http://schemas.microsoft.com/office/powerpoint/2010/mai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Happens to the Value of the Financial Instrument?</a:t>
            </a:r>
            <a:endParaRPr lang="en-US" sz="4000" dirty="0"/>
          </a:p>
        </p:txBody>
      </p:sp>
      <p:sp>
        <p:nvSpPr>
          <p:cNvPr id="3" name="Content Placeholder 2"/>
          <p:cNvSpPr>
            <a:spLocks noGrp="1"/>
          </p:cNvSpPr>
          <p:nvPr>
            <p:ph idx="1"/>
          </p:nvPr>
        </p:nvSpPr>
        <p:spPr>
          <a:xfrm>
            <a:off x="481009" y="1806453"/>
            <a:ext cx="8177169" cy="4620968"/>
          </a:xfrm>
        </p:spPr>
        <p:txBody>
          <a:bodyPr>
            <a:normAutofit fontScale="92500"/>
          </a:bodyPr>
          <a:lstStyle/>
          <a:p>
            <a:r>
              <a:rPr lang="en-US" dirty="0" smtClean="0"/>
              <a:t>Let’s think back to the discussion in The Money Enigma about causality between demand for money and its functions. The traditional view suggests that demand for money is derived from its functions: in this example, demand for money should fall as there is less transaction demand for money. But this is a circular view: “there is demand for money because it serves as a medium of exchange, it is a medium of exchange because there is demand for it”.</a:t>
            </a:r>
          </a:p>
          <a:p>
            <a:r>
              <a:rPr lang="en-US" dirty="0" smtClean="0"/>
              <a:t>Demand for money comes from its nature as a proportional claim on output. In this scenario, the question that must be asked is does the value of the financial instrument (money) change significantly due to a temporary change in conditions.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263</a:t>
            </a:fld>
            <a:endParaRPr lang="en-US" dirty="0"/>
          </a:p>
        </p:txBody>
      </p:sp>
    </p:spTree>
    <p:extLst>
      <p:ext uri="{BB962C8B-B14F-4D97-AF65-F5344CB8AC3E}">
        <p14:creationId xmlns:p14="http://schemas.microsoft.com/office/powerpoint/2010/main" val="392253410"/>
      </p:ext>
    </p:extLst>
  </p:cSld>
  <p:clrMapOvr>
    <a:masterClrMapping/>
  </p:clrMapOvr>
  <p:timing>
    <p:tnLst>
      <p:par>
        <p:cTn xmlns:p14="http://schemas.microsoft.com/office/powerpoint/2010/mai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Reaction to a Temporary Decline in Aggregate Demand</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84716" y="3249744"/>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59094" y="3284303"/>
            <a:ext cx="1774845" cy="369332"/>
          </a:xfrm>
          <a:prstGeom prst="rect">
            <a:avLst/>
          </a:prstGeom>
          <a:noFill/>
        </p:spPr>
        <p:txBody>
          <a:bodyPr wrap="none" rtlCol="0">
            <a:spAutoFit/>
          </a:bodyPr>
          <a:lstStyle/>
          <a:p>
            <a:r>
              <a:rPr lang="en-US" dirty="0" smtClean="0"/>
              <a:t>Value of Money</a:t>
            </a:r>
            <a:endParaRPr lang="en-US" dirty="0"/>
          </a:p>
        </p:txBody>
      </p:sp>
      <p:cxnSp>
        <p:nvCxnSpPr>
          <p:cNvPr id="16" name="Straight Connector 15"/>
          <p:cNvCxnSpPr/>
          <p:nvPr/>
        </p:nvCxnSpPr>
        <p:spPr>
          <a:xfrm>
            <a:off x="2289610" y="3781338"/>
            <a:ext cx="1750948" cy="16244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869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49214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306062" y="5889526"/>
            <a:ext cx="884264" cy="369332"/>
          </a:xfrm>
          <a:prstGeom prst="rect">
            <a:avLst/>
          </a:prstGeom>
          <a:noFill/>
        </p:spPr>
        <p:txBody>
          <a:bodyPr wrap="none" rtlCol="0">
            <a:spAutoFit/>
          </a:bodyPr>
          <a:lstStyle/>
          <a:p>
            <a:r>
              <a:rPr lang="en-US" dirty="0" smtClean="0"/>
              <a:t>Money</a:t>
            </a:r>
            <a:endParaRPr lang="en-US" dirty="0"/>
          </a:p>
        </p:txBody>
      </p:sp>
      <p:cxnSp>
        <p:nvCxnSpPr>
          <p:cNvPr id="22" name="Straight Connector 21"/>
          <p:cNvCxnSpPr/>
          <p:nvPr/>
        </p:nvCxnSpPr>
        <p:spPr>
          <a:xfrm>
            <a:off x="670937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0937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58080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588417" y="5255022"/>
            <a:ext cx="988522" cy="369332"/>
          </a:xfrm>
          <a:prstGeom prst="rect">
            <a:avLst/>
          </a:prstGeom>
          <a:noFill/>
        </p:spPr>
        <p:txBody>
          <a:bodyPr wrap="none" rtlCol="0">
            <a:spAutoFit/>
          </a:bodyPr>
          <a:lstStyle/>
          <a:p>
            <a:r>
              <a:rPr lang="en-US" dirty="0" smtClean="0"/>
              <a:t>D</a:t>
            </a:r>
            <a:r>
              <a:rPr lang="en-US" baseline="-25000" dirty="0" smtClean="0"/>
              <a:t>0</a:t>
            </a:r>
            <a:r>
              <a:rPr lang="en-US" dirty="0" smtClean="0"/>
              <a:t> = D</a:t>
            </a:r>
            <a:r>
              <a:rPr lang="en-US" baseline="-25000" dirty="0" smtClean="0"/>
              <a:t>1</a:t>
            </a:r>
            <a:endParaRPr lang="en-US" dirty="0"/>
          </a:p>
        </p:txBody>
      </p:sp>
      <p:cxnSp>
        <p:nvCxnSpPr>
          <p:cNvPr id="28" name="Straight Connector 27"/>
          <p:cNvCxnSpPr/>
          <p:nvPr/>
        </p:nvCxnSpPr>
        <p:spPr>
          <a:xfrm flipH="1">
            <a:off x="535293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670900" y="4575415"/>
            <a:ext cx="1380340"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3471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988635" y="5191210"/>
            <a:ext cx="628748" cy="369332"/>
          </a:xfrm>
          <a:prstGeom prst="rect">
            <a:avLst/>
          </a:prstGeom>
          <a:noFill/>
        </p:spPr>
        <p:txBody>
          <a:bodyPr wrap="none" rtlCol="0">
            <a:spAutoFit/>
          </a:bodyPr>
          <a:lstStyle/>
          <a:p>
            <a:r>
              <a:rPr lang="en-US" dirty="0" smtClean="0"/>
              <a:t>AD</a:t>
            </a:r>
            <a:r>
              <a:rPr lang="en-US" baseline="-25000" dirty="0" smtClean="0"/>
              <a:t>0</a:t>
            </a:r>
            <a:endParaRPr lang="en-US" dirty="0"/>
          </a:p>
        </p:txBody>
      </p:sp>
      <p:sp>
        <p:nvSpPr>
          <p:cNvPr id="41" name="TextBox 40"/>
          <p:cNvSpPr txBox="1"/>
          <p:nvPr/>
        </p:nvSpPr>
        <p:spPr>
          <a:xfrm>
            <a:off x="1030272" y="4259413"/>
            <a:ext cx="675819" cy="430887"/>
          </a:xfrm>
          <a:prstGeom prst="rect">
            <a:avLst/>
          </a:prstGeom>
          <a:noFill/>
        </p:spPr>
        <p:txBody>
          <a:bodyPr wrap="none" rtlCol="0">
            <a:spAutoFit/>
          </a:bodyPr>
          <a:lstStyle/>
          <a:p>
            <a:r>
              <a:rPr lang="en-US" sz="2200" dirty="0" smtClean="0"/>
              <a:t>V</a:t>
            </a:r>
            <a:r>
              <a:rPr lang="en-US" sz="2200" baseline="-25000" dirty="0" smtClean="0"/>
              <a:t>G,0</a:t>
            </a:r>
            <a:endParaRPr lang="en-US" sz="2200" dirty="0"/>
          </a:p>
        </p:txBody>
      </p:sp>
      <p:sp>
        <p:nvSpPr>
          <p:cNvPr id="42" name="TextBox 41"/>
          <p:cNvSpPr txBox="1"/>
          <p:nvPr/>
        </p:nvSpPr>
        <p:spPr>
          <a:xfrm>
            <a:off x="4819452" y="4655940"/>
            <a:ext cx="529478" cy="400110"/>
          </a:xfrm>
          <a:prstGeom prst="rect">
            <a:avLst/>
          </a:prstGeom>
          <a:noFill/>
        </p:spPr>
        <p:txBody>
          <a:bodyPr wrap="none" rtlCol="0">
            <a:spAutoFit/>
          </a:bodyPr>
          <a:lstStyle/>
          <a:p>
            <a:r>
              <a:rPr lang="en-US" sz="2000" dirty="0" smtClean="0"/>
              <a:t>V</a:t>
            </a:r>
            <a:r>
              <a:rPr lang="en-US" sz="2000" baseline="-25000" dirty="0"/>
              <a:t>M</a:t>
            </a:r>
          </a:p>
        </p:txBody>
      </p:sp>
      <p:cxnSp>
        <p:nvCxnSpPr>
          <p:cNvPr id="6" name="Straight Connector 5"/>
          <p:cNvCxnSpPr/>
          <p:nvPr/>
        </p:nvCxnSpPr>
        <p:spPr>
          <a:xfrm>
            <a:off x="3119006" y="4575415"/>
            <a:ext cx="0" cy="131211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917910" y="5831794"/>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sz="2000" dirty="0"/>
          </a:p>
        </p:txBody>
      </p:sp>
      <p:sp>
        <p:nvSpPr>
          <p:cNvPr id="4" name="TextBox 3"/>
          <p:cNvSpPr txBox="1"/>
          <p:nvPr/>
        </p:nvSpPr>
        <p:spPr>
          <a:xfrm>
            <a:off x="6484016" y="5889526"/>
            <a:ext cx="433257" cy="400110"/>
          </a:xfrm>
          <a:prstGeom prst="rect">
            <a:avLst/>
          </a:prstGeom>
          <a:noFill/>
        </p:spPr>
        <p:txBody>
          <a:bodyPr wrap="none" rtlCol="0">
            <a:spAutoFit/>
          </a:bodyPr>
          <a:lstStyle/>
          <a:p>
            <a:r>
              <a:rPr lang="en-US" sz="2000" dirty="0" smtClean="0"/>
              <a:t>M</a:t>
            </a:r>
            <a:endParaRPr lang="en-US" sz="2000" dirty="0"/>
          </a:p>
        </p:txBody>
      </p:sp>
      <p:sp>
        <p:nvSpPr>
          <p:cNvPr id="15" name="Content Placeholder 14"/>
          <p:cNvSpPr>
            <a:spLocks noGrp="1"/>
          </p:cNvSpPr>
          <p:nvPr>
            <p:ph idx="1"/>
          </p:nvPr>
        </p:nvSpPr>
        <p:spPr>
          <a:xfrm>
            <a:off x="404048" y="1767967"/>
            <a:ext cx="8369574" cy="1481778"/>
          </a:xfrm>
        </p:spPr>
        <p:txBody>
          <a:bodyPr>
            <a:normAutofit/>
          </a:bodyPr>
          <a:lstStyle/>
          <a:p>
            <a:pPr marL="0" indent="0" algn="ctr">
              <a:buNone/>
            </a:pPr>
            <a:r>
              <a:rPr lang="en-US" sz="2100" dirty="0" smtClean="0"/>
              <a:t>A fall in aggregate </a:t>
            </a:r>
            <a:r>
              <a:rPr lang="en-US" sz="2100" dirty="0"/>
              <a:t>demand </a:t>
            </a:r>
            <a:r>
              <a:rPr lang="en-US" sz="2100" dirty="0" smtClean="0"/>
              <a:t>is </a:t>
            </a:r>
            <a:r>
              <a:rPr lang="en-US" sz="2100" dirty="0"/>
              <a:t>perceived to be temporary. </a:t>
            </a:r>
            <a:r>
              <a:rPr lang="en-US" sz="2100" dirty="0" smtClean="0"/>
              <a:t>Real output and the general value level fall. Money </a:t>
            </a:r>
            <a:r>
              <a:rPr lang="en-US" sz="2100" dirty="0"/>
              <a:t>is a </a:t>
            </a:r>
            <a:r>
              <a:rPr lang="en-US" sz="2100" dirty="0" smtClean="0"/>
              <a:t>long-duration </a:t>
            </a:r>
            <a:r>
              <a:rPr lang="en-US" sz="2100" dirty="0"/>
              <a:t>asset: there is no change in </a:t>
            </a:r>
            <a:r>
              <a:rPr lang="en-US" sz="2100" dirty="0" smtClean="0"/>
              <a:t>long-term </a:t>
            </a:r>
            <a:r>
              <a:rPr lang="en-US" sz="2100" dirty="0"/>
              <a:t>expectations and hence negligible change in </a:t>
            </a:r>
            <a:r>
              <a:rPr lang="en-US" sz="2100" i="1" dirty="0" smtClean="0"/>
              <a:t>V</a:t>
            </a:r>
            <a:r>
              <a:rPr lang="en-US" sz="2100" i="1" baseline="-25000" dirty="0" smtClean="0"/>
              <a:t>M </a:t>
            </a:r>
            <a:r>
              <a:rPr lang="en-US" sz="2100" dirty="0" smtClean="0"/>
              <a:t>. The end result is the </a:t>
            </a:r>
            <a:r>
              <a:rPr lang="en-US" sz="2100" dirty="0"/>
              <a:t>price level falls (</a:t>
            </a:r>
            <a:r>
              <a:rPr lang="en-US" sz="2100" i="1" dirty="0"/>
              <a:t>p</a:t>
            </a:r>
            <a:r>
              <a:rPr lang="en-US" sz="2100" dirty="0"/>
              <a:t> = </a:t>
            </a:r>
            <a:r>
              <a:rPr lang="en-US" sz="2100" i="1" dirty="0" smtClean="0"/>
              <a:t>V</a:t>
            </a:r>
            <a:r>
              <a:rPr lang="en-US" sz="2100" i="1" baseline="-25000" dirty="0" smtClean="0"/>
              <a:t>G </a:t>
            </a:r>
            <a:r>
              <a:rPr lang="en-US" sz="2100" dirty="0" smtClean="0"/>
              <a:t>/</a:t>
            </a:r>
            <a:r>
              <a:rPr lang="en-US" sz="2100" i="1" dirty="0" smtClean="0"/>
              <a:t>V</a:t>
            </a:r>
            <a:r>
              <a:rPr lang="en-US" sz="2100" i="1" baseline="-25000" dirty="0" smtClean="0"/>
              <a:t>M </a:t>
            </a:r>
            <a:r>
              <a:rPr lang="en-US" sz="2100" dirty="0" smtClean="0"/>
              <a:t>)</a:t>
            </a:r>
            <a:endParaRPr lang="en-US" sz="2100" dirty="0"/>
          </a:p>
          <a:p>
            <a:pPr marL="0" indent="0">
              <a:buNone/>
            </a:pPr>
            <a:endParaRPr lang="en-US" dirty="0"/>
          </a:p>
        </p:txBody>
      </p:sp>
      <p:cxnSp>
        <p:nvCxnSpPr>
          <p:cNvPr id="33" name="Straight Connector 32"/>
          <p:cNvCxnSpPr/>
          <p:nvPr/>
        </p:nvCxnSpPr>
        <p:spPr>
          <a:xfrm>
            <a:off x="1827843" y="4259413"/>
            <a:ext cx="1534852" cy="1418066"/>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362695" y="5425834"/>
            <a:ext cx="628748" cy="369332"/>
          </a:xfrm>
          <a:prstGeom prst="rect">
            <a:avLst/>
          </a:prstGeom>
          <a:noFill/>
        </p:spPr>
        <p:txBody>
          <a:bodyPr wrap="none" rtlCol="0">
            <a:spAutoFit/>
          </a:bodyPr>
          <a:lstStyle/>
          <a:p>
            <a:r>
              <a:rPr lang="en-US" dirty="0" smtClean="0"/>
              <a:t>AD</a:t>
            </a:r>
            <a:r>
              <a:rPr lang="en-US" baseline="-25000" dirty="0" smtClean="0"/>
              <a:t>1</a:t>
            </a:r>
            <a:endParaRPr lang="en-US" dirty="0"/>
          </a:p>
        </p:txBody>
      </p:sp>
      <p:sp>
        <p:nvSpPr>
          <p:cNvPr id="35" name="TextBox 34"/>
          <p:cNvSpPr txBox="1"/>
          <p:nvPr/>
        </p:nvSpPr>
        <p:spPr>
          <a:xfrm>
            <a:off x="1028752" y="4758205"/>
            <a:ext cx="675819" cy="430887"/>
          </a:xfrm>
          <a:prstGeom prst="rect">
            <a:avLst/>
          </a:prstGeom>
          <a:noFill/>
        </p:spPr>
        <p:txBody>
          <a:bodyPr wrap="none" rtlCol="0">
            <a:spAutoFit/>
          </a:bodyPr>
          <a:lstStyle/>
          <a:p>
            <a:r>
              <a:rPr lang="en-US" sz="2200" dirty="0" smtClean="0"/>
              <a:t>V</a:t>
            </a:r>
            <a:r>
              <a:rPr lang="en-US" sz="2200" baseline="-25000" dirty="0" smtClean="0"/>
              <a:t>G,1</a:t>
            </a:r>
            <a:endParaRPr lang="en-US" sz="2200" dirty="0"/>
          </a:p>
        </p:txBody>
      </p:sp>
      <p:cxnSp>
        <p:nvCxnSpPr>
          <p:cNvPr id="30" name="Straight Connector 29"/>
          <p:cNvCxnSpPr/>
          <p:nvPr/>
        </p:nvCxnSpPr>
        <p:spPr>
          <a:xfrm flipH="1">
            <a:off x="1679792" y="5015992"/>
            <a:ext cx="88491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641666" y="5015992"/>
            <a:ext cx="0" cy="8735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468506" y="5831794"/>
            <a:ext cx="396738" cy="400110"/>
          </a:xfrm>
          <a:prstGeom prst="rect">
            <a:avLst/>
          </a:prstGeom>
          <a:noFill/>
        </p:spPr>
        <p:txBody>
          <a:bodyPr wrap="none" rtlCol="0">
            <a:spAutoFit/>
          </a:bodyPr>
          <a:lstStyle/>
          <a:p>
            <a:r>
              <a:rPr lang="en-US" sz="2000" dirty="0" smtClean="0"/>
              <a:t>q</a:t>
            </a:r>
            <a:r>
              <a:rPr lang="en-US" baseline="-25000" dirty="0" smtClean="0"/>
              <a:t>1</a:t>
            </a:r>
            <a:endParaRPr lang="en-US" dirty="0"/>
          </a:p>
        </p:txBody>
      </p:sp>
      <p:sp>
        <p:nvSpPr>
          <p:cNvPr id="3" name="TextBox 2"/>
          <p:cNvSpPr txBox="1"/>
          <p:nvPr/>
        </p:nvSpPr>
        <p:spPr>
          <a:xfrm>
            <a:off x="7171382" y="4694428"/>
            <a:ext cx="1536636" cy="369332"/>
          </a:xfrm>
          <a:prstGeom prst="rect">
            <a:avLst/>
          </a:prstGeom>
          <a:noFill/>
        </p:spPr>
        <p:txBody>
          <a:bodyPr wrap="none" rtlCol="0">
            <a:spAutoFit/>
          </a:bodyPr>
          <a:lstStyle/>
          <a:p>
            <a:r>
              <a:rPr lang="en-US" dirty="0" smtClean="0"/>
              <a:t>“No Change”</a:t>
            </a:r>
            <a:endParaRPr lang="en-US"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264</a:t>
            </a:fld>
            <a:endParaRPr lang="en-US" dirty="0"/>
          </a:p>
        </p:txBody>
      </p:sp>
      <p:cxnSp>
        <p:nvCxnSpPr>
          <p:cNvPr id="10" name="Straight Arrow Connector 9"/>
          <p:cNvCxnSpPr/>
          <p:nvPr/>
        </p:nvCxnSpPr>
        <p:spPr>
          <a:xfrm flipH="1">
            <a:off x="3381085" y="5191210"/>
            <a:ext cx="270210" cy="2346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1740023"/>
      </p:ext>
    </p:extLst>
  </p:cSld>
  <p:clrMapOvr>
    <a:masterClrMapping/>
  </p:clrMapOvr>
  <p:timing>
    <p:tnLst>
      <p:par>
        <p:cTn xmlns:p14="http://schemas.microsoft.com/office/powerpoint/2010/mai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Velocity of Money Falls as Predicted by Keynesian Analysis</a:t>
            </a:r>
            <a:endParaRPr lang="en-US" sz="4000" dirty="0"/>
          </a:p>
        </p:txBody>
      </p:sp>
      <p:sp>
        <p:nvSpPr>
          <p:cNvPr id="3" name="Content Placeholder 2"/>
          <p:cNvSpPr>
            <a:spLocks noGrp="1"/>
          </p:cNvSpPr>
          <p:nvPr>
            <p:ph idx="1"/>
          </p:nvPr>
        </p:nvSpPr>
        <p:spPr>
          <a:xfrm>
            <a:off x="481010" y="1806453"/>
            <a:ext cx="8234891" cy="4486262"/>
          </a:xfrm>
        </p:spPr>
        <p:txBody>
          <a:bodyPr>
            <a:normAutofit fontScale="92500"/>
          </a:bodyPr>
          <a:lstStyle/>
          <a:p>
            <a:r>
              <a:rPr lang="en-US" dirty="0" smtClean="0"/>
              <a:t>So, what just happened? A naïve reading of the Simple Model would suggest that the absolute market value of money should move in lockstep with the general value level and real output:</a:t>
            </a:r>
          </a:p>
          <a:p>
            <a:endParaRPr lang="en-US" dirty="0" smtClean="0"/>
          </a:p>
          <a:p>
            <a:endParaRPr lang="en-US" dirty="0"/>
          </a:p>
          <a:p>
            <a:pPr>
              <a:spcBef>
                <a:spcPts val="800"/>
              </a:spcBef>
            </a:pPr>
            <a:r>
              <a:rPr lang="en-US" dirty="0" smtClean="0"/>
              <a:t>But in this scenario, the fall in the current levels of </a:t>
            </a:r>
            <a:r>
              <a:rPr lang="en-US" i="1" dirty="0" smtClean="0"/>
              <a:t>V</a:t>
            </a:r>
            <a:r>
              <a:rPr lang="en-US" i="1" baseline="-25000" dirty="0" smtClean="0"/>
              <a:t>G</a:t>
            </a:r>
            <a:r>
              <a:rPr lang="en-US" dirty="0" smtClean="0"/>
              <a:t> and </a:t>
            </a:r>
            <a:r>
              <a:rPr lang="en-US" i="1" dirty="0" smtClean="0"/>
              <a:t>q</a:t>
            </a:r>
            <a:r>
              <a:rPr lang="en-US" dirty="0" smtClean="0"/>
              <a:t> has no impact on the value of money. Why? Because money is a long-duration asset: most of its value is tied up in claims that are expected to be made many years into the future. Rather, the velocity of money term must adjust to “solve” the Simple Model: the velocity of money falls as predicted by Keynesian analysis.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87708695"/>
              </p:ext>
            </p:extLst>
          </p:nvPr>
        </p:nvGraphicFramePr>
        <p:xfrm>
          <a:off x="3544888" y="2993637"/>
          <a:ext cx="1798637" cy="1012825"/>
        </p:xfrm>
        <a:graphic>
          <a:graphicData uri="http://schemas.openxmlformats.org/presentationml/2006/ole">
            <mc:AlternateContent xmlns:mc="http://schemas.openxmlformats.org/markup-compatibility/2006">
              <mc:Choice xmlns:v="urn:schemas-microsoft-com:vml" Requires="v">
                <p:oleObj spid="_x0000_s1890649" name="Equation" r:id="rId3" imgW="698500" imgH="393700" progId="Equation.3">
                  <p:embed/>
                </p:oleObj>
              </mc:Choice>
              <mc:Fallback>
                <p:oleObj name="Equation" r:id="rId3" imgW="698500" imgH="393700" progId="Equation.3">
                  <p:embed/>
                  <p:pic>
                    <p:nvPicPr>
                      <p:cNvPr id="0" name=""/>
                      <p:cNvPicPr/>
                      <p:nvPr/>
                    </p:nvPicPr>
                    <p:blipFill>
                      <a:blip r:embed="rId4"/>
                      <a:stretch>
                        <a:fillRect/>
                      </a:stretch>
                    </p:blipFill>
                    <p:spPr>
                      <a:xfrm>
                        <a:off x="3544888" y="2993637"/>
                        <a:ext cx="1798637" cy="101282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265</a:t>
            </a:fld>
            <a:endParaRPr lang="en-US" dirty="0"/>
          </a:p>
        </p:txBody>
      </p:sp>
    </p:spTree>
    <p:extLst>
      <p:ext uri="{BB962C8B-B14F-4D97-AF65-F5344CB8AC3E}">
        <p14:creationId xmlns:p14="http://schemas.microsoft.com/office/powerpoint/2010/main" val="3939007127"/>
      </p:ext>
    </p:extLst>
  </p:cSld>
  <p:clrMapOvr>
    <a:masterClrMapping/>
  </p:clrMapOvr>
  <p:timing>
    <p:tnLst>
      <p:par>
        <p:cTn xmlns:p14="http://schemas.microsoft.com/office/powerpoint/2010/mai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Second Scenario:</a:t>
            </a:r>
            <a:br>
              <a:rPr lang="en-US" sz="4000" dirty="0" smtClean="0"/>
            </a:br>
            <a:r>
              <a:rPr lang="en-US" sz="4000" dirty="0" smtClean="0"/>
              <a:t>A Nation at War</a:t>
            </a:r>
            <a:endParaRPr lang="en-US" sz="4000" dirty="0"/>
          </a:p>
        </p:txBody>
      </p:sp>
      <p:sp>
        <p:nvSpPr>
          <p:cNvPr id="3" name="Content Placeholder 2"/>
          <p:cNvSpPr>
            <a:spLocks noGrp="1"/>
          </p:cNvSpPr>
          <p:nvPr>
            <p:ph idx="1"/>
          </p:nvPr>
        </p:nvSpPr>
        <p:spPr>
          <a:xfrm>
            <a:off x="481009" y="1806453"/>
            <a:ext cx="8254131" cy="4620968"/>
          </a:xfrm>
        </p:spPr>
        <p:txBody>
          <a:bodyPr>
            <a:normAutofit fontScale="92500"/>
          </a:bodyPr>
          <a:lstStyle/>
          <a:p>
            <a:r>
              <a:rPr lang="en-US" dirty="0" smtClean="0"/>
              <a:t>In summary, traditional Keynesian analysis works well when there is a change in economic conditions but little change in long-term expectations. But what about a reverse scenario where is no change in current economic conditions, but a major shift in long-term expectations?</a:t>
            </a:r>
          </a:p>
          <a:p>
            <a:r>
              <a:rPr lang="en-US" dirty="0" smtClean="0"/>
              <a:t>Imagine this scenario: a country has been at war for six months, people expect the war to finish soon but then a key battle is lost and it becomes clear the war will rage on for several years to come, a situation which will require a significant acceleration of the growth rate in the monetary base (money is being printed to finance the war). How will both sides of the framework react to this scenario and what will be the impact on the price level?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266</a:t>
            </a:fld>
            <a:endParaRPr lang="en-US" dirty="0"/>
          </a:p>
        </p:txBody>
      </p:sp>
    </p:spTree>
    <p:extLst>
      <p:ext uri="{BB962C8B-B14F-4D97-AF65-F5344CB8AC3E}">
        <p14:creationId xmlns:p14="http://schemas.microsoft.com/office/powerpoint/2010/main" val="3524927453"/>
      </p:ext>
    </p:extLst>
  </p:cSld>
  <p:clrMapOvr>
    <a:masterClrMapping/>
  </p:clrMapOvr>
  <p:timing>
    <p:tnLst>
      <p:par>
        <p:cTn xmlns:p14="http://schemas.microsoft.com/office/powerpoint/2010/mai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Value of Money Falls as</a:t>
            </a:r>
            <a:br>
              <a:rPr lang="en-US" sz="4000" dirty="0" smtClean="0"/>
            </a:br>
            <a:r>
              <a:rPr lang="en-US" sz="4000" dirty="0" smtClean="0"/>
              <a:t>Long-Term Expectations Shift</a:t>
            </a:r>
            <a:endParaRPr lang="en-US" sz="4000" dirty="0"/>
          </a:p>
        </p:txBody>
      </p:sp>
      <p:sp>
        <p:nvSpPr>
          <p:cNvPr id="3" name="Content Placeholder 2"/>
          <p:cNvSpPr>
            <a:spLocks noGrp="1"/>
          </p:cNvSpPr>
          <p:nvPr>
            <p:ph idx="1"/>
          </p:nvPr>
        </p:nvSpPr>
        <p:spPr>
          <a:xfrm>
            <a:off x="481010" y="1806453"/>
            <a:ext cx="8215651" cy="4601724"/>
          </a:xfrm>
        </p:spPr>
        <p:txBody>
          <a:bodyPr>
            <a:normAutofit fontScale="92500"/>
          </a:bodyPr>
          <a:lstStyle/>
          <a:p>
            <a:r>
              <a:rPr lang="en-US" dirty="0" smtClean="0"/>
              <a:t>On the left side of the framework, we will assume that there is little impact on current economic activity: people at home keep going about their daily business while the war rages on.</a:t>
            </a:r>
          </a:p>
          <a:p>
            <a:r>
              <a:rPr lang="en-US" dirty="0" smtClean="0"/>
              <a:t>What would you expect to happen on the right side of the framework? While expectations of money base growth have increased, there has been no actual increase in the monetary base. Furthermore, there has been no change in real output or the general value level. And yet, the market value of money should decline. Why? Because the present value of money begins to discount the lower expected future values of money: more money in the future reduces the future proportional claim of each unit of money and hence reduces money’s present value.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267</a:t>
            </a:fld>
            <a:endParaRPr lang="en-US" dirty="0"/>
          </a:p>
        </p:txBody>
      </p:sp>
    </p:spTree>
    <p:extLst>
      <p:ext uri="{BB962C8B-B14F-4D97-AF65-F5344CB8AC3E}">
        <p14:creationId xmlns:p14="http://schemas.microsoft.com/office/powerpoint/2010/main" val="3447195838"/>
      </p:ext>
    </p:extLst>
  </p:cSld>
  <p:clrMapOvr>
    <a:masterClrMapping/>
  </p:clrMapOvr>
  <p:timing>
    <p:tnLst>
      <p:par>
        <p:cTn xmlns:p14="http://schemas.microsoft.com/office/powerpoint/2010/mai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Expected Money Growth Rate Rises: The Value of Money Falls</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84716" y="3249744"/>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59094" y="3284303"/>
            <a:ext cx="1774845" cy="369332"/>
          </a:xfrm>
          <a:prstGeom prst="rect">
            <a:avLst/>
          </a:prstGeom>
          <a:noFill/>
        </p:spPr>
        <p:txBody>
          <a:bodyPr wrap="none" rtlCol="0">
            <a:spAutoFit/>
          </a:bodyPr>
          <a:lstStyle/>
          <a:p>
            <a:r>
              <a:rPr lang="en-US" dirty="0" smtClean="0"/>
              <a:t>Value of Money</a:t>
            </a:r>
            <a:endParaRPr lang="en-US" dirty="0"/>
          </a:p>
        </p:txBody>
      </p:sp>
      <p:cxnSp>
        <p:nvCxnSpPr>
          <p:cNvPr id="16" name="Straight Connector 15"/>
          <p:cNvCxnSpPr/>
          <p:nvPr/>
        </p:nvCxnSpPr>
        <p:spPr>
          <a:xfrm>
            <a:off x="2042436" y="3990714"/>
            <a:ext cx="1750948" cy="16244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869851" y="4083520"/>
            <a:ext cx="1785825" cy="1645250"/>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49214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306062" y="5889526"/>
            <a:ext cx="884264" cy="369332"/>
          </a:xfrm>
          <a:prstGeom prst="rect">
            <a:avLst/>
          </a:prstGeom>
          <a:noFill/>
        </p:spPr>
        <p:txBody>
          <a:bodyPr wrap="none" rtlCol="0">
            <a:spAutoFit/>
          </a:bodyPr>
          <a:lstStyle/>
          <a:p>
            <a:r>
              <a:rPr lang="en-US" dirty="0" smtClean="0"/>
              <a:t>Money</a:t>
            </a:r>
            <a:endParaRPr lang="en-US" dirty="0"/>
          </a:p>
        </p:txBody>
      </p:sp>
      <p:cxnSp>
        <p:nvCxnSpPr>
          <p:cNvPr id="22" name="Straight Connector 21"/>
          <p:cNvCxnSpPr/>
          <p:nvPr/>
        </p:nvCxnSpPr>
        <p:spPr>
          <a:xfrm>
            <a:off x="670937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0937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849079" y="4394121"/>
            <a:ext cx="1572423" cy="1320373"/>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434497" y="5447462"/>
            <a:ext cx="450777" cy="369332"/>
          </a:xfrm>
          <a:prstGeom prst="rect">
            <a:avLst/>
          </a:prstGeom>
          <a:noFill/>
        </p:spPr>
        <p:txBody>
          <a:bodyPr wrap="none" rtlCol="0">
            <a:spAutoFit/>
          </a:bodyPr>
          <a:lstStyle/>
          <a:p>
            <a:r>
              <a:rPr lang="en-US" dirty="0" smtClean="0"/>
              <a:t>D</a:t>
            </a:r>
            <a:r>
              <a:rPr lang="en-US" baseline="-25000" dirty="0"/>
              <a:t>1</a:t>
            </a:r>
            <a:endParaRPr lang="en-US" dirty="0"/>
          </a:p>
        </p:txBody>
      </p:sp>
      <p:cxnSp>
        <p:nvCxnSpPr>
          <p:cNvPr id="28" name="Straight Connector 27"/>
          <p:cNvCxnSpPr/>
          <p:nvPr/>
        </p:nvCxnSpPr>
        <p:spPr>
          <a:xfrm flipH="1">
            <a:off x="5352937" y="5096520"/>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670900" y="4787099"/>
            <a:ext cx="1247010"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661555" y="3848896"/>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757755" y="5345162"/>
            <a:ext cx="550301" cy="369332"/>
          </a:xfrm>
          <a:prstGeom prst="rect">
            <a:avLst/>
          </a:prstGeom>
          <a:noFill/>
        </p:spPr>
        <p:txBody>
          <a:bodyPr wrap="none" rtlCol="0">
            <a:spAutoFit/>
          </a:bodyPr>
          <a:lstStyle/>
          <a:p>
            <a:r>
              <a:rPr lang="en-US" dirty="0" smtClean="0"/>
              <a:t>AD</a:t>
            </a:r>
            <a:endParaRPr lang="en-US" dirty="0"/>
          </a:p>
        </p:txBody>
      </p:sp>
      <p:sp>
        <p:nvSpPr>
          <p:cNvPr id="41" name="TextBox 40"/>
          <p:cNvSpPr txBox="1"/>
          <p:nvPr/>
        </p:nvSpPr>
        <p:spPr>
          <a:xfrm>
            <a:off x="1145712" y="4528829"/>
            <a:ext cx="536500" cy="430887"/>
          </a:xfrm>
          <a:prstGeom prst="rect">
            <a:avLst/>
          </a:prstGeom>
          <a:noFill/>
        </p:spPr>
        <p:txBody>
          <a:bodyPr wrap="none" rtlCol="0">
            <a:spAutoFit/>
          </a:bodyPr>
          <a:lstStyle/>
          <a:p>
            <a:r>
              <a:rPr lang="en-US" sz="2200" dirty="0" smtClean="0"/>
              <a:t>V</a:t>
            </a:r>
            <a:r>
              <a:rPr lang="en-US" sz="2200" baseline="-25000" dirty="0" smtClean="0"/>
              <a:t>G</a:t>
            </a:r>
            <a:endParaRPr lang="en-US" sz="2200" baseline="-25000" dirty="0"/>
          </a:p>
        </p:txBody>
      </p:sp>
      <p:sp>
        <p:nvSpPr>
          <p:cNvPr id="42" name="TextBox 41"/>
          <p:cNvSpPr txBox="1"/>
          <p:nvPr/>
        </p:nvSpPr>
        <p:spPr>
          <a:xfrm>
            <a:off x="4684772" y="4848380"/>
            <a:ext cx="712646" cy="430887"/>
          </a:xfrm>
          <a:prstGeom prst="rect">
            <a:avLst/>
          </a:prstGeom>
          <a:noFill/>
        </p:spPr>
        <p:txBody>
          <a:bodyPr wrap="none" rtlCol="0">
            <a:spAutoFit/>
          </a:bodyPr>
          <a:lstStyle/>
          <a:p>
            <a:r>
              <a:rPr lang="en-US" sz="2200" dirty="0" smtClean="0"/>
              <a:t>V</a:t>
            </a:r>
            <a:r>
              <a:rPr lang="en-US" sz="2200" baseline="-25000" dirty="0" smtClean="0"/>
              <a:t>M,1</a:t>
            </a:r>
            <a:endParaRPr lang="en-US" sz="2200" dirty="0"/>
          </a:p>
        </p:txBody>
      </p:sp>
      <p:cxnSp>
        <p:nvCxnSpPr>
          <p:cNvPr id="6" name="Straight Connector 5"/>
          <p:cNvCxnSpPr/>
          <p:nvPr/>
        </p:nvCxnSpPr>
        <p:spPr>
          <a:xfrm>
            <a:off x="2907366" y="4767855"/>
            <a:ext cx="0" cy="111967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725510" y="5831794"/>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sz="2000" dirty="0"/>
          </a:p>
        </p:txBody>
      </p:sp>
      <p:sp>
        <p:nvSpPr>
          <p:cNvPr id="4" name="TextBox 3"/>
          <p:cNvSpPr txBox="1"/>
          <p:nvPr/>
        </p:nvSpPr>
        <p:spPr>
          <a:xfrm>
            <a:off x="6484016" y="5889526"/>
            <a:ext cx="433257" cy="400110"/>
          </a:xfrm>
          <a:prstGeom prst="rect">
            <a:avLst/>
          </a:prstGeom>
          <a:noFill/>
        </p:spPr>
        <p:txBody>
          <a:bodyPr wrap="none" rtlCol="0">
            <a:spAutoFit/>
          </a:bodyPr>
          <a:lstStyle/>
          <a:p>
            <a:r>
              <a:rPr lang="en-US" sz="2000" dirty="0" smtClean="0"/>
              <a:t>M</a:t>
            </a:r>
            <a:endParaRPr lang="en-US" sz="2000" dirty="0"/>
          </a:p>
        </p:txBody>
      </p:sp>
      <p:sp>
        <p:nvSpPr>
          <p:cNvPr id="15" name="Content Placeholder 14"/>
          <p:cNvSpPr>
            <a:spLocks noGrp="1"/>
          </p:cNvSpPr>
          <p:nvPr>
            <p:ph idx="1"/>
          </p:nvPr>
        </p:nvSpPr>
        <p:spPr>
          <a:xfrm>
            <a:off x="404048" y="1767967"/>
            <a:ext cx="8369574" cy="1481778"/>
          </a:xfrm>
        </p:spPr>
        <p:txBody>
          <a:bodyPr>
            <a:normAutofit fontScale="92500"/>
          </a:bodyPr>
          <a:lstStyle/>
          <a:p>
            <a:pPr marL="0" indent="0" algn="ctr">
              <a:buNone/>
            </a:pPr>
            <a:r>
              <a:rPr lang="en-US" sz="2300" dirty="0" smtClean="0"/>
              <a:t>The shift in long-term expectations has no impact on the goods market (</a:t>
            </a:r>
            <a:r>
              <a:rPr lang="en-US" sz="2300" i="1" dirty="0" smtClean="0"/>
              <a:t>V</a:t>
            </a:r>
            <a:r>
              <a:rPr lang="en-US" sz="2300" i="1" baseline="-25000" dirty="0" smtClean="0"/>
              <a:t>G</a:t>
            </a:r>
            <a:r>
              <a:rPr lang="en-US" sz="2300" dirty="0" smtClean="0"/>
              <a:t> and </a:t>
            </a:r>
            <a:r>
              <a:rPr lang="en-US" sz="2300" i="1" dirty="0" smtClean="0"/>
              <a:t>q</a:t>
            </a:r>
            <a:r>
              <a:rPr lang="en-US" sz="2300" dirty="0" smtClean="0"/>
              <a:t> are unchanged). However, the shift in long-term expectations drives down demand for money and the absolute market value of money falls. As a result, the </a:t>
            </a:r>
            <a:r>
              <a:rPr lang="en-US" sz="2300" dirty="0"/>
              <a:t>price level </a:t>
            </a:r>
            <a:r>
              <a:rPr lang="en-US" sz="2300" dirty="0" smtClean="0"/>
              <a:t>rises </a:t>
            </a:r>
            <a:r>
              <a:rPr lang="en-US" sz="2300" dirty="0"/>
              <a:t>(</a:t>
            </a:r>
            <a:r>
              <a:rPr lang="en-US" sz="2300" i="1" dirty="0"/>
              <a:t>p</a:t>
            </a:r>
            <a:r>
              <a:rPr lang="en-US" sz="2300" dirty="0"/>
              <a:t> = </a:t>
            </a:r>
            <a:r>
              <a:rPr lang="en-US" sz="2300" i="1" dirty="0" smtClean="0"/>
              <a:t>V</a:t>
            </a:r>
            <a:r>
              <a:rPr lang="en-US" sz="2300" i="1" baseline="-25000" dirty="0" smtClean="0"/>
              <a:t>G </a:t>
            </a:r>
            <a:r>
              <a:rPr lang="en-US" sz="2300" dirty="0" smtClean="0"/>
              <a:t>/</a:t>
            </a:r>
            <a:r>
              <a:rPr lang="en-US" sz="2300" i="1" dirty="0" smtClean="0"/>
              <a:t>V</a:t>
            </a:r>
            <a:r>
              <a:rPr lang="en-US" sz="2300" i="1" baseline="-25000" dirty="0" smtClean="0"/>
              <a:t>M </a:t>
            </a:r>
            <a:r>
              <a:rPr lang="en-US" sz="2300" dirty="0" smtClean="0"/>
              <a:t>).</a:t>
            </a:r>
            <a:endParaRPr lang="en-US" sz="2300" dirty="0"/>
          </a:p>
          <a:p>
            <a:pPr marL="0" indent="0">
              <a:buNone/>
            </a:pPr>
            <a:endParaRPr lang="en-US" dirty="0"/>
          </a:p>
        </p:txBody>
      </p:sp>
      <p:cxnSp>
        <p:nvCxnSpPr>
          <p:cNvPr id="8" name="Straight Connector 7"/>
          <p:cNvCxnSpPr/>
          <p:nvPr/>
        </p:nvCxnSpPr>
        <p:spPr>
          <a:xfrm>
            <a:off x="5945283" y="3837073"/>
            <a:ext cx="1514699" cy="1282754"/>
          </a:xfrm>
          <a:prstGeom prst="line">
            <a:avLst/>
          </a:prstGeom>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492217" y="4904080"/>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43" name="Straight Connector 42"/>
          <p:cNvCxnSpPr/>
          <p:nvPr/>
        </p:nvCxnSpPr>
        <p:spPr>
          <a:xfrm flipH="1">
            <a:off x="5370657" y="4498404"/>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664012" y="4250264"/>
            <a:ext cx="712646" cy="430887"/>
          </a:xfrm>
          <a:prstGeom prst="rect">
            <a:avLst/>
          </a:prstGeom>
          <a:noFill/>
        </p:spPr>
        <p:txBody>
          <a:bodyPr wrap="none" rtlCol="0">
            <a:spAutoFit/>
          </a:bodyPr>
          <a:lstStyle/>
          <a:p>
            <a:r>
              <a:rPr lang="en-US" sz="2200" dirty="0" smtClean="0"/>
              <a:t>V</a:t>
            </a:r>
            <a:r>
              <a:rPr lang="en-US" sz="2200" baseline="-25000" dirty="0" smtClean="0"/>
              <a:t>M,0</a:t>
            </a:r>
            <a:endParaRPr lang="en-US" sz="2200" dirty="0"/>
          </a:p>
        </p:txBody>
      </p:sp>
      <p:cxnSp>
        <p:nvCxnSpPr>
          <p:cNvPr id="45" name="Straight Arrow Connector 44"/>
          <p:cNvCxnSpPr/>
          <p:nvPr/>
        </p:nvCxnSpPr>
        <p:spPr>
          <a:xfrm>
            <a:off x="7080467" y="4928939"/>
            <a:ext cx="0" cy="3444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1" name="Slide Number Placeholder 20"/>
          <p:cNvSpPr>
            <a:spLocks noGrp="1"/>
          </p:cNvSpPr>
          <p:nvPr>
            <p:ph type="sldNum" sz="quarter" idx="12"/>
          </p:nvPr>
        </p:nvSpPr>
        <p:spPr/>
        <p:txBody>
          <a:bodyPr/>
          <a:lstStyle/>
          <a:p>
            <a:fld id="{CFE4BAC9-6D41-4691-9299-18EF07EF0177}" type="slidenum">
              <a:rPr lang="en-US" smtClean="0"/>
              <a:t>268</a:t>
            </a:fld>
            <a:endParaRPr lang="en-US" dirty="0"/>
          </a:p>
        </p:txBody>
      </p:sp>
    </p:spTree>
    <p:extLst>
      <p:ext uri="{BB962C8B-B14F-4D97-AF65-F5344CB8AC3E}">
        <p14:creationId xmlns:p14="http://schemas.microsoft.com/office/powerpoint/2010/main" val="1175559775"/>
      </p:ext>
    </p:extLst>
  </p:cSld>
  <p:clrMapOvr>
    <a:masterClrMapping/>
  </p:clrMapOvr>
  <p:timing>
    <p:tnLst>
      <p:par>
        <p:cTn xmlns:p14="http://schemas.microsoft.com/office/powerpoint/2010/mai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Using “Inflation Expectations” to Explain the Result</a:t>
            </a:r>
            <a:endParaRPr lang="en-US" sz="4000" dirty="0"/>
          </a:p>
        </p:txBody>
      </p:sp>
      <p:sp>
        <p:nvSpPr>
          <p:cNvPr id="3" name="Content Placeholder 2"/>
          <p:cNvSpPr>
            <a:spLocks noGrp="1"/>
          </p:cNvSpPr>
          <p:nvPr>
            <p:ph idx="1"/>
          </p:nvPr>
        </p:nvSpPr>
        <p:spPr>
          <a:xfrm>
            <a:off x="481010" y="1806453"/>
            <a:ext cx="8234891" cy="4601724"/>
          </a:xfrm>
        </p:spPr>
        <p:txBody>
          <a:bodyPr>
            <a:normAutofit fontScale="92500"/>
          </a:bodyPr>
          <a:lstStyle/>
          <a:p>
            <a:r>
              <a:rPr lang="en-US" dirty="0" smtClean="0"/>
              <a:t>This second scenario is more difficult for </a:t>
            </a:r>
            <a:r>
              <a:rPr lang="en-US" i="1" dirty="0" smtClean="0"/>
              <a:t>traditional</a:t>
            </a:r>
            <a:r>
              <a:rPr lang="en-US" dirty="0" smtClean="0"/>
              <a:t> Keynesian analysis to explain. However, it is a result that can be explained by “expectations augmented” Keynesianism. In particular, it is a result that can be explained by the New Keynesian “expectations augmented Phillips curve”. From a New Keynesian (“NK”) perspective, it could be argued that an expected increase in the growth rate of money leads to an increase in inflationary expectations which in turn leads to a higher level of inflation.</a:t>
            </a:r>
          </a:p>
          <a:p>
            <a:pPr>
              <a:spcBef>
                <a:spcPts val="1400"/>
              </a:spcBef>
            </a:pPr>
            <a:r>
              <a:rPr lang="en-US" dirty="0" smtClean="0"/>
              <a:t>While NK may get the same end result, it is the view of this series that Keynesianism has been forced to adopt the rather nebulous “inflation expectations” concept in order to adjust for the fact that it doesn’t explicitly recognize the “value of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269</a:t>
            </a:fld>
            <a:endParaRPr lang="en-US" dirty="0"/>
          </a:p>
        </p:txBody>
      </p:sp>
    </p:spTree>
    <p:extLst>
      <p:ext uri="{BB962C8B-B14F-4D97-AF65-F5344CB8AC3E}">
        <p14:creationId xmlns:p14="http://schemas.microsoft.com/office/powerpoint/2010/main" val="3253120637"/>
      </p:ext>
    </p:extLst>
  </p:cSld>
  <p:clrMapOvr>
    <a:masterClrMapping/>
  </p:clrMapOvr>
  <p:timing>
    <p:tnLst>
      <p:par>
        <p:cTn xmlns:p14="http://schemas.microsoft.com/office/powerpoint/2010/mai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54131" cy="1339850"/>
          </a:xfrm>
        </p:spPr>
        <p:txBody>
          <a:bodyPr>
            <a:normAutofit/>
          </a:bodyPr>
          <a:lstStyle/>
          <a:p>
            <a:r>
              <a:rPr lang="en-US" sz="4000" dirty="0" smtClean="0"/>
              <a:t>“Less Attractive as a Store of Value”</a:t>
            </a:r>
            <a:br>
              <a:rPr lang="en-US" sz="4000" dirty="0" smtClean="0"/>
            </a:br>
            <a:r>
              <a:rPr lang="en-US" sz="4000" dirty="0" smtClean="0"/>
              <a:t>A Circular Argument</a:t>
            </a:r>
            <a:endParaRPr lang="en-US" sz="4000" dirty="0"/>
          </a:p>
        </p:txBody>
      </p:sp>
      <p:sp>
        <p:nvSpPr>
          <p:cNvPr id="3" name="Content Placeholder 2"/>
          <p:cNvSpPr>
            <a:spLocks noGrp="1"/>
          </p:cNvSpPr>
          <p:nvPr>
            <p:ph idx="1"/>
          </p:nvPr>
        </p:nvSpPr>
        <p:spPr>
          <a:xfrm>
            <a:off x="481010" y="1806453"/>
            <a:ext cx="8254131" cy="4582480"/>
          </a:xfrm>
        </p:spPr>
        <p:txBody>
          <a:bodyPr>
            <a:normAutofit fontScale="92500"/>
          </a:bodyPr>
          <a:lstStyle/>
          <a:p>
            <a:r>
              <a:rPr lang="en-US" dirty="0" smtClean="0"/>
              <a:t>The problem with “inflation expectations” analysis is that it implicitly relies on a circular argument. In this scenario, the traditional explanation would be something like this: expectations of higher money growth lead to higher inflation expectations which make money less attractive as a store of value, therefore demand for money falls.</a:t>
            </a:r>
          </a:p>
          <a:p>
            <a:r>
              <a:rPr lang="en-US" dirty="0" smtClean="0"/>
              <a:t>Once again, the demand for money relies on one of its functions (store of value). But money can only perform its functions (including acting as a store of value) because there is demand for it. The demand for money comes not from its functions, but from its nature as a financial instrument. In this case, demand for the financial instrument falls as its set of future values falls.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270</a:t>
            </a:fld>
            <a:endParaRPr lang="en-US" dirty="0"/>
          </a:p>
        </p:txBody>
      </p:sp>
    </p:spTree>
    <p:extLst>
      <p:ext uri="{BB962C8B-B14F-4D97-AF65-F5344CB8AC3E}">
        <p14:creationId xmlns:p14="http://schemas.microsoft.com/office/powerpoint/2010/main" val="31741170"/>
      </p:ext>
    </p:extLst>
  </p:cSld>
  <p:clrMapOvr>
    <a:masterClrMapping/>
  </p:clrMapOvr>
  <p:timing>
    <p:tnLst>
      <p:par>
        <p:cTn xmlns:p14="http://schemas.microsoft.com/office/powerpoint/2010/mai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Review of Scenarios</a:t>
            </a:r>
            <a:endParaRPr lang="en-US" sz="4000" dirty="0"/>
          </a:p>
        </p:txBody>
      </p:sp>
      <p:sp>
        <p:nvSpPr>
          <p:cNvPr id="3" name="Content Placeholder 2"/>
          <p:cNvSpPr>
            <a:spLocks noGrp="1"/>
          </p:cNvSpPr>
          <p:nvPr>
            <p:ph idx="1"/>
          </p:nvPr>
        </p:nvSpPr>
        <p:spPr>
          <a:xfrm>
            <a:off x="481009" y="1806452"/>
            <a:ext cx="8234891" cy="4620967"/>
          </a:xfrm>
        </p:spPr>
        <p:txBody>
          <a:bodyPr>
            <a:normAutofit fontScale="92500"/>
          </a:bodyPr>
          <a:lstStyle/>
          <a:p>
            <a:r>
              <a:rPr lang="en-US" dirty="0" smtClean="0"/>
              <a:t>Let’s quickly review our two scenarios. In the first scenario, there is a change in current economic conditions (</a:t>
            </a:r>
            <a:r>
              <a:rPr lang="en-US" i="1" dirty="0" smtClean="0"/>
              <a:t>V</a:t>
            </a:r>
            <a:r>
              <a:rPr lang="en-US" i="1" baseline="-25000" dirty="0" smtClean="0"/>
              <a:t>G</a:t>
            </a:r>
            <a:r>
              <a:rPr lang="en-US" dirty="0" smtClean="0"/>
              <a:t> and </a:t>
            </a:r>
            <a:r>
              <a:rPr lang="en-US" i="1" dirty="0" smtClean="0"/>
              <a:t>q</a:t>
            </a:r>
            <a:r>
              <a:rPr lang="en-US" dirty="0" smtClean="0"/>
              <a:t> both fall), but no change in the market value of money. In the second scenario, there is a no change in current economic conditions, but a significant fall in the absolute market value of money.</a:t>
            </a:r>
          </a:p>
          <a:p>
            <a:r>
              <a:rPr lang="en-US" dirty="0" smtClean="0"/>
              <a:t>The key takeaway from this analysis should be that any analysis of the right side of the framework begins with an analysis of long-term expectations. If there is no change in expectations, then there is probably little change in the market value of money. Alternatively, a small shift in expectations can have a big impact on the value of money, even if there is no change in important current variables such as real output </a:t>
            </a:r>
            <a:r>
              <a:rPr lang="en-US" i="1" dirty="0" smtClean="0"/>
              <a:t>q</a:t>
            </a:r>
            <a:r>
              <a:rPr lang="en-US" dirty="0" smtClean="0"/>
              <a:t> and base money </a:t>
            </a:r>
            <a:r>
              <a:rPr lang="en-US" i="1" dirty="0" smtClean="0"/>
              <a:t>M</a:t>
            </a:r>
            <a:r>
              <a:rPr lang="en-US" dirty="0" smtClean="0"/>
              <a:t>.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271</a:t>
            </a:fld>
            <a:endParaRPr lang="en-US" dirty="0"/>
          </a:p>
        </p:txBody>
      </p:sp>
    </p:spTree>
    <p:extLst>
      <p:ext uri="{BB962C8B-B14F-4D97-AF65-F5344CB8AC3E}">
        <p14:creationId xmlns:p14="http://schemas.microsoft.com/office/powerpoint/2010/main" val="1596440560"/>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73372" cy="1339850"/>
          </a:xfrm>
        </p:spPr>
        <p:txBody>
          <a:bodyPr>
            <a:noAutofit/>
          </a:bodyPr>
          <a:lstStyle/>
          <a:p>
            <a:r>
              <a:rPr lang="en-US" sz="4000" dirty="0" smtClean="0"/>
              <a:t>The Value of Money Determined by A Chain of Expected Future Values</a:t>
            </a:r>
            <a:endParaRPr lang="en-US" sz="4000" dirty="0"/>
          </a:p>
        </p:txBody>
      </p:sp>
      <p:sp>
        <p:nvSpPr>
          <p:cNvPr id="3" name="Content Placeholder 2"/>
          <p:cNvSpPr>
            <a:spLocks noGrp="1"/>
          </p:cNvSpPr>
          <p:nvPr>
            <p:ph idx="1"/>
          </p:nvPr>
        </p:nvSpPr>
        <p:spPr>
          <a:xfrm>
            <a:off x="481010" y="1806453"/>
            <a:ext cx="8273372" cy="4563236"/>
          </a:xfrm>
        </p:spPr>
        <p:txBody>
          <a:bodyPr>
            <a:normAutofit fontScale="92500"/>
          </a:bodyPr>
          <a:lstStyle/>
          <a:p>
            <a:r>
              <a:rPr lang="en-US" dirty="0" smtClean="0"/>
              <a:t>Admittedly, all of the preceding analysis is a bit high level, but it is does serve to illustrate an important principle. Money is a long-duration asset: the absolute market value of money depends on perceptions of what the market value of money will be in the distant future. </a:t>
            </a:r>
            <a:r>
              <a:rPr lang="en-US" dirty="0"/>
              <a:t>M</a:t>
            </a:r>
            <a:r>
              <a:rPr lang="en-US" dirty="0" smtClean="0"/>
              <a:t>ore specifically, the value of a unit of money today depends in large part upon how much output that unit of money will be able to claim in various distant future periods.</a:t>
            </a:r>
          </a:p>
          <a:p>
            <a:r>
              <a:rPr lang="en-US" dirty="0" smtClean="0"/>
              <a:t>In essence, the current absolute market value of money represents a chain of future values: if the expected future value of money falls, then the current value falls. There are two related ways to understand this concept, both of which are explored in The Velocity Enigma.</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272</a:t>
            </a:fld>
            <a:endParaRPr lang="en-US" dirty="0"/>
          </a:p>
        </p:txBody>
      </p:sp>
    </p:spTree>
    <p:extLst>
      <p:ext uri="{BB962C8B-B14F-4D97-AF65-F5344CB8AC3E}">
        <p14:creationId xmlns:p14="http://schemas.microsoft.com/office/powerpoint/2010/main" val="1478348365"/>
      </p:ext>
    </p:extLst>
  </p:cSld>
  <p:clrMapOvr>
    <a:masterClrMapping/>
  </p:clrMapOvr>
  <p:timing>
    <p:tnLst>
      <p:par>
        <p:cTn xmlns:p14="http://schemas.microsoft.com/office/powerpoint/2010/mai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Section Review</a:t>
            </a:r>
            <a:endParaRPr lang="en-US" sz="4000" dirty="0"/>
          </a:p>
        </p:txBody>
      </p:sp>
      <p:sp>
        <p:nvSpPr>
          <p:cNvPr id="3" name="Content Placeholder 2"/>
          <p:cNvSpPr>
            <a:spLocks noGrp="1"/>
          </p:cNvSpPr>
          <p:nvPr>
            <p:ph idx="1"/>
          </p:nvPr>
        </p:nvSpPr>
        <p:spPr>
          <a:xfrm>
            <a:off x="481010" y="1806453"/>
            <a:ext cx="8234891" cy="4563236"/>
          </a:xfrm>
        </p:spPr>
        <p:txBody>
          <a:bodyPr>
            <a:normAutofit fontScale="92500"/>
          </a:bodyPr>
          <a:lstStyle/>
          <a:p>
            <a:r>
              <a:rPr lang="en-US" dirty="0" smtClean="0"/>
              <a:t>In summary, the view of The Enigma Series is that money is a long-duration asset. In the short term, demand for money is highly sensitive to changes in long-term expectations and relatively insensitive to changes in current economic conditions. The goal of the next paper in the series, The Velocity Enigma, is to illustrate this theory by building a valuation model for money. </a:t>
            </a:r>
          </a:p>
          <a:p>
            <a:r>
              <a:rPr lang="en-US" dirty="0" smtClean="0"/>
              <a:t>More specifically, The </a:t>
            </a:r>
            <a:r>
              <a:rPr lang="en-US" dirty="0"/>
              <a:t>Velocity Enigma </a:t>
            </a:r>
            <a:r>
              <a:rPr lang="en-US" dirty="0" smtClean="0"/>
              <a:t>develops </a:t>
            </a:r>
            <a:r>
              <a:rPr lang="en-US" dirty="0"/>
              <a:t>an </a:t>
            </a:r>
            <a:r>
              <a:rPr lang="en-US" dirty="0" smtClean="0"/>
              <a:t>expectations-based </a:t>
            </a:r>
            <a:r>
              <a:rPr lang="en-US" dirty="0"/>
              <a:t>model for the </a:t>
            </a:r>
            <a:r>
              <a:rPr lang="en-US" dirty="0" smtClean="0"/>
              <a:t>market </a:t>
            </a:r>
            <a:r>
              <a:rPr lang="en-US" dirty="0"/>
              <a:t>value of money: the </a:t>
            </a:r>
            <a:r>
              <a:rPr lang="en-US" dirty="0" smtClean="0"/>
              <a:t>Discounted </a:t>
            </a:r>
            <a:r>
              <a:rPr lang="en-US" dirty="0"/>
              <a:t>F</a:t>
            </a:r>
            <a:r>
              <a:rPr lang="en-US" dirty="0" smtClean="0"/>
              <a:t>uture </a:t>
            </a:r>
            <a:r>
              <a:rPr lang="en-US" dirty="0"/>
              <a:t>B</a:t>
            </a:r>
            <a:r>
              <a:rPr lang="en-US" dirty="0" smtClean="0"/>
              <a:t>enefits </a:t>
            </a:r>
            <a:r>
              <a:rPr lang="en-US" dirty="0"/>
              <a:t>M</a:t>
            </a:r>
            <a:r>
              <a:rPr lang="en-US" dirty="0" smtClean="0"/>
              <a:t>odel</a:t>
            </a:r>
            <a:r>
              <a:rPr lang="en-US" dirty="0"/>
              <a:t>. The </a:t>
            </a:r>
            <a:r>
              <a:rPr lang="en-US" dirty="0" smtClean="0"/>
              <a:t>Discounted </a:t>
            </a:r>
            <a:r>
              <a:rPr lang="en-US" dirty="0"/>
              <a:t>F</a:t>
            </a:r>
            <a:r>
              <a:rPr lang="en-US" dirty="0" smtClean="0"/>
              <a:t>uture </a:t>
            </a:r>
            <a:r>
              <a:rPr lang="en-US" dirty="0"/>
              <a:t>B</a:t>
            </a:r>
            <a:r>
              <a:rPr lang="en-US" dirty="0" smtClean="0"/>
              <a:t>enefits </a:t>
            </a:r>
            <a:r>
              <a:rPr lang="en-US" dirty="0"/>
              <a:t>M</a:t>
            </a:r>
            <a:r>
              <a:rPr lang="en-US" dirty="0" smtClean="0"/>
              <a:t>odel </a:t>
            </a:r>
            <a:r>
              <a:rPr lang="en-US" dirty="0"/>
              <a:t>can be used to demonstrate that the velocity of money is, essentially, an “expectations term”: it is a variable that is determined by a complex set of expectations.</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273</a:t>
            </a:fld>
            <a:endParaRPr lang="en-US" dirty="0"/>
          </a:p>
        </p:txBody>
      </p:sp>
    </p:spTree>
    <p:extLst>
      <p:ext uri="{BB962C8B-B14F-4D97-AF65-F5344CB8AC3E}">
        <p14:creationId xmlns:p14="http://schemas.microsoft.com/office/powerpoint/2010/main" val="3719042469"/>
      </p:ext>
    </p:extLst>
  </p:cSld>
  <p:clrMapOvr>
    <a:masterClrMapping/>
  </p:clrMapOvr>
  <p:timing>
    <p:tnLst>
      <p:par>
        <p:cTn xmlns:p14="http://schemas.microsoft.com/office/powerpoint/2010/mai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Market for Goods</a:t>
            </a:r>
            <a:endParaRPr lang="en-US" sz="4000" dirty="0"/>
          </a:p>
        </p:txBody>
      </p:sp>
      <p:sp>
        <p:nvSpPr>
          <p:cNvPr id="3" name="Text Placeholder 2"/>
          <p:cNvSpPr>
            <a:spLocks noGrp="1"/>
          </p:cNvSpPr>
          <p:nvPr>
            <p:ph type="body" idx="1"/>
          </p:nvPr>
        </p:nvSpPr>
        <p:spPr/>
        <p:txBody>
          <a:bodyPr/>
          <a:lstStyle/>
          <a:p>
            <a:r>
              <a:rPr lang="en-US" dirty="0" smtClean="0"/>
              <a:t>The Left Side of the Goods-Money Framework</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274</a:t>
            </a:fld>
            <a:endParaRPr lang="en-US" dirty="0"/>
          </a:p>
        </p:txBody>
      </p:sp>
    </p:spTree>
    <p:extLst>
      <p:ext uri="{BB962C8B-B14F-4D97-AF65-F5344CB8AC3E}">
        <p14:creationId xmlns:p14="http://schemas.microsoft.com/office/powerpoint/2010/main" val="677066407"/>
      </p:ext>
    </p:extLst>
  </p:cSld>
  <p:clrMapOvr>
    <a:masterClrMapping/>
  </p:clrMapOvr>
  <p:timing>
    <p:tnLst>
      <p:par>
        <p:cTn xmlns:p14="http://schemas.microsoft.com/office/powerpoint/2010/mai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Market for Goods:</a:t>
            </a:r>
            <a:br>
              <a:rPr lang="en-US" sz="4000" dirty="0" smtClean="0"/>
            </a:br>
            <a:r>
              <a:rPr lang="en-US" sz="4000" dirty="0" smtClean="0"/>
              <a:t>Introductory Comments</a:t>
            </a:r>
            <a:endParaRPr lang="en-US" sz="4000" dirty="0"/>
          </a:p>
        </p:txBody>
      </p:sp>
      <p:sp>
        <p:nvSpPr>
          <p:cNvPr id="3" name="Content Placeholder 2"/>
          <p:cNvSpPr>
            <a:spLocks noGrp="1"/>
          </p:cNvSpPr>
          <p:nvPr>
            <p:ph idx="1"/>
          </p:nvPr>
        </p:nvSpPr>
        <p:spPr>
          <a:xfrm>
            <a:off x="481010" y="1806452"/>
            <a:ext cx="8234891" cy="4447775"/>
          </a:xfrm>
        </p:spPr>
        <p:txBody>
          <a:bodyPr>
            <a:normAutofit fontScale="92500"/>
          </a:bodyPr>
          <a:lstStyle/>
          <a:p>
            <a:r>
              <a:rPr lang="en-US" dirty="0" smtClean="0"/>
              <a:t>While the primary focus of The Enigma Series is the nature of money and its role in price level determination, it is not possible to explain short-term price level determination without some understanding of the short-term behavior of the general value level. The general value level </a:t>
            </a:r>
            <a:r>
              <a:rPr lang="en-US" i="1" dirty="0" smtClean="0"/>
              <a:t>V</a:t>
            </a:r>
            <a:r>
              <a:rPr lang="en-US" i="1" baseline="-25000" dirty="0" smtClean="0"/>
              <a:t>G</a:t>
            </a:r>
            <a:r>
              <a:rPr lang="en-US" dirty="0" smtClean="0"/>
              <a:t> is the critical numerator in the Ratio Theory of the price level:</a:t>
            </a:r>
          </a:p>
          <a:p>
            <a:endParaRPr lang="en-US" dirty="0"/>
          </a:p>
          <a:p>
            <a:pPr>
              <a:spcBef>
                <a:spcPts val="5000"/>
              </a:spcBef>
            </a:pPr>
            <a:r>
              <a:rPr lang="en-US" dirty="0" smtClean="0"/>
              <a:t>This final section of the paper proposes that the impact of various economic shocks on the general value level can be analyzed using an aggregate supply and demand framework.</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908443084"/>
              </p:ext>
            </p:extLst>
          </p:nvPr>
        </p:nvGraphicFramePr>
        <p:xfrm>
          <a:off x="3741738" y="3908425"/>
          <a:ext cx="1246187" cy="1114425"/>
        </p:xfrm>
        <a:graphic>
          <a:graphicData uri="http://schemas.openxmlformats.org/presentationml/2006/ole">
            <mc:AlternateContent xmlns:mc="http://schemas.openxmlformats.org/markup-compatibility/2006">
              <mc:Choice xmlns:v="urn:schemas-microsoft-com:vml" Requires="v">
                <p:oleObj spid="_x0000_s1229697"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41738" y="3908425"/>
                        <a:ext cx="1246187" cy="111442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275</a:t>
            </a:fld>
            <a:endParaRPr lang="en-US" dirty="0"/>
          </a:p>
        </p:txBody>
      </p:sp>
    </p:spTree>
    <p:extLst>
      <p:ext uri="{BB962C8B-B14F-4D97-AF65-F5344CB8AC3E}">
        <p14:creationId xmlns:p14="http://schemas.microsoft.com/office/powerpoint/2010/main" val="513041031"/>
      </p:ext>
    </p:extLst>
  </p:cSld>
  <p:clrMapOvr>
    <a:masterClrMapping/>
  </p:clrMapOvr>
  <p:timing>
    <p:tnLst>
      <p:par>
        <p:cTn xmlns:p14="http://schemas.microsoft.com/office/powerpoint/2010/mai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Left Side of the Framework</a:t>
            </a:r>
            <a:endParaRPr lang="en-US" sz="4000" dirty="0"/>
          </a:p>
        </p:txBody>
      </p:sp>
      <p:sp>
        <p:nvSpPr>
          <p:cNvPr id="3" name="Content Placeholder 2"/>
          <p:cNvSpPr>
            <a:spLocks noGrp="1"/>
          </p:cNvSpPr>
          <p:nvPr>
            <p:ph idx="1"/>
          </p:nvPr>
        </p:nvSpPr>
        <p:spPr>
          <a:xfrm>
            <a:off x="4771522" y="1941161"/>
            <a:ext cx="3944376" cy="4275494"/>
          </a:xfrm>
        </p:spPr>
        <p:txBody>
          <a:bodyPr>
            <a:normAutofit fontScale="92500" lnSpcReduction="10000"/>
          </a:bodyPr>
          <a:lstStyle/>
          <a:p>
            <a:r>
              <a:rPr lang="en-US" dirty="0" smtClean="0"/>
              <a:t>The Left Side of the Framework is a short run model of </a:t>
            </a:r>
            <a:r>
              <a:rPr lang="en-US" dirty="0"/>
              <a:t>a</a:t>
            </a:r>
            <a:r>
              <a:rPr lang="en-US" dirty="0" smtClean="0"/>
              <a:t>ggregate demand and aggregate supply, where both functions are expressed in terms of the general value </a:t>
            </a:r>
            <a:r>
              <a:rPr lang="en-US" dirty="0"/>
              <a:t>level </a:t>
            </a:r>
            <a:r>
              <a:rPr lang="en-US" dirty="0" smtClean="0"/>
              <a:t>and real output. </a:t>
            </a:r>
          </a:p>
          <a:p>
            <a:r>
              <a:rPr lang="en-US" dirty="0" smtClean="0"/>
              <a:t>The intersection of aggregate demand and aggregate supply determines equilibrium levels of real output and the general value level.</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866233"/>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359898" y="5163125"/>
            <a:ext cx="1181371" cy="646331"/>
          </a:xfrm>
          <a:prstGeom prst="rect">
            <a:avLst/>
          </a:prstGeom>
          <a:noFill/>
        </p:spPr>
        <p:txBody>
          <a:bodyPr wrap="none" rtlCol="0">
            <a:spAutoFit/>
          </a:bodyPr>
          <a:lstStyle/>
          <a:p>
            <a:pPr algn="ctr"/>
            <a:r>
              <a:rPr lang="en-US" dirty="0" smtClean="0"/>
              <a:t>Aggregate</a:t>
            </a:r>
          </a:p>
          <a:p>
            <a:pPr algn="ctr"/>
            <a:r>
              <a:rPr lang="en-US" dirty="0" smtClean="0"/>
              <a:t>Demand</a:t>
            </a:r>
            <a:endParaRPr lang="en-US"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584019" y="4385142"/>
            <a:ext cx="569387" cy="461665"/>
          </a:xfrm>
          <a:prstGeom prst="rect">
            <a:avLst/>
          </a:prstGeom>
          <a:noFill/>
        </p:spPr>
        <p:txBody>
          <a:bodyPr wrap="none" rtlCol="0">
            <a:spAutoFit/>
          </a:bodyPr>
          <a:lstStyle/>
          <a:p>
            <a:r>
              <a:rPr lang="en-US" sz="2400" dirty="0" smtClean="0"/>
              <a:t>V</a:t>
            </a:r>
            <a:r>
              <a:rPr lang="en-US" sz="2400" baseline="-25000" dirty="0" smtClean="0"/>
              <a:t>G</a:t>
            </a:r>
            <a:endParaRPr lang="en-US" sz="2400" baseline="-25000" dirty="0"/>
          </a:p>
        </p:txBody>
      </p:sp>
      <p:sp>
        <p:nvSpPr>
          <p:cNvPr id="20" name="TextBox 19"/>
          <p:cNvSpPr txBox="1"/>
          <p:nvPr/>
        </p:nvSpPr>
        <p:spPr>
          <a:xfrm>
            <a:off x="2203705" y="5812722"/>
            <a:ext cx="351378" cy="461665"/>
          </a:xfrm>
          <a:prstGeom prst="rect">
            <a:avLst/>
          </a:prstGeom>
          <a:noFill/>
        </p:spPr>
        <p:txBody>
          <a:bodyPr wrap="none" rtlCol="0">
            <a:spAutoFit/>
          </a:bodyPr>
          <a:lstStyle/>
          <a:p>
            <a:r>
              <a:rPr lang="en-US" sz="2400" dirty="0"/>
              <a:t>q</a:t>
            </a:r>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6" name="Slide Number Placeholder 15"/>
          <p:cNvSpPr>
            <a:spLocks noGrp="1"/>
          </p:cNvSpPr>
          <p:nvPr>
            <p:ph type="sldNum" sz="quarter" idx="12"/>
          </p:nvPr>
        </p:nvSpPr>
        <p:spPr/>
        <p:txBody>
          <a:bodyPr/>
          <a:lstStyle/>
          <a:p>
            <a:fld id="{CFE4BAC9-6D41-4691-9299-18EF07EF0177}" type="slidenum">
              <a:rPr lang="en-US" smtClean="0"/>
              <a:t>276</a:t>
            </a:fld>
            <a:endParaRPr lang="en-US" dirty="0"/>
          </a:p>
        </p:txBody>
      </p:sp>
    </p:spTree>
    <p:extLst>
      <p:ext uri="{BB962C8B-B14F-4D97-AF65-F5344CB8AC3E}">
        <p14:creationId xmlns:p14="http://schemas.microsoft.com/office/powerpoint/2010/main" val="4179316658"/>
      </p:ext>
    </p:extLst>
  </p:cSld>
  <p:clrMapOvr>
    <a:masterClrMapping/>
  </p:clrMapOvr>
  <p:timing>
    <p:tnLst>
      <p:par>
        <p:cTn xmlns:p14="http://schemas.microsoft.com/office/powerpoint/2010/mai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77170" cy="1339850"/>
          </a:xfrm>
        </p:spPr>
        <p:txBody>
          <a:bodyPr>
            <a:normAutofit/>
          </a:bodyPr>
          <a:lstStyle/>
          <a:p>
            <a:r>
              <a:rPr lang="en-US" sz="4000" dirty="0" smtClean="0"/>
              <a:t>Predictable Relationships Break Down at the Macro Level</a:t>
            </a:r>
            <a:endParaRPr lang="en-US" sz="4000" dirty="0"/>
          </a:p>
        </p:txBody>
      </p:sp>
      <p:sp>
        <p:nvSpPr>
          <p:cNvPr id="3" name="Content Placeholder 2"/>
          <p:cNvSpPr>
            <a:spLocks noGrp="1"/>
          </p:cNvSpPr>
          <p:nvPr>
            <p:ph idx="1"/>
          </p:nvPr>
        </p:nvSpPr>
        <p:spPr>
          <a:xfrm>
            <a:off x="481010" y="1806452"/>
            <a:ext cx="8177170" cy="4543993"/>
          </a:xfrm>
        </p:spPr>
        <p:txBody>
          <a:bodyPr>
            <a:normAutofit fontScale="92500"/>
          </a:bodyPr>
          <a:lstStyle/>
          <a:p>
            <a:r>
              <a:rPr lang="en-US" dirty="0" smtClean="0"/>
              <a:t>Before we begin, let</a:t>
            </a:r>
            <a:r>
              <a:rPr lang="fr-FR" dirty="0" smtClean="0"/>
              <a:t>’</a:t>
            </a:r>
            <a:r>
              <a:rPr lang="en-US" dirty="0" smtClean="0"/>
              <a:t>s discuss the inherent problems of aggregate supply and demand analysis. Frankly, it’s </a:t>
            </a:r>
            <a:r>
              <a:rPr lang="en-US" dirty="0"/>
              <a:t>not clear whether </a:t>
            </a:r>
            <a:r>
              <a:rPr lang="en-US" dirty="0" smtClean="0"/>
              <a:t>supply and demand </a:t>
            </a:r>
            <a:r>
              <a:rPr lang="en-US" dirty="0"/>
              <a:t>diagrams should have any role in macroeconomic analysis. The process of adapting </a:t>
            </a:r>
            <a:r>
              <a:rPr lang="en-US" dirty="0" smtClean="0"/>
              <a:t>the simple and elegant </a:t>
            </a:r>
            <a:r>
              <a:rPr lang="en-US" dirty="0"/>
              <a:t>microeconomic concept of </a:t>
            </a:r>
            <a:r>
              <a:rPr lang="en-US" dirty="0" smtClean="0"/>
              <a:t>supply and demand </a:t>
            </a:r>
            <a:r>
              <a:rPr lang="en-US" dirty="0"/>
              <a:t>to an aggregate level is a tortuous one at the best of times</a:t>
            </a:r>
            <a:r>
              <a:rPr lang="en-US" dirty="0" smtClean="0"/>
              <a:t>.</a:t>
            </a:r>
          </a:p>
          <a:p>
            <a:r>
              <a:rPr lang="en-US" dirty="0" smtClean="0"/>
              <a:t>The generic problem common to all aggregate supply and demand schedules is that they imply the existence of </a:t>
            </a:r>
            <a:r>
              <a:rPr lang="en-US" i="1" dirty="0" smtClean="0"/>
              <a:t>consistent and predictable</a:t>
            </a:r>
            <a:r>
              <a:rPr lang="en-US" dirty="0" smtClean="0"/>
              <a:t> relationships between macroeconomic variables. Microeconomic supply &amp; demand analysis “works” because the relationships between price and quantity are “predictable”. But these relationships are much more complex at the macro level.</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277</a:t>
            </a:fld>
            <a:endParaRPr lang="en-US" dirty="0"/>
          </a:p>
        </p:txBody>
      </p:sp>
    </p:spTree>
    <p:extLst>
      <p:ext uri="{BB962C8B-B14F-4D97-AF65-F5344CB8AC3E}">
        <p14:creationId xmlns:p14="http://schemas.microsoft.com/office/powerpoint/2010/main" val="2455073388"/>
      </p:ext>
    </p:extLst>
  </p:cSld>
  <p:clrMapOvr>
    <a:masterClrMapping/>
  </p:clrMapOvr>
  <p:timing>
    <p:tnLst>
      <p:par>
        <p:cTn xmlns:p14="http://schemas.microsoft.com/office/powerpoint/2010/mai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Review of the the Microeconomic Relationship</a:t>
            </a:r>
            <a:endParaRPr lang="en-US" sz="4000" dirty="0"/>
          </a:p>
        </p:txBody>
      </p:sp>
      <p:sp>
        <p:nvSpPr>
          <p:cNvPr id="3" name="Content Placeholder 2"/>
          <p:cNvSpPr>
            <a:spLocks noGrp="1"/>
          </p:cNvSpPr>
          <p:nvPr>
            <p:ph idx="1"/>
          </p:nvPr>
        </p:nvSpPr>
        <p:spPr>
          <a:xfrm>
            <a:off x="481010" y="1806453"/>
            <a:ext cx="8196411" cy="4601724"/>
          </a:xfrm>
        </p:spPr>
        <p:txBody>
          <a:bodyPr>
            <a:normAutofit fontScale="92500"/>
          </a:bodyPr>
          <a:lstStyle/>
          <a:p>
            <a:r>
              <a:rPr lang="en-US" dirty="0" smtClean="0"/>
              <a:t>As a reminder, the reason the relationships between price and quantity supplied/demanded are predictable at a microeconomic level is because, and only because, microeconomic supply and demand analysis assumes the value of money to be constant. Alfred Marshall, the developer of “scissors analysis”, explicitly notes the constant value of money assumption in his Principles of Economics [see Marshall </a:t>
            </a:r>
            <a:r>
              <a:rPr lang="en-US" dirty="0"/>
              <a:t>(1890), Chapter III.IV.17-</a:t>
            </a:r>
            <a:r>
              <a:rPr lang="en-US" dirty="0" smtClean="0"/>
              <a:t>19].</a:t>
            </a:r>
          </a:p>
          <a:p>
            <a:r>
              <a:rPr lang="en-US" dirty="0" smtClean="0"/>
              <a:t>The true nature of the predictable relationship observed by microeconomic analysis is not between the </a:t>
            </a:r>
            <a:r>
              <a:rPr lang="en-US" i="1" dirty="0" smtClean="0"/>
              <a:t>price</a:t>
            </a:r>
            <a:r>
              <a:rPr lang="en-US" dirty="0" smtClean="0"/>
              <a:t> of the good and quantity, but rather between the </a:t>
            </a:r>
            <a:r>
              <a:rPr lang="en-US" i="1" dirty="0" smtClean="0"/>
              <a:t>absolute market value</a:t>
            </a:r>
            <a:r>
              <a:rPr lang="en-US" dirty="0" smtClean="0"/>
              <a:t> of the good and quantity. Only by holding the value of money constant is the price/quantity relationship in any sense “predictable”.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278</a:t>
            </a:fld>
            <a:endParaRPr lang="en-US" dirty="0"/>
          </a:p>
        </p:txBody>
      </p:sp>
    </p:spTree>
    <p:extLst>
      <p:ext uri="{BB962C8B-B14F-4D97-AF65-F5344CB8AC3E}">
        <p14:creationId xmlns:p14="http://schemas.microsoft.com/office/powerpoint/2010/main" val="135053922"/>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54132" cy="1339850"/>
          </a:xfrm>
        </p:spPr>
        <p:txBody>
          <a:bodyPr>
            <a:normAutofit/>
          </a:bodyPr>
          <a:lstStyle/>
          <a:p>
            <a:r>
              <a:rPr lang="en-US" sz="4000" dirty="0" smtClean="0"/>
              <a:t>Market Value </a:t>
            </a:r>
            <a:r>
              <a:rPr lang="en-US" sz="4000" dirty="0" err="1" smtClean="0"/>
              <a:t>vs</a:t>
            </a:r>
            <a:r>
              <a:rPr lang="en-US" sz="4000" dirty="0" smtClean="0"/>
              <a:t> Real Output:</a:t>
            </a:r>
            <a:br>
              <a:rPr lang="en-US" sz="4000" dirty="0" smtClean="0"/>
            </a:br>
            <a:r>
              <a:rPr lang="en-US" sz="4000" dirty="0" smtClean="0"/>
              <a:t>A Predictable Relationship?</a:t>
            </a:r>
            <a:endParaRPr lang="en-US" sz="4000" dirty="0"/>
          </a:p>
        </p:txBody>
      </p:sp>
      <p:sp>
        <p:nvSpPr>
          <p:cNvPr id="3" name="Content Placeholder 2"/>
          <p:cNvSpPr>
            <a:spLocks noGrp="1"/>
          </p:cNvSpPr>
          <p:nvPr>
            <p:ph idx="1"/>
          </p:nvPr>
        </p:nvSpPr>
        <p:spPr>
          <a:xfrm>
            <a:off x="481010" y="1806452"/>
            <a:ext cx="8254132" cy="4563237"/>
          </a:xfrm>
        </p:spPr>
        <p:txBody>
          <a:bodyPr>
            <a:normAutofit fontScale="92500"/>
          </a:bodyPr>
          <a:lstStyle/>
          <a:p>
            <a:r>
              <a:rPr lang="en-US" dirty="0" smtClean="0"/>
              <a:t>Turning back to macroeconomics, aggregate supply and demand analysis only “works” if there are consistent and predictable relationships between the variable used on the y-axis (typically, the price level or the inflation rate) and the variable used on the x-axis (typically, real output).</a:t>
            </a:r>
          </a:p>
          <a:p>
            <a:r>
              <a:rPr lang="en-US" dirty="0" smtClean="0"/>
              <a:t>Macroeconomists have spent decades arguing for and against the existence of such predictable relationships. In this regard, </a:t>
            </a:r>
            <a:r>
              <a:rPr lang="en-US" dirty="0"/>
              <a:t>t</a:t>
            </a:r>
            <a:r>
              <a:rPr lang="en-US" dirty="0" smtClean="0"/>
              <a:t>he view of this paper is simple: such relationships are, at best, tenuous. If </a:t>
            </a:r>
            <a:r>
              <a:rPr lang="en-US" dirty="0"/>
              <a:t>there is any </a:t>
            </a:r>
            <a:r>
              <a:rPr lang="en-US" dirty="0" smtClean="0"/>
              <a:t>consistent </a:t>
            </a:r>
            <a:r>
              <a:rPr lang="en-US" dirty="0"/>
              <a:t>relationship between the </a:t>
            </a:r>
            <a:r>
              <a:rPr lang="en-US" dirty="0" smtClean="0"/>
              <a:t>overall market </a:t>
            </a:r>
            <a:r>
              <a:rPr lang="en-US" dirty="0"/>
              <a:t>value of goods and real output, then it is between the </a:t>
            </a:r>
            <a:r>
              <a:rPr lang="en-US" i="1" dirty="0"/>
              <a:t>absolute</a:t>
            </a:r>
            <a:r>
              <a:rPr lang="en-US" dirty="0"/>
              <a:t> market value of goods and real output, not the </a:t>
            </a:r>
            <a:r>
              <a:rPr lang="en-US" i="1" dirty="0"/>
              <a:t>relative</a:t>
            </a:r>
            <a:r>
              <a:rPr lang="en-US" dirty="0"/>
              <a:t> market value of </a:t>
            </a:r>
            <a:r>
              <a:rPr lang="en-US" dirty="0" smtClean="0"/>
              <a:t>goods (the price level) and </a:t>
            </a:r>
            <a:r>
              <a:rPr lang="en-US" dirty="0"/>
              <a:t>real output</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279</a:t>
            </a:fld>
            <a:endParaRPr lang="en-US" dirty="0"/>
          </a:p>
        </p:txBody>
      </p:sp>
    </p:spTree>
    <p:extLst>
      <p:ext uri="{BB962C8B-B14F-4D97-AF65-F5344CB8AC3E}">
        <p14:creationId xmlns:p14="http://schemas.microsoft.com/office/powerpoint/2010/main" val="4141041958"/>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Towards a Better Model</a:t>
            </a:r>
            <a:endParaRPr lang="en-US" sz="4000" dirty="0"/>
          </a:p>
        </p:txBody>
      </p:sp>
      <p:sp>
        <p:nvSpPr>
          <p:cNvPr id="3" name="Content Placeholder 2"/>
          <p:cNvSpPr>
            <a:spLocks noGrp="1"/>
          </p:cNvSpPr>
          <p:nvPr>
            <p:ph idx="1"/>
          </p:nvPr>
        </p:nvSpPr>
        <p:spPr>
          <a:xfrm>
            <a:off x="481010" y="1806453"/>
            <a:ext cx="8254132" cy="4601724"/>
          </a:xfrm>
        </p:spPr>
        <p:txBody>
          <a:bodyPr>
            <a:normAutofit fontScale="92500"/>
          </a:bodyPr>
          <a:lstStyle/>
          <a:p>
            <a:r>
              <a:rPr lang="en-US" dirty="0" smtClean="0"/>
              <a:t>In a moment, we will begin to analyze why there might be predictable relationships between the overall absolute market value of goods (the general value level) and the quantity of real output supplied and/or demanded. [</a:t>
            </a:r>
            <a:r>
              <a:rPr lang="en-US" dirty="0"/>
              <a:t>T</a:t>
            </a:r>
            <a:r>
              <a:rPr lang="en-US" dirty="0" smtClean="0"/>
              <a:t>his is not a straightforward process: the fact that there is a predictable microeconomic relationship between absolute market value and quantity demanded/supplied does not automatically imply that this relationship extends to the macroeconomic level.]</a:t>
            </a:r>
          </a:p>
          <a:p>
            <a:r>
              <a:rPr lang="en-US" dirty="0" smtClean="0"/>
              <a:t>However, before we begin that task, we will spend a little more time considering why the traditional aggregate supply &amp; demand diagram (with the price level on the y-axis) is very limited in its application and, frankly, somewhat misleading.</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280</a:t>
            </a:fld>
            <a:endParaRPr lang="en-US" dirty="0"/>
          </a:p>
        </p:txBody>
      </p:sp>
    </p:spTree>
    <p:extLst>
      <p:ext uri="{BB962C8B-B14F-4D97-AF65-F5344CB8AC3E}">
        <p14:creationId xmlns:p14="http://schemas.microsoft.com/office/powerpoint/2010/main" val="2547801533"/>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29" y="244158"/>
            <a:ext cx="8273372" cy="1339850"/>
          </a:xfrm>
        </p:spPr>
        <p:txBody>
          <a:bodyPr>
            <a:normAutofit/>
          </a:bodyPr>
          <a:lstStyle/>
          <a:p>
            <a:r>
              <a:rPr lang="en-US" sz="4000" dirty="0" smtClean="0"/>
              <a:t>The Price Level is a Noisy Signal</a:t>
            </a:r>
            <a:endParaRPr lang="en-US" sz="4000" dirty="0"/>
          </a:p>
        </p:txBody>
      </p:sp>
      <p:sp>
        <p:nvSpPr>
          <p:cNvPr id="3" name="Content Placeholder 2"/>
          <p:cNvSpPr>
            <a:spLocks noGrp="1"/>
          </p:cNvSpPr>
          <p:nvPr>
            <p:ph idx="1"/>
          </p:nvPr>
        </p:nvSpPr>
        <p:spPr>
          <a:xfrm>
            <a:off x="481009" y="1806453"/>
            <a:ext cx="8234892" cy="4563236"/>
          </a:xfrm>
        </p:spPr>
        <p:txBody>
          <a:bodyPr>
            <a:normAutofit fontScale="92500"/>
          </a:bodyPr>
          <a:lstStyle/>
          <a:p>
            <a:r>
              <a:rPr lang="en-US" dirty="0" smtClean="0"/>
              <a:t>Aggregate supply and demand as traditionally represented posits that there are predictable relationships between the aggregate quantity of goods demanded/supplied and the price level. This must be the case in order for both functions (AD and AS) to be derived in terms of the price level. The problem with this view is that the price level is a very noisy signal.</a:t>
            </a:r>
          </a:p>
          <a:p>
            <a:r>
              <a:rPr lang="en-US" dirty="0" smtClean="0"/>
              <a:t>The price level contains an extraordinary amount of information regarding not only present conditions in the goods market, but information regarding future levels of money supply, real output, expected nominal investment returns and other important variables. Any of these disparate factors can influence the price level.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281</a:t>
            </a:fld>
            <a:endParaRPr lang="en-US" dirty="0"/>
          </a:p>
        </p:txBody>
      </p:sp>
    </p:spTree>
    <p:extLst>
      <p:ext uri="{BB962C8B-B14F-4D97-AF65-F5344CB8AC3E}">
        <p14:creationId xmlns:p14="http://schemas.microsoft.com/office/powerpoint/2010/main" val="2940118963"/>
      </p:ext>
    </p:extLst>
  </p:cSld>
  <p:clrMapOvr>
    <a:masterClrMapping/>
  </p:clrMapOvr>
  <p:timing>
    <p:tnLst>
      <p:par>
        <p:cTn xmlns:p14="http://schemas.microsoft.com/office/powerpoint/2010/mai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Aggregate Supply and Demand:</a:t>
            </a:r>
            <a:br>
              <a:rPr lang="en-US" sz="4000" dirty="0" smtClean="0"/>
            </a:br>
            <a:r>
              <a:rPr lang="en-US" sz="4000" dirty="0"/>
              <a:t>A</a:t>
            </a:r>
            <a:r>
              <a:rPr lang="en-US" sz="4000" dirty="0" smtClean="0"/>
              <a:t> Traditional View</a:t>
            </a:r>
            <a:endParaRPr lang="en-US" sz="4000" dirty="0"/>
          </a:p>
        </p:txBody>
      </p:sp>
      <p:sp>
        <p:nvSpPr>
          <p:cNvPr id="3" name="Content Placeholder 2"/>
          <p:cNvSpPr>
            <a:spLocks noGrp="1"/>
          </p:cNvSpPr>
          <p:nvPr>
            <p:ph idx="1"/>
          </p:nvPr>
        </p:nvSpPr>
        <p:spPr>
          <a:xfrm>
            <a:off x="423290" y="1901428"/>
            <a:ext cx="4086780" cy="4360085"/>
          </a:xfrm>
        </p:spPr>
        <p:txBody>
          <a:bodyPr>
            <a:normAutofit fontScale="92500" lnSpcReduction="10000"/>
          </a:bodyPr>
          <a:lstStyle/>
          <a:p>
            <a:r>
              <a:rPr lang="en-US" dirty="0" smtClean="0"/>
              <a:t>The aggregate supply &amp; demand diagram as traditionally presented implies that there is a predictable relationship between the price level and </a:t>
            </a:r>
            <a:r>
              <a:rPr lang="en-US" dirty="0"/>
              <a:t> </a:t>
            </a:r>
            <a:r>
              <a:rPr lang="en-US" dirty="0" smtClean="0"/>
              <a:t>both (1) the quantity of real output supplied, and (2) the quantity of real output demanded.</a:t>
            </a:r>
          </a:p>
          <a:p>
            <a:pPr>
              <a:spcBef>
                <a:spcPts val="1400"/>
              </a:spcBef>
            </a:pPr>
            <a:r>
              <a:rPr lang="en-US" dirty="0" smtClean="0"/>
              <a:t>The problem with this traditional view is that not all changes in the price level are created equal.</a:t>
            </a:r>
            <a:endParaRPr lang="en-US" dirty="0"/>
          </a:p>
        </p:txBody>
      </p:sp>
      <p:cxnSp>
        <p:nvCxnSpPr>
          <p:cNvPr id="6" name="Straight Connector 5"/>
          <p:cNvCxnSpPr/>
          <p:nvPr/>
        </p:nvCxnSpPr>
        <p:spPr>
          <a:xfrm>
            <a:off x="5195663" y="2997307"/>
            <a:ext cx="18380" cy="2874386"/>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5195663" y="5892180"/>
            <a:ext cx="315800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564097" y="3152502"/>
            <a:ext cx="2422805" cy="2523443"/>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564097" y="3152502"/>
            <a:ext cx="2539768" cy="2523443"/>
          </a:xfrm>
          <a:prstGeom prst="line">
            <a:avLst/>
          </a:prstGeom>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510070" y="2538246"/>
            <a:ext cx="1396737" cy="369332"/>
          </a:xfrm>
          <a:prstGeom prst="rect">
            <a:avLst/>
          </a:prstGeom>
          <a:noFill/>
        </p:spPr>
        <p:txBody>
          <a:bodyPr wrap="square" rtlCol="0">
            <a:spAutoFit/>
          </a:bodyPr>
          <a:lstStyle/>
          <a:p>
            <a:pPr algn="ctr"/>
            <a:r>
              <a:rPr lang="en-US" dirty="0" smtClean="0"/>
              <a:t>Price Level</a:t>
            </a:r>
            <a:endParaRPr lang="en-US" dirty="0"/>
          </a:p>
        </p:txBody>
      </p:sp>
      <p:sp>
        <p:nvSpPr>
          <p:cNvPr id="18" name="TextBox 17"/>
          <p:cNvSpPr txBox="1"/>
          <p:nvPr/>
        </p:nvSpPr>
        <p:spPr>
          <a:xfrm>
            <a:off x="7388313" y="5892181"/>
            <a:ext cx="1443030" cy="369332"/>
          </a:xfrm>
          <a:prstGeom prst="rect">
            <a:avLst/>
          </a:prstGeom>
          <a:noFill/>
        </p:spPr>
        <p:txBody>
          <a:bodyPr wrap="square" rtlCol="0">
            <a:spAutoFit/>
          </a:bodyPr>
          <a:lstStyle/>
          <a:p>
            <a:pPr algn="ctr"/>
            <a:r>
              <a:rPr lang="en-US" dirty="0" smtClean="0"/>
              <a:t>Real Output</a:t>
            </a:r>
            <a:endParaRPr lang="en-US" dirty="0"/>
          </a:p>
        </p:txBody>
      </p:sp>
      <p:sp>
        <p:nvSpPr>
          <p:cNvPr id="20" name="TextBox 19"/>
          <p:cNvSpPr txBox="1"/>
          <p:nvPr/>
        </p:nvSpPr>
        <p:spPr>
          <a:xfrm>
            <a:off x="8018470" y="2925985"/>
            <a:ext cx="490000" cy="369332"/>
          </a:xfrm>
          <a:prstGeom prst="rect">
            <a:avLst/>
          </a:prstGeom>
          <a:noFill/>
        </p:spPr>
        <p:txBody>
          <a:bodyPr wrap="none" rtlCol="0">
            <a:spAutoFit/>
          </a:bodyPr>
          <a:lstStyle/>
          <a:p>
            <a:r>
              <a:rPr lang="en-US" dirty="0" smtClean="0"/>
              <a:t>AS</a:t>
            </a:r>
            <a:endParaRPr lang="en-US" dirty="0"/>
          </a:p>
        </p:txBody>
      </p:sp>
      <p:sp>
        <p:nvSpPr>
          <p:cNvPr id="21" name="TextBox 20"/>
          <p:cNvSpPr txBox="1"/>
          <p:nvPr/>
        </p:nvSpPr>
        <p:spPr>
          <a:xfrm>
            <a:off x="8094813" y="5431061"/>
            <a:ext cx="550301" cy="369332"/>
          </a:xfrm>
          <a:prstGeom prst="rect">
            <a:avLst/>
          </a:prstGeom>
          <a:noFill/>
        </p:spPr>
        <p:txBody>
          <a:bodyPr wrap="none" rtlCol="0">
            <a:spAutoFit/>
          </a:bodyPr>
          <a:lstStyle/>
          <a:p>
            <a:r>
              <a:rPr lang="en-US" dirty="0" smtClean="0"/>
              <a:t>AD</a:t>
            </a:r>
            <a:endParaRPr lang="en-US" dirty="0"/>
          </a:p>
        </p:txBody>
      </p:sp>
      <p:cxnSp>
        <p:nvCxnSpPr>
          <p:cNvPr id="23" name="Straight Connector 22"/>
          <p:cNvCxnSpPr/>
          <p:nvPr/>
        </p:nvCxnSpPr>
        <p:spPr>
          <a:xfrm flipH="1">
            <a:off x="5214043" y="4385433"/>
            <a:ext cx="158735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839330" y="4082817"/>
            <a:ext cx="421297" cy="461665"/>
          </a:xfrm>
          <a:prstGeom prst="rect">
            <a:avLst/>
          </a:prstGeom>
          <a:noFill/>
        </p:spPr>
        <p:txBody>
          <a:bodyPr wrap="none" rtlCol="0">
            <a:spAutoFit/>
          </a:bodyPr>
          <a:lstStyle/>
          <a:p>
            <a:r>
              <a:rPr lang="en-US" sz="2400" i="1" dirty="0" smtClean="0"/>
              <a:t>p</a:t>
            </a:r>
            <a:endParaRPr lang="en-US" sz="2400" i="1" baseline="-25000" dirty="0"/>
          </a:p>
        </p:txBody>
      </p:sp>
      <p:sp>
        <p:nvSpPr>
          <p:cNvPr id="4" name="TextBox 3"/>
          <p:cNvSpPr txBox="1"/>
          <p:nvPr/>
        </p:nvSpPr>
        <p:spPr>
          <a:xfrm>
            <a:off x="4595330" y="1872672"/>
            <a:ext cx="4294340" cy="646331"/>
          </a:xfrm>
          <a:prstGeom prst="rect">
            <a:avLst/>
          </a:prstGeom>
          <a:noFill/>
        </p:spPr>
        <p:txBody>
          <a:bodyPr wrap="none" rtlCol="0">
            <a:spAutoFit/>
          </a:bodyPr>
          <a:lstStyle/>
          <a:p>
            <a:pPr algn="ctr"/>
            <a:r>
              <a:rPr lang="en-US" dirty="0" smtClean="0"/>
              <a:t>TRADITIONAL REPRESENTATION</a:t>
            </a:r>
          </a:p>
          <a:p>
            <a:pPr algn="ctr"/>
            <a:r>
              <a:rPr lang="en-US" dirty="0" smtClean="0"/>
              <a:t>(“Old” Keynesian, not “New” Keynesian)</a:t>
            </a:r>
            <a:endParaRPr lang="en-US" dirty="0"/>
          </a:p>
        </p:txBody>
      </p:sp>
      <p:cxnSp>
        <p:nvCxnSpPr>
          <p:cNvPr id="7" name="Straight Connector 6"/>
          <p:cNvCxnSpPr/>
          <p:nvPr/>
        </p:nvCxnSpPr>
        <p:spPr>
          <a:xfrm>
            <a:off x="6801398" y="4385433"/>
            <a:ext cx="0" cy="148626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618698" y="5795961"/>
            <a:ext cx="425216" cy="461665"/>
          </a:xfrm>
          <a:prstGeom prst="rect">
            <a:avLst/>
          </a:prstGeom>
          <a:noFill/>
        </p:spPr>
        <p:txBody>
          <a:bodyPr wrap="none" rtlCol="0">
            <a:spAutoFit/>
          </a:bodyPr>
          <a:lstStyle/>
          <a:p>
            <a:r>
              <a:rPr lang="en-US" sz="2400" i="1" dirty="0" smtClean="0"/>
              <a:t>q</a:t>
            </a:r>
            <a:endParaRPr lang="en-US" sz="2400" i="1" dirty="0"/>
          </a:p>
        </p:txBody>
      </p:sp>
      <p:sp>
        <p:nvSpPr>
          <p:cNvPr id="11" name="Footer Placeholder 10"/>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282</a:t>
            </a:fld>
            <a:endParaRPr lang="en-US" dirty="0"/>
          </a:p>
        </p:txBody>
      </p:sp>
    </p:spTree>
    <p:extLst>
      <p:ext uri="{BB962C8B-B14F-4D97-AF65-F5344CB8AC3E}">
        <p14:creationId xmlns:p14="http://schemas.microsoft.com/office/powerpoint/2010/main" val="2474508346"/>
      </p:ext>
    </p:extLst>
  </p:cSld>
  <p:clrMapOvr>
    <a:masterClrMapping/>
  </p:clrMapOvr>
  <p:timing>
    <p:tnLst>
      <p:par>
        <p:cTn xmlns:p14="http://schemas.microsoft.com/office/powerpoint/2010/mai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 Identical Response?</a:t>
            </a:r>
            <a:endParaRPr lang="en-US" sz="4000" dirty="0"/>
          </a:p>
        </p:txBody>
      </p:sp>
      <p:sp>
        <p:nvSpPr>
          <p:cNvPr id="3" name="Content Placeholder 2"/>
          <p:cNvSpPr>
            <a:spLocks noGrp="1"/>
          </p:cNvSpPr>
          <p:nvPr>
            <p:ph idx="1"/>
          </p:nvPr>
        </p:nvSpPr>
        <p:spPr>
          <a:xfrm>
            <a:off x="481010" y="1806453"/>
            <a:ext cx="8292612" cy="4467018"/>
          </a:xfrm>
        </p:spPr>
        <p:txBody>
          <a:bodyPr>
            <a:normAutofit fontScale="92500"/>
          </a:bodyPr>
          <a:lstStyle/>
          <a:p>
            <a:r>
              <a:rPr lang="en-US" dirty="0" smtClean="0"/>
              <a:t>We will further discuss the “noise” in the price level later in this section of the paper, but for now we can break it down into one simple observation: </a:t>
            </a:r>
            <a:r>
              <a:rPr lang="en-US" dirty="0"/>
              <a:t>the price level contains information about </a:t>
            </a:r>
            <a:r>
              <a:rPr lang="en-US" i="1" dirty="0"/>
              <a:t>both</a:t>
            </a:r>
            <a:r>
              <a:rPr lang="en-US" dirty="0"/>
              <a:t> the </a:t>
            </a:r>
            <a:r>
              <a:rPr lang="en-US" dirty="0" smtClean="0"/>
              <a:t>absolute market value </a:t>
            </a:r>
            <a:r>
              <a:rPr lang="en-US" dirty="0"/>
              <a:t>of goods </a:t>
            </a:r>
            <a:r>
              <a:rPr lang="en-US" i="1" dirty="0"/>
              <a:t>and</a:t>
            </a:r>
            <a:r>
              <a:rPr lang="en-US" dirty="0"/>
              <a:t> </a:t>
            </a:r>
            <a:r>
              <a:rPr lang="en-US" dirty="0" smtClean="0"/>
              <a:t>the absolute market </a:t>
            </a:r>
            <a:r>
              <a:rPr lang="en-US" dirty="0"/>
              <a:t>value of </a:t>
            </a:r>
            <a:r>
              <a:rPr lang="en-US" dirty="0" smtClean="0"/>
              <a:t>money.</a:t>
            </a:r>
          </a:p>
          <a:p>
            <a:r>
              <a:rPr lang="en-US" dirty="0" smtClean="0"/>
              <a:t>The key question that needs to be answered is why </a:t>
            </a:r>
            <a:r>
              <a:rPr lang="en-US" dirty="0"/>
              <a:t>economic agents should respond in the same manner to a rise in the value of goods as they do to a fall in the value of </a:t>
            </a:r>
            <a:r>
              <a:rPr lang="en-US" dirty="0" smtClean="0"/>
              <a:t>money? Both of these events cause the price level to rise. But, </a:t>
            </a:r>
            <a:r>
              <a:rPr lang="en-US" dirty="0"/>
              <a:t>p</a:t>
            </a:r>
            <a:r>
              <a:rPr lang="en-US" dirty="0" smtClean="0"/>
              <a:t>rima facie, there is no obvious reason to expect an identical set of macroeconomic responses to these two very different events. Let’s illustrate this point by considering both aggregate functions.</a:t>
            </a:r>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283</a:t>
            </a:fld>
            <a:endParaRPr lang="en-US" dirty="0"/>
          </a:p>
        </p:txBody>
      </p:sp>
    </p:spTree>
    <p:extLst>
      <p:ext uri="{BB962C8B-B14F-4D97-AF65-F5344CB8AC3E}">
        <p14:creationId xmlns:p14="http://schemas.microsoft.com/office/powerpoint/2010/main" val="113189419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Aggregate Demand:</a:t>
            </a:r>
            <a:br>
              <a:rPr lang="en-US" sz="4000" dirty="0" smtClean="0"/>
            </a:br>
            <a:r>
              <a:rPr lang="en-US" sz="4000" dirty="0" smtClean="0"/>
              <a:t>Price and Real Output</a:t>
            </a:r>
            <a:endParaRPr lang="en-US" sz="4000" dirty="0"/>
          </a:p>
        </p:txBody>
      </p:sp>
      <p:sp>
        <p:nvSpPr>
          <p:cNvPr id="3" name="Content Placeholder 2"/>
          <p:cNvSpPr>
            <a:spLocks noGrp="1"/>
          </p:cNvSpPr>
          <p:nvPr>
            <p:ph idx="1"/>
          </p:nvPr>
        </p:nvSpPr>
        <p:spPr>
          <a:xfrm>
            <a:off x="481010" y="1806453"/>
            <a:ext cx="8273372" cy="4543992"/>
          </a:xfrm>
        </p:spPr>
        <p:txBody>
          <a:bodyPr>
            <a:normAutofit fontScale="92500"/>
          </a:bodyPr>
          <a:lstStyle/>
          <a:p>
            <a:r>
              <a:rPr lang="en-US" dirty="0" smtClean="0"/>
              <a:t>In regard to the aggregate demand function, traditional analysis has a reasonable story to tell: the “wealth effect”. As the price level rises, people feel less wealthy (assets such as money and bonds are now less valuable in real terms) and spend less.</a:t>
            </a:r>
          </a:p>
          <a:p>
            <a:r>
              <a:rPr lang="en-US" dirty="0" smtClean="0"/>
              <a:t>Arguably, it doesn’t matter whether the price level rises due a higher market value for goods or a lower market value for money: either way, people feel less wealthy. But it does matter if one impact is generally assumed to be “cyclical” while the other is assumed to be “trending”. If changes in the general value are generally assumed to be cyclical (temporary in nature), while changes in the value of money are assumed to be trending, then we might expect very different reactions to changes in each.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284</a:t>
            </a:fld>
            <a:endParaRPr lang="en-US" dirty="0"/>
          </a:p>
        </p:txBody>
      </p:sp>
    </p:spTree>
    <p:extLst>
      <p:ext uri="{BB962C8B-B14F-4D97-AF65-F5344CB8AC3E}">
        <p14:creationId xmlns:p14="http://schemas.microsoft.com/office/powerpoint/2010/main" val="3202856490"/>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a:bodyPr>
          <a:lstStyle/>
          <a:p>
            <a:r>
              <a:rPr lang="en-US" sz="4000" dirty="0" smtClean="0"/>
              <a:t>Aggregate Supply:</a:t>
            </a:r>
            <a:br>
              <a:rPr lang="en-US" sz="4000" dirty="0" smtClean="0"/>
            </a:br>
            <a:r>
              <a:rPr lang="en-US" sz="4000" dirty="0" smtClean="0"/>
              <a:t>Price and Real Output</a:t>
            </a:r>
            <a:endParaRPr lang="en-US" sz="4000" dirty="0"/>
          </a:p>
        </p:txBody>
      </p:sp>
      <p:sp>
        <p:nvSpPr>
          <p:cNvPr id="3" name="Content Placeholder 2"/>
          <p:cNvSpPr>
            <a:spLocks noGrp="1"/>
          </p:cNvSpPr>
          <p:nvPr>
            <p:ph idx="1"/>
          </p:nvPr>
        </p:nvSpPr>
        <p:spPr>
          <a:xfrm>
            <a:off x="481010" y="1806453"/>
            <a:ext cx="8215651" cy="4601724"/>
          </a:xfrm>
        </p:spPr>
        <p:txBody>
          <a:bodyPr>
            <a:normAutofit fontScale="92500"/>
          </a:bodyPr>
          <a:lstStyle/>
          <a:p>
            <a:r>
              <a:rPr lang="en-US" dirty="0" smtClean="0"/>
              <a:t>This rather difficult point is more easily illustrated in relation to the aggregate </a:t>
            </a:r>
            <a:r>
              <a:rPr lang="en-US" dirty="0"/>
              <a:t>supply </a:t>
            </a:r>
            <a:r>
              <a:rPr lang="en-US" dirty="0" smtClean="0"/>
              <a:t>curve. The traditional short-term aggregate supply curve states that as the price level rises, economic agents will supply a greater level of real output. (Traditional </a:t>
            </a:r>
            <a:r>
              <a:rPr lang="en-US" dirty="0"/>
              <a:t>analysis has always struggled with the derivation of the short run AS function, inevitably relying on inefficient market </a:t>
            </a:r>
            <a:r>
              <a:rPr lang="en-US" dirty="0" smtClean="0"/>
              <a:t>explanations.)</a:t>
            </a:r>
          </a:p>
          <a:p>
            <a:r>
              <a:rPr lang="en-US" dirty="0" smtClean="0"/>
              <a:t>Philosophically, if output </a:t>
            </a:r>
            <a:r>
              <a:rPr lang="en-US" dirty="0"/>
              <a:t>is absolutely more valuable, then it makes sense for people to work harder to supply it and hence real output will increase</a:t>
            </a:r>
            <a:r>
              <a:rPr lang="en-US" dirty="0" smtClean="0"/>
              <a:t>. But </a:t>
            </a:r>
            <a:r>
              <a:rPr lang="en-US" dirty="0"/>
              <a:t>i</a:t>
            </a:r>
            <a:r>
              <a:rPr lang="en-US" dirty="0" smtClean="0"/>
              <a:t>f </a:t>
            </a:r>
            <a:r>
              <a:rPr lang="en-US" dirty="0"/>
              <a:t>something is only relatively more valuable, it is only more valuable in the sense that the item received in exchange (money) is less valuable, then it is not clear why a similar “work harder” response should be elicited</a:t>
            </a:r>
            <a:r>
              <a:rPr lang="en-US" dirty="0" smtClean="0"/>
              <a:t>.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285</a:t>
            </a:fld>
            <a:endParaRPr lang="en-US" dirty="0"/>
          </a:p>
        </p:txBody>
      </p:sp>
    </p:spTree>
    <p:extLst>
      <p:ext uri="{BB962C8B-B14F-4D97-AF65-F5344CB8AC3E}">
        <p14:creationId xmlns:p14="http://schemas.microsoft.com/office/powerpoint/2010/main" val="45522723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New IS-LM Model:</a:t>
            </a:r>
            <a:br>
              <a:rPr lang="en-US" sz="4000" dirty="0" smtClean="0"/>
            </a:br>
            <a:r>
              <a:rPr lang="en-US" sz="4000" dirty="0" smtClean="0"/>
              <a:t>Brief Comments</a:t>
            </a:r>
            <a:endParaRPr lang="en-US" sz="4000" dirty="0"/>
          </a:p>
        </p:txBody>
      </p:sp>
      <p:sp>
        <p:nvSpPr>
          <p:cNvPr id="3" name="Content Placeholder 2"/>
          <p:cNvSpPr>
            <a:spLocks noGrp="1"/>
          </p:cNvSpPr>
          <p:nvPr>
            <p:ph idx="1"/>
          </p:nvPr>
        </p:nvSpPr>
        <p:spPr>
          <a:xfrm>
            <a:off x="481010" y="1806453"/>
            <a:ext cx="8215651" cy="4543992"/>
          </a:xfrm>
        </p:spPr>
        <p:txBody>
          <a:bodyPr>
            <a:normAutofit fontScale="92500"/>
          </a:bodyPr>
          <a:lstStyle/>
          <a:p>
            <a:r>
              <a:rPr lang="en-US" dirty="0" smtClean="0"/>
              <a:t>Clearly, these are difficult and contentious issues. Furthermore, modern macroeconomics no longer posits such relationships between the price level and real output. Rather, the modern representation of aggregate supply and demand has the rate of inflation, not the price level, on the y-axis. </a:t>
            </a:r>
          </a:p>
          <a:p>
            <a:r>
              <a:rPr lang="en-US" dirty="0" smtClean="0"/>
              <a:t>We are not going to spend much time discussing the “New IS-LM Model” (King, 2000) interpretation of AD/AS in this paper. The validity of the New IS-LM Model as a model of inflation is touched on in the final section of The Velocity Enigma. However, the view of The Enigma Series is that the relationships between inflation and real output as described by the New IS-LM Model are tenuous at best.</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286</a:t>
            </a:fld>
            <a:endParaRPr lang="en-US" dirty="0"/>
          </a:p>
        </p:txBody>
      </p:sp>
    </p:spTree>
    <p:extLst>
      <p:ext uri="{BB962C8B-B14F-4D97-AF65-F5344CB8AC3E}">
        <p14:creationId xmlns:p14="http://schemas.microsoft.com/office/powerpoint/2010/main" val="3725889261"/>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Microeconomics Provides a</a:t>
            </a:r>
            <a:br>
              <a:rPr lang="en-US" sz="4000" dirty="0" smtClean="0"/>
            </a:br>
            <a:r>
              <a:rPr lang="en-US" sz="4000" dirty="0" smtClean="0"/>
              <a:t>Good Starting Point</a:t>
            </a:r>
            <a:endParaRPr lang="en-US" sz="4000" dirty="0"/>
          </a:p>
        </p:txBody>
      </p:sp>
      <p:sp>
        <p:nvSpPr>
          <p:cNvPr id="3" name="Content Placeholder 2"/>
          <p:cNvSpPr>
            <a:spLocks noGrp="1"/>
          </p:cNvSpPr>
          <p:nvPr>
            <p:ph idx="1"/>
          </p:nvPr>
        </p:nvSpPr>
        <p:spPr>
          <a:xfrm>
            <a:off x="481010" y="1806453"/>
            <a:ext cx="8215650" cy="4582480"/>
          </a:xfrm>
        </p:spPr>
        <p:txBody>
          <a:bodyPr>
            <a:normAutofit fontScale="92500"/>
          </a:bodyPr>
          <a:lstStyle/>
          <a:p>
            <a:r>
              <a:rPr lang="en-US" dirty="0"/>
              <a:t>It is the contention of this paper that if there is any </a:t>
            </a:r>
            <a:r>
              <a:rPr lang="en-US" dirty="0" smtClean="0"/>
              <a:t>predictable or consistent </a:t>
            </a:r>
            <a:r>
              <a:rPr lang="en-US" dirty="0"/>
              <a:t>relationship between the overall market value of goods and real output, then it is between the </a:t>
            </a:r>
            <a:r>
              <a:rPr lang="en-US" i="1" dirty="0"/>
              <a:t>absolute</a:t>
            </a:r>
            <a:r>
              <a:rPr lang="en-US" dirty="0"/>
              <a:t> market value of goods and real output, not the </a:t>
            </a:r>
            <a:r>
              <a:rPr lang="en-US" i="1" dirty="0"/>
              <a:t>relative</a:t>
            </a:r>
            <a:r>
              <a:rPr lang="en-US" dirty="0"/>
              <a:t> market value of goods </a:t>
            </a:r>
            <a:r>
              <a:rPr lang="en-US" dirty="0" smtClean="0"/>
              <a:t>(the price level) </a:t>
            </a:r>
            <a:r>
              <a:rPr lang="en-US" dirty="0"/>
              <a:t>and real </a:t>
            </a:r>
            <a:r>
              <a:rPr lang="en-US" dirty="0" smtClean="0"/>
              <a:t>output. [Nor is there a consistent relationships between the rate of change in the relative market value of goods (inflation) and real output].</a:t>
            </a:r>
          </a:p>
          <a:p>
            <a:r>
              <a:rPr lang="en-US" dirty="0" smtClean="0"/>
              <a:t>This notion starts from a simple observation: there is more likely to be a consistent macroeconomic relationship between two aggregate variables if there is a consistent microeconomic relationship between similar non-aggregated variables. At the very least, this seems like a reasonable starting point.</a:t>
            </a:r>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287</a:t>
            </a:fld>
            <a:endParaRPr lang="en-US" dirty="0"/>
          </a:p>
        </p:txBody>
      </p:sp>
    </p:spTree>
    <p:extLst>
      <p:ext uri="{BB962C8B-B14F-4D97-AF65-F5344CB8AC3E}">
        <p14:creationId xmlns:p14="http://schemas.microsoft.com/office/powerpoint/2010/main" val="177029023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1" cy="1339850"/>
          </a:xfrm>
        </p:spPr>
        <p:txBody>
          <a:bodyPr>
            <a:normAutofit/>
          </a:bodyPr>
          <a:lstStyle/>
          <a:p>
            <a:r>
              <a:rPr lang="en-US" sz="4000" dirty="0" smtClean="0"/>
              <a:t>Towards an Alternative</a:t>
            </a:r>
            <a:br>
              <a:rPr lang="en-US" sz="4000" dirty="0" smtClean="0"/>
            </a:br>
            <a:r>
              <a:rPr lang="en-US" sz="4000" dirty="0" smtClean="0"/>
              <a:t>Aggregate Supply/Demand Model</a:t>
            </a:r>
            <a:endParaRPr lang="en-US" sz="4000" dirty="0"/>
          </a:p>
        </p:txBody>
      </p:sp>
      <p:sp>
        <p:nvSpPr>
          <p:cNvPr id="3" name="Content Placeholder 2"/>
          <p:cNvSpPr>
            <a:spLocks noGrp="1"/>
          </p:cNvSpPr>
          <p:nvPr>
            <p:ph idx="1"/>
          </p:nvPr>
        </p:nvSpPr>
        <p:spPr>
          <a:xfrm>
            <a:off x="481010" y="1806453"/>
            <a:ext cx="8234891" cy="4467018"/>
          </a:xfrm>
        </p:spPr>
        <p:txBody>
          <a:bodyPr>
            <a:normAutofit fontScale="92500"/>
          </a:bodyPr>
          <a:lstStyle/>
          <a:p>
            <a:r>
              <a:rPr lang="en-US" dirty="0" smtClean="0"/>
              <a:t>As discussed, the predictable microeconomic relationships between price and quantity supplied/demanded only exist to the degree that the value of money is assumed to be constant. The better way to represent these relationships is to remove the value of money altogether and express the analysis solely in terms of the absolute market value of the good (the y-axis measure is “units of economic value”, not dollars).</a:t>
            </a:r>
          </a:p>
          <a:p>
            <a:r>
              <a:rPr lang="en-US" dirty="0" smtClean="0"/>
              <a:t>Similarly, in a macroeconomic context, our starting point for aggregate supply and demand analysis should be removing the value of money from the analysis and exploring whether both aggregate functions can be expressed in terms of absolute market value (the general value level) and real output.</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288</a:t>
            </a:fld>
            <a:endParaRPr lang="en-US" dirty="0"/>
          </a:p>
        </p:txBody>
      </p:sp>
    </p:spTree>
    <p:extLst>
      <p:ext uri="{BB962C8B-B14F-4D97-AF65-F5344CB8AC3E}">
        <p14:creationId xmlns:p14="http://schemas.microsoft.com/office/powerpoint/2010/main" val="101242354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Left Side of the Framework</a:t>
            </a:r>
            <a:endParaRPr lang="en-US" sz="4000" dirty="0"/>
          </a:p>
        </p:txBody>
      </p:sp>
      <p:sp>
        <p:nvSpPr>
          <p:cNvPr id="3" name="Content Placeholder 2"/>
          <p:cNvSpPr>
            <a:spLocks noGrp="1"/>
          </p:cNvSpPr>
          <p:nvPr>
            <p:ph idx="1"/>
          </p:nvPr>
        </p:nvSpPr>
        <p:spPr>
          <a:xfrm>
            <a:off x="4771522" y="1902673"/>
            <a:ext cx="3944376" cy="4275494"/>
          </a:xfrm>
        </p:spPr>
        <p:txBody>
          <a:bodyPr>
            <a:normAutofit fontScale="92500" lnSpcReduction="10000"/>
          </a:bodyPr>
          <a:lstStyle/>
          <a:p>
            <a:r>
              <a:rPr lang="en-US" dirty="0" smtClean="0"/>
              <a:t>The view of this paper is that there are consistent and predictable </a:t>
            </a:r>
            <a:r>
              <a:rPr lang="en-US" i="1" dirty="0" smtClean="0"/>
              <a:t>short-term</a:t>
            </a:r>
            <a:r>
              <a:rPr lang="en-US" dirty="0" smtClean="0"/>
              <a:t> relationships between the general value level and the level of real output demanded and supplied. </a:t>
            </a:r>
          </a:p>
          <a:p>
            <a:r>
              <a:rPr lang="en-US" dirty="0" smtClean="0"/>
              <a:t>In the short term, an increase in the general value level will lead to a reduction in real output demanded and an increase in real output supplied.</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866233"/>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359898" y="5163125"/>
            <a:ext cx="1181371" cy="646331"/>
          </a:xfrm>
          <a:prstGeom prst="rect">
            <a:avLst/>
          </a:prstGeom>
          <a:noFill/>
        </p:spPr>
        <p:txBody>
          <a:bodyPr wrap="none" rtlCol="0">
            <a:spAutoFit/>
          </a:bodyPr>
          <a:lstStyle/>
          <a:p>
            <a:pPr algn="ctr"/>
            <a:r>
              <a:rPr lang="en-US" dirty="0" smtClean="0"/>
              <a:t>Aggregate</a:t>
            </a:r>
          </a:p>
          <a:p>
            <a:pPr algn="ctr"/>
            <a:r>
              <a:rPr lang="en-US" dirty="0" smtClean="0"/>
              <a:t>Demand</a:t>
            </a:r>
            <a:endParaRPr lang="en-US"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622499" y="4385142"/>
            <a:ext cx="569387" cy="461665"/>
          </a:xfrm>
          <a:prstGeom prst="rect">
            <a:avLst/>
          </a:prstGeom>
          <a:noFill/>
        </p:spPr>
        <p:txBody>
          <a:bodyPr wrap="none" rtlCol="0">
            <a:spAutoFit/>
          </a:bodyPr>
          <a:lstStyle/>
          <a:p>
            <a:r>
              <a:rPr lang="en-US" sz="2400" dirty="0" smtClean="0"/>
              <a:t>V</a:t>
            </a:r>
            <a:r>
              <a:rPr lang="en-US" sz="2400" baseline="-25000" dirty="0" smtClean="0"/>
              <a:t>G</a:t>
            </a:r>
            <a:endParaRPr lang="en-US" sz="2400" baseline="-25000" dirty="0"/>
          </a:p>
        </p:txBody>
      </p:sp>
      <p:sp>
        <p:nvSpPr>
          <p:cNvPr id="20" name="TextBox 19"/>
          <p:cNvSpPr txBox="1"/>
          <p:nvPr/>
        </p:nvSpPr>
        <p:spPr>
          <a:xfrm>
            <a:off x="2203705" y="5812722"/>
            <a:ext cx="351378" cy="461665"/>
          </a:xfrm>
          <a:prstGeom prst="rect">
            <a:avLst/>
          </a:prstGeom>
          <a:noFill/>
        </p:spPr>
        <p:txBody>
          <a:bodyPr wrap="none" rtlCol="0">
            <a:spAutoFit/>
          </a:bodyPr>
          <a:lstStyle/>
          <a:p>
            <a:r>
              <a:rPr lang="en-US" sz="2400" dirty="0"/>
              <a:t>q</a:t>
            </a:r>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6" name="Slide Number Placeholder 15"/>
          <p:cNvSpPr>
            <a:spLocks noGrp="1"/>
          </p:cNvSpPr>
          <p:nvPr>
            <p:ph type="sldNum" sz="quarter" idx="12"/>
          </p:nvPr>
        </p:nvSpPr>
        <p:spPr/>
        <p:txBody>
          <a:bodyPr/>
          <a:lstStyle/>
          <a:p>
            <a:fld id="{CFE4BAC9-6D41-4691-9299-18EF07EF0177}" type="slidenum">
              <a:rPr lang="en-US" smtClean="0"/>
              <a:t>289</a:t>
            </a:fld>
            <a:endParaRPr lang="en-US" dirty="0"/>
          </a:p>
        </p:txBody>
      </p:sp>
    </p:spTree>
    <p:extLst>
      <p:ext uri="{BB962C8B-B14F-4D97-AF65-F5344CB8AC3E}">
        <p14:creationId xmlns:p14="http://schemas.microsoft.com/office/powerpoint/2010/main" val="3703972583"/>
      </p:ext>
    </p:extLst>
  </p:cSld>
  <p:clrMapOvr>
    <a:masterClrMapping/>
  </p:clrMapOvr>
  <p:timing>
    <p:tnLst>
      <p:par>
        <p:cTn xmlns:p14="http://schemas.microsoft.com/office/powerpoint/2010/mai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Derivation of AD/AS Functions in General Value Level Terms</a:t>
            </a:r>
            <a:endParaRPr lang="en-US" sz="4000" dirty="0"/>
          </a:p>
        </p:txBody>
      </p:sp>
      <p:sp>
        <p:nvSpPr>
          <p:cNvPr id="3" name="Content Placeholder 2"/>
          <p:cNvSpPr>
            <a:spLocks noGrp="1"/>
          </p:cNvSpPr>
          <p:nvPr>
            <p:ph idx="1"/>
          </p:nvPr>
        </p:nvSpPr>
        <p:spPr>
          <a:xfrm>
            <a:off x="481011" y="1806451"/>
            <a:ext cx="8177169" cy="4601725"/>
          </a:xfrm>
        </p:spPr>
        <p:txBody>
          <a:bodyPr>
            <a:normAutofit fontScale="92500"/>
          </a:bodyPr>
          <a:lstStyle/>
          <a:p>
            <a:r>
              <a:rPr lang="en-US" dirty="0" smtClean="0"/>
              <a:t>There are several possible reasons for the respective slopes of the short-term aggregate supply and demand functions. Rather than addressing all of these arguments, this paper will focus on one explanation that has potentially interesting implications. In particular, it will be argued that the respective slopes of these aggregate functions may be explained by rational expectations of cyclicality and mean reversion in the general value level.</a:t>
            </a:r>
          </a:p>
          <a:p>
            <a:r>
              <a:rPr lang="en-US" dirty="0" smtClean="0"/>
              <a:t>The view of this paper is that people tend to regard sudden short-term changes in the general value level as “temporary” in nature and behave accordingly. In order to understand this, it helps to consider and contrast the potential sources of volatility in both the price level and the general value level.</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290</a:t>
            </a:fld>
            <a:endParaRPr lang="en-US" dirty="0"/>
          </a:p>
        </p:txBody>
      </p:sp>
    </p:spTree>
    <p:extLst>
      <p:ext uri="{BB962C8B-B14F-4D97-AF65-F5344CB8AC3E}">
        <p14:creationId xmlns:p14="http://schemas.microsoft.com/office/powerpoint/2010/main" val="553412093"/>
      </p:ext>
    </p:extLst>
  </p:cSld>
  <p:clrMapOvr>
    <a:masterClrMapping/>
  </p:clrMapOvr>
  <p:timing>
    <p:tnLst>
      <p:par>
        <p:cTn xmlns:p14="http://schemas.microsoft.com/office/powerpoint/2010/mai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Two Components of</a:t>
            </a:r>
            <a:br>
              <a:rPr lang="en-US" sz="4000" dirty="0" smtClean="0"/>
            </a:br>
            <a:r>
              <a:rPr lang="en-US" sz="4000" dirty="0" smtClean="0"/>
              <a:t>the Price Level</a:t>
            </a:r>
            <a:endParaRPr lang="en-US" sz="4000" dirty="0"/>
          </a:p>
        </p:txBody>
      </p:sp>
      <p:sp>
        <p:nvSpPr>
          <p:cNvPr id="3" name="Content Placeholder 2"/>
          <p:cNvSpPr>
            <a:spLocks noGrp="1"/>
          </p:cNvSpPr>
          <p:nvPr>
            <p:ph idx="1"/>
          </p:nvPr>
        </p:nvSpPr>
        <p:spPr>
          <a:xfrm>
            <a:off x="481010" y="1806453"/>
            <a:ext cx="8215650" cy="4524748"/>
          </a:xfrm>
        </p:spPr>
        <p:txBody>
          <a:bodyPr>
            <a:normAutofit fontScale="92500"/>
          </a:bodyPr>
          <a:lstStyle/>
          <a:p>
            <a:r>
              <a:rPr lang="en-US" dirty="0" smtClean="0"/>
              <a:t>In order to begin this exercise, let’s start by trying to analyze potential sources of volatility in the price level. Ratio theory states </a:t>
            </a:r>
            <a:r>
              <a:rPr lang="en-US" dirty="0"/>
              <a:t>that the general price level can be </a:t>
            </a:r>
            <a:r>
              <a:rPr lang="en-US" dirty="0" smtClean="0"/>
              <a:t>calculated </a:t>
            </a:r>
            <a:r>
              <a:rPr lang="en-US" dirty="0"/>
              <a:t>as:</a:t>
            </a:r>
          </a:p>
          <a:p>
            <a:pPr marL="579438" lvl="2" indent="0">
              <a:lnSpc>
                <a:spcPct val="110000"/>
              </a:lnSpc>
              <a:spcBef>
                <a:spcPts val="1200"/>
              </a:spcBef>
              <a:buNone/>
            </a:pPr>
            <a:r>
              <a:rPr lang="en-US" dirty="0"/>
              <a:t>			</a:t>
            </a:r>
            <a:endParaRPr lang="en-US" sz="2200" i="1" dirty="0"/>
          </a:p>
          <a:p>
            <a:pPr marL="579438" lvl="2" indent="0">
              <a:lnSpc>
                <a:spcPct val="110000"/>
              </a:lnSpc>
              <a:spcBef>
                <a:spcPts val="1800"/>
              </a:spcBef>
              <a:buNone/>
            </a:pPr>
            <a:r>
              <a:rPr lang="en-US" sz="2200" dirty="0" smtClean="0"/>
              <a:t>Where	</a:t>
            </a:r>
            <a:r>
              <a:rPr lang="en-US" sz="2200" i="1" dirty="0" smtClean="0"/>
              <a:t>p</a:t>
            </a:r>
            <a:r>
              <a:rPr lang="en-US" sz="2200" dirty="0" smtClean="0"/>
              <a:t> </a:t>
            </a:r>
            <a:r>
              <a:rPr lang="en-US" sz="2200" dirty="0"/>
              <a:t>is the general price </a:t>
            </a:r>
            <a:r>
              <a:rPr lang="en-US" sz="2200" dirty="0" smtClean="0"/>
              <a:t>level</a:t>
            </a:r>
            <a:endParaRPr lang="en-US" sz="2200" dirty="0"/>
          </a:p>
          <a:p>
            <a:pPr marL="579438" lvl="2" indent="0">
              <a:lnSpc>
                <a:spcPct val="110000"/>
              </a:lnSpc>
              <a:spcBef>
                <a:spcPts val="0"/>
              </a:spcBef>
              <a:buNone/>
            </a:pPr>
            <a:r>
              <a:rPr lang="en-US" sz="2200" dirty="0" smtClean="0"/>
              <a:t>		</a:t>
            </a:r>
            <a:r>
              <a:rPr lang="en-US" sz="2200" i="1" dirty="0" smtClean="0"/>
              <a:t>V</a:t>
            </a:r>
            <a:r>
              <a:rPr lang="en-US" sz="2200" i="1" baseline="-25000" dirty="0" smtClean="0"/>
              <a:t>G</a:t>
            </a:r>
            <a:r>
              <a:rPr lang="en-US" sz="2200" dirty="0" smtClean="0"/>
              <a:t> </a:t>
            </a:r>
            <a:r>
              <a:rPr lang="en-US" sz="2200" dirty="0"/>
              <a:t>is the g</a:t>
            </a:r>
            <a:r>
              <a:rPr lang="en-US" sz="2200" dirty="0" smtClean="0"/>
              <a:t>eneral </a:t>
            </a:r>
            <a:r>
              <a:rPr lang="en-US" sz="2200" dirty="0"/>
              <a:t>v</a:t>
            </a:r>
            <a:r>
              <a:rPr lang="en-US" sz="2200" dirty="0" smtClean="0"/>
              <a:t>alue level</a:t>
            </a:r>
          </a:p>
          <a:p>
            <a:pPr marL="579438" lvl="2" indent="0">
              <a:lnSpc>
                <a:spcPct val="110000"/>
              </a:lnSpc>
              <a:spcBef>
                <a:spcPts val="0"/>
              </a:spcBef>
              <a:buNone/>
            </a:pPr>
            <a:r>
              <a:rPr lang="en-US" sz="2200" dirty="0" smtClean="0"/>
              <a:t>		</a:t>
            </a:r>
            <a:r>
              <a:rPr lang="en-US" sz="2200" i="1" dirty="0" smtClean="0"/>
              <a:t>V</a:t>
            </a:r>
            <a:r>
              <a:rPr lang="en-US" sz="2200" i="1" baseline="-25000" dirty="0" smtClean="0"/>
              <a:t>M</a:t>
            </a:r>
            <a:r>
              <a:rPr lang="en-US" sz="2200" dirty="0" smtClean="0"/>
              <a:t> </a:t>
            </a:r>
            <a:r>
              <a:rPr lang="en-US" sz="2200" dirty="0"/>
              <a:t>is the </a:t>
            </a:r>
            <a:r>
              <a:rPr lang="en-US" sz="2200" dirty="0" smtClean="0"/>
              <a:t>absolute market value </a:t>
            </a:r>
            <a:r>
              <a:rPr lang="en-US" sz="2200" dirty="0"/>
              <a:t>of </a:t>
            </a:r>
            <a:r>
              <a:rPr lang="en-US" sz="2200" dirty="0" smtClean="0"/>
              <a:t>money</a:t>
            </a:r>
            <a:endParaRPr lang="en-US" sz="2200" dirty="0"/>
          </a:p>
          <a:p>
            <a:r>
              <a:rPr lang="en-US" dirty="0" smtClean="0"/>
              <a:t>As discussed earlier, the price level is a noisy signal that contains information about both the value of goods and the value of money. Furthermore, the </a:t>
            </a:r>
            <a:r>
              <a:rPr lang="en-US" i="1" dirty="0" smtClean="0"/>
              <a:t>volatility</a:t>
            </a:r>
            <a:r>
              <a:rPr lang="en-US" dirty="0" smtClean="0"/>
              <a:t> in the price level is a function of not two, but three variables.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731791116"/>
              </p:ext>
            </p:extLst>
          </p:nvPr>
        </p:nvGraphicFramePr>
        <p:xfrm>
          <a:off x="3544888" y="3021013"/>
          <a:ext cx="1724025" cy="530225"/>
        </p:xfrm>
        <a:graphic>
          <a:graphicData uri="http://schemas.openxmlformats.org/presentationml/2006/ole">
            <mc:AlternateContent xmlns:mc="http://schemas.openxmlformats.org/markup-compatibility/2006">
              <mc:Choice xmlns:v="urn:schemas-microsoft-com:vml" Requires="v">
                <p:oleObj spid="_x0000_s1843619" name="Equation" r:id="rId3" imgW="698500" imgH="215900" progId="Equation.3">
                  <p:embed/>
                </p:oleObj>
              </mc:Choice>
              <mc:Fallback>
                <p:oleObj name="Equation" r:id="rId3" imgW="698500" imgH="215900" progId="Equation.3">
                  <p:embed/>
                  <p:pic>
                    <p:nvPicPr>
                      <p:cNvPr id="0" name=""/>
                      <p:cNvPicPr/>
                      <p:nvPr/>
                    </p:nvPicPr>
                    <p:blipFill>
                      <a:blip r:embed="rId4"/>
                      <a:stretch>
                        <a:fillRect/>
                      </a:stretch>
                    </p:blipFill>
                    <p:spPr>
                      <a:xfrm>
                        <a:off x="3544888" y="3021013"/>
                        <a:ext cx="1724025" cy="53022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291</a:t>
            </a:fld>
            <a:endParaRPr lang="en-US" dirty="0"/>
          </a:p>
        </p:txBody>
      </p:sp>
    </p:spTree>
    <p:extLst>
      <p:ext uri="{BB962C8B-B14F-4D97-AF65-F5344CB8AC3E}">
        <p14:creationId xmlns:p14="http://schemas.microsoft.com/office/powerpoint/2010/main" val="3789262568"/>
      </p:ext>
    </p:extLst>
  </p:cSld>
  <p:clrMapOvr>
    <a:masterClrMapping/>
  </p:clrMapOvr>
  <p:timing>
    <p:tnLst>
      <p:par>
        <p:cTn xmlns:p14="http://schemas.microsoft.com/office/powerpoint/2010/mai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Three Components of Variance in the Price Level</a:t>
            </a:r>
            <a:endParaRPr lang="en-US" sz="4000" dirty="0"/>
          </a:p>
        </p:txBody>
      </p:sp>
      <p:sp>
        <p:nvSpPr>
          <p:cNvPr id="3" name="Content Placeholder 2"/>
          <p:cNvSpPr>
            <a:spLocks noGrp="1"/>
          </p:cNvSpPr>
          <p:nvPr>
            <p:ph idx="1"/>
          </p:nvPr>
        </p:nvSpPr>
        <p:spPr>
          <a:xfrm>
            <a:off x="481012" y="1825697"/>
            <a:ext cx="8100208" cy="4563236"/>
          </a:xfrm>
        </p:spPr>
        <p:txBody>
          <a:bodyPr>
            <a:normAutofit fontScale="92500" lnSpcReduction="10000"/>
          </a:bodyPr>
          <a:lstStyle/>
          <a:p>
            <a:r>
              <a:rPr lang="en-US" dirty="0" smtClean="0"/>
              <a:t>Technically, the variance of the price level can be broken down into three components:</a:t>
            </a:r>
          </a:p>
          <a:p>
            <a:pPr lvl="1">
              <a:spcBef>
                <a:spcPts val="1200"/>
              </a:spcBef>
            </a:pPr>
            <a:r>
              <a:rPr lang="en-US" sz="2400" dirty="0" smtClean="0"/>
              <a:t>The variance of the general value level </a:t>
            </a:r>
            <a:r>
              <a:rPr lang="en-US" sz="2400" i="1" dirty="0" err="1" smtClean="0"/>
              <a:t>Var</a:t>
            </a:r>
            <a:r>
              <a:rPr lang="en-US" sz="2400" i="1" dirty="0" smtClean="0"/>
              <a:t>(V</a:t>
            </a:r>
            <a:r>
              <a:rPr lang="en-US" sz="2400" i="1" baseline="-25000" dirty="0" smtClean="0"/>
              <a:t>G </a:t>
            </a:r>
            <a:r>
              <a:rPr lang="en-US" sz="2400" i="1" dirty="0" smtClean="0"/>
              <a:t>)</a:t>
            </a:r>
            <a:r>
              <a:rPr lang="en-US" sz="2400" dirty="0" smtClean="0"/>
              <a:t>;</a:t>
            </a:r>
          </a:p>
          <a:p>
            <a:pPr lvl="1"/>
            <a:r>
              <a:rPr lang="en-US" sz="2400" dirty="0" smtClean="0"/>
              <a:t>The variance of the abs. market value of money </a:t>
            </a:r>
            <a:r>
              <a:rPr lang="en-US" sz="2400" i="1" dirty="0" err="1" smtClean="0"/>
              <a:t>Var</a:t>
            </a:r>
            <a:r>
              <a:rPr lang="en-US" sz="2400" i="1" dirty="0" smtClean="0"/>
              <a:t>(V</a:t>
            </a:r>
            <a:r>
              <a:rPr lang="en-US" sz="2400" i="1" baseline="-25000" dirty="0" smtClean="0"/>
              <a:t>M </a:t>
            </a:r>
            <a:r>
              <a:rPr lang="en-US" sz="2400" i="1" dirty="0" smtClean="0"/>
              <a:t>)</a:t>
            </a:r>
            <a:r>
              <a:rPr lang="en-US" sz="2400" dirty="0" smtClean="0"/>
              <a:t>; and</a:t>
            </a:r>
          </a:p>
          <a:p>
            <a:pPr lvl="1"/>
            <a:r>
              <a:rPr lang="en-US" sz="2400" dirty="0" smtClean="0"/>
              <a:t>The covariance of the two variables </a:t>
            </a:r>
            <a:r>
              <a:rPr lang="en-US" sz="2400" i="1" dirty="0" err="1" smtClean="0"/>
              <a:t>Cov</a:t>
            </a:r>
            <a:r>
              <a:rPr lang="en-US" sz="2400" i="1" dirty="0" smtClean="0"/>
              <a:t>(V</a:t>
            </a:r>
            <a:r>
              <a:rPr lang="en-US" sz="2400" i="1" baseline="-25000" dirty="0" smtClean="0"/>
              <a:t>G </a:t>
            </a:r>
            <a:r>
              <a:rPr lang="en-US" sz="2400" i="1" dirty="0" smtClean="0"/>
              <a:t>,V</a:t>
            </a:r>
            <a:r>
              <a:rPr lang="en-US" sz="2400" i="1" baseline="-25000" dirty="0" smtClean="0"/>
              <a:t>M </a:t>
            </a:r>
            <a:r>
              <a:rPr lang="en-US" sz="2400" i="1" dirty="0" smtClean="0"/>
              <a:t>)</a:t>
            </a:r>
            <a:r>
              <a:rPr lang="en-US" sz="2400" dirty="0" smtClean="0"/>
              <a:t>.</a:t>
            </a:r>
            <a:endParaRPr lang="en-US" sz="2400" i="1" dirty="0" smtClean="0"/>
          </a:p>
          <a:p>
            <a:r>
              <a:rPr lang="en-US" dirty="0" smtClean="0"/>
              <a:t>In simple terms, volatility in the price level is caused by both volatility in the general value level and volatility in the value of money. To the degree that these two variables (</a:t>
            </a:r>
            <a:r>
              <a:rPr lang="en-US" i="1" dirty="0" smtClean="0"/>
              <a:t>V</a:t>
            </a:r>
            <a:r>
              <a:rPr lang="en-US" i="1" baseline="-25000" dirty="0" smtClean="0"/>
              <a:t>G</a:t>
            </a:r>
            <a:r>
              <a:rPr lang="en-US" dirty="0" smtClean="0"/>
              <a:t> and </a:t>
            </a:r>
            <a:r>
              <a:rPr lang="en-US" i="1" dirty="0" smtClean="0"/>
              <a:t>V</a:t>
            </a:r>
            <a:r>
              <a:rPr lang="en-US" i="1" baseline="-25000" dirty="0" smtClean="0"/>
              <a:t>M </a:t>
            </a:r>
            <a:r>
              <a:rPr lang="en-US" dirty="0" smtClean="0"/>
              <a:t>) are positively correlated, then the volatility in one series may somewhat offset the volatility in the other series such that the overall volatility of the price level is not as high as it would be if both were completely independent variables.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292</a:t>
            </a:fld>
            <a:endParaRPr lang="en-US" dirty="0"/>
          </a:p>
        </p:txBody>
      </p:sp>
    </p:spTree>
    <p:extLst>
      <p:ext uri="{BB962C8B-B14F-4D97-AF65-F5344CB8AC3E}">
        <p14:creationId xmlns:p14="http://schemas.microsoft.com/office/powerpoint/2010/main" val="2823168140"/>
      </p:ext>
    </p:extLst>
  </p:cSld>
  <p:clrMapOvr>
    <a:masterClrMapping/>
  </p:clrMapOvr>
  <p:timing>
    <p:tnLst>
      <p:par>
        <p:cTn xmlns:p14="http://schemas.microsoft.com/office/powerpoint/2010/mai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Volatility</a:t>
            </a:r>
            <a:endParaRPr lang="en-US" sz="4000" dirty="0"/>
          </a:p>
        </p:txBody>
      </p:sp>
      <p:sp>
        <p:nvSpPr>
          <p:cNvPr id="3" name="Content Placeholder 2"/>
          <p:cNvSpPr>
            <a:spLocks noGrp="1"/>
          </p:cNvSpPr>
          <p:nvPr>
            <p:ph idx="1"/>
          </p:nvPr>
        </p:nvSpPr>
        <p:spPr>
          <a:xfrm>
            <a:off x="481010" y="1806453"/>
            <a:ext cx="8042488" cy="4486262"/>
          </a:xfrm>
        </p:spPr>
        <p:txBody>
          <a:bodyPr>
            <a:normAutofit fontScale="92500"/>
          </a:bodyPr>
          <a:lstStyle/>
          <a:p>
            <a:r>
              <a:rPr lang="en-US" dirty="0" smtClean="0"/>
              <a:t>It is the view of this paper that by extending Ratio Theory [</a:t>
            </a:r>
            <a:r>
              <a:rPr lang="en-US" i="1" dirty="0" smtClean="0"/>
              <a:t>p=V</a:t>
            </a:r>
            <a:r>
              <a:rPr lang="en-US" i="1" baseline="-25000" dirty="0" smtClean="0"/>
              <a:t>G </a:t>
            </a:r>
            <a:r>
              <a:rPr lang="en-US" i="1" dirty="0" smtClean="0"/>
              <a:t>/V</a:t>
            </a:r>
            <a:r>
              <a:rPr lang="en-US" i="1" baseline="-25000" dirty="0" smtClean="0"/>
              <a:t>M </a:t>
            </a:r>
            <a:r>
              <a:rPr lang="en-US" dirty="0" smtClean="0"/>
              <a:t>], we can say that volatility in the price level is due to a combination of a relatively low volatility numerator (the general value level) and a possibly higher volatility denominator (the market value of money), with the overall volatility dampened somewhat by a positive correlation between the numerator and the denominator as suggested by the Simple Model.</a:t>
            </a:r>
          </a:p>
          <a:p>
            <a:r>
              <a:rPr lang="en-US" dirty="0" smtClean="0"/>
              <a:t>While this may be interesting in and of itself, the question we need to address is how do economic agents react to volatility in the general value level. To answer this question, we need to isolate the probable source of such volatility.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293</a:t>
            </a:fld>
            <a:endParaRPr lang="en-US" dirty="0"/>
          </a:p>
        </p:txBody>
      </p:sp>
    </p:spTree>
    <p:extLst>
      <p:ext uri="{BB962C8B-B14F-4D97-AF65-F5344CB8AC3E}">
        <p14:creationId xmlns:p14="http://schemas.microsoft.com/office/powerpoint/2010/main" val="2482886169"/>
      </p:ext>
    </p:extLst>
  </p:cSld>
  <p:clrMapOvr>
    <a:masterClrMapping/>
  </p:clrMapOvr>
  <p:timing>
    <p:tnLst>
      <p:par>
        <p:cTn xmlns:p14="http://schemas.microsoft.com/office/powerpoint/2010/mai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Volatility in the Value of Money</a:t>
            </a:r>
            <a:endParaRPr lang="en-US" sz="4000" dirty="0"/>
          </a:p>
        </p:txBody>
      </p:sp>
      <p:sp>
        <p:nvSpPr>
          <p:cNvPr id="3" name="Content Placeholder 2"/>
          <p:cNvSpPr>
            <a:spLocks noGrp="1"/>
          </p:cNvSpPr>
          <p:nvPr>
            <p:ph idx="1"/>
          </p:nvPr>
        </p:nvSpPr>
        <p:spPr>
          <a:xfrm>
            <a:off x="481012" y="1806452"/>
            <a:ext cx="8138688" cy="4563237"/>
          </a:xfrm>
        </p:spPr>
        <p:txBody>
          <a:bodyPr>
            <a:normAutofit fontScale="92500"/>
          </a:bodyPr>
          <a:lstStyle/>
          <a:p>
            <a:r>
              <a:rPr lang="en-US" dirty="0" smtClean="0"/>
              <a:t>In order to isolate the source of volatility in the general value level, it helps to think about the probable sources of volatility in the price level and the market value of money so that we can separate these from our discussion on the general value level. While this exercise is a little premature, we can make a few preliminary observation regarding possible drivers of volatility in the absolute market value of money from our earlier discussions regarding the nature of money.</a:t>
            </a:r>
          </a:p>
          <a:p>
            <a:r>
              <a:rPr lang="en-US" dirty="0" smtClean="0"/>
              <a:t>As discussed earlier, money is a long-duration financial instrument. Long-duration financial instruments are more volatile than short-duration instruments (i.e., small shifts in long-term expectations have a big impact on their value).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294</a:t>
            </a:fld>
            <a:endParaRPr lang="en-US" dirty="0"/>
          </a:p>
        </p:txBody>
      </p:sp>
    </p:spTree>
    <p:extLst>
      <p:ext uri="{BB962C8B-B14F-4D97-AF65-F5344CB8AC3E}">
        <p14:creationId xmlns:p14="http://schemas.microsoft.com/office/powerpoint/2010/main" val="659608919"/>
      </p:ext>
    </p:extLst>
  </p:cSld>
  <p:clrMapOvr>
    <a:masterClrMapping/>
  </p:clrMapOvr>
  <p:timing>
    <p:tnLst>
      <p:par>
        <p:cTn xmlns:p14="http://schemas.microsoft.com/office/powerpoint/2010/mai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Current Conditions Have Little Impact on Value of Money</a:t>
            </a:r>
            <a:endParaRPr lang="en-US" sz="4000" baseline="-25000" dirty="0"/>
          </a:p>
        </p:txBody>
      </p:sp>
      <p:sp>
        <p:nvSpPr>
          <p:cNvPr id="3" name="Content Placeholder 2"/>
          <p:cNvSpPr>
            <a:spLocks noGrp="1"/>
          </p:cNvSpPr>
          <p:nvPr>
            <p:ph idx="1"/>
          </p:nvPr>
        </p:nvSpPr>
        <p:spPr>
          <a:xfrm>
            <a:off x="481010" y="1806452"/>
            <a:ext cx="8177170" cy="4582479"/>
          </a:xfrm>
        </p:spPr>
        <p:txBody>
          <a:bodyPr>
            <a:normAutofit fontScale="92500"/>
          </a:bodyPr>
          <a:lstStyle/>
          <a:p>
            <a:r>
              <a:rPr lang="en-US" dirty="0" smtClean="0"/>
              <a:t>In simple terms, the absolute market value of money should be driven primarily by expectations of long-term growth in both real output and the money supply. Short-term changes in the levels of real output and money supply should, in theory, have little impact on the value of money. Indeed, </a:t>
            </a:r>
            <a:r>
              <a:rPr lang="en-US" dirty="0"/>
              <a:t>s</a:t>
            </a:r>
            <a:r>
              <a:rPr lang="en-US" dirty="0" smtClean="0"/>
              <a:t>uch short-term changes in these levels should only significantly impact the value of money if they alter future expectations.</a:t>
            </a:r>
          </a:p>
          <a:p>
            <a:r>
              <a:rPr lang="en-US" dirty="0" smtClean="0"/>
              <a:t>Since price level volatility is driven, in large part, by volatility in the market value of money, we can begin to see how “noisy” the price level signal is. Volatility in the price level signal is driven in no small part by changing expectations about distant future levels of real output and money supply.</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295</a:t>
            </a:fld>
            <a:endParaRPr lang="en-US" dirty="0"/>
          </a:p>
        </p:txBody>
      </p:sp>
    </p:spTree>
    <p:extLst>
      <p:ext uri="{BB962C8B-B14F-4D97-AF65-F5344CB8AC3E}">
        <p14:creationId xmlns:p14="http://schemas.microsoft.com/office/powerpoint/2010/main" val="2719070845"/>
      </p:ext>
    </p:extLst>
  </p:cSld>
  <p:clrMapOvr>
    <a:masterClrMapping/>
  </p:clrMapOvr>
  <p:timing>
    <p:tnLst>
      <p:par>
        <p:cTn xmlns:p14="http://schemas.microsoft.com/office/powerpoint/2010/mai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General Value Level is a</a:t>
            </a:r>
            <a:br>
              <a:rPr lang="en-US" sz="4000" dirty="0" smtClean="0"/>
            </a:br>
            <a:r>
              <a:rPr lang="en-US" sz="4000" dirty="0" smtClean="0"/>
              <a:t>“Clean Signal”</a:t>
            </a:r>
            <a:endParaRPr lang="en-US" sz="4000" dirty="0"/>
          </a:p>
        </p:txBody>
      </p:sp>
      <p:sp>
        <p:nvSpPr>
          <p:cNvPr id="3" name="Content Placeholder 2"/>
          <p:cNvSpPr>
            <a:spLocks noGrp="1"/>
          </p:cNvSpPr>
          <p:nvPr>
            <p:ph idx="1"/>
          </p:nvPr>
        </p:nvSpPr>
        <p:spPr>
          <a:xfrm>
            <a:off x="481009" y="1806452"/>
            <a:ext cx="8215651" cy="4543993"/>
          </a:xfrm>
        </p:spPr>
        <p:txBody>
          <a:bodyPr>
            <a:normAutofit fontScale="92500"/>
          </a:bodyPr>
          <a:lstStyle/>
          <a:p>
            <a:r>
              <a:rPr lang="en-US" dirty="0" smtClean="0"/>
              <a:t>In contrast, volatility in the general value level is driven primarily by current conditions and short-term expectations. In general terms, volatility in the absolute market value of any particular good today has very little do with </a:t>
            </a:r>
            <a:r>
              <a:rPr lang="en-US" i="1" dirty="0" smtClean="0"/>
              <a:t>distant</a:t>
            </a:r>
            <a:r>
              <a:rPr lang="en-US" dirty="0" smtClean="0"/>
              <a:t> expectations of supply and </a:t>
            </a:r>
            <a:r>
              <a:rPr lang="en-US" dirty="0" err="1" smtClean="0"/>
              <a:t>demnad</a:t>
            </a:r>
            <a:r>
              <a:rPr lang="en-US" dirty="0" smtClean="0"/>
              <a:t> for that good. If an apple crop fails, the market value of apples rises. It doesn’t matter that next year there may be an abundance of apples: </a:t>
            </a:r>
            <a:r>
              <a:rPr lang="en-US" dirty="0"/>
              <a:t>t</a:t>
            </a:r>
            <a:r>
              <a:rPr lang="en-US" dirty="0" smtClean="0"/>
              <a:t>he absolute market value of the good is largely determined by the “here and now”.</a:t>
            </a:r>
          </a:p>
          <a:p>
            <a:r>
              <a:rPr lang="en-US" dirty="0" smtClean="0"/>
              <a:t>Unlike the price level, the general value level provides a clear signal of current “tightness” in goods and services markets. Volatility in the value level is driven solely by changes in supply and demand for goods, not supply and demand for money.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296</a:t>
            </a:fld>
            <a:endParaRPr lang="en-US" dirty="0"/>
          </a:p>
        </p:txBody>
      </p:sp>
    </p:spTree>
    <p:extLst>
      <p:ext uri="{BB962C8B-B14F-4D97-AF65-F5344CB8AC3E}">
        <p14:creationId xmlns:p14="http://schemas.microsoft.com/office/powerpoint/2010/main" val="1426270595"/>
      </p:ext>
    </p:extLst>
  </p:cSld>
  <p:clrMapOvr>
    <a:masterClrMapping/>
  </p:clrMapOvr>
  <p:timing>
    <p:tnLst>
      <p:par>
        <p:cTn xmlns:p14="http://schemas.microsoft.com/office/powerpoint/2010/mai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77170" cy="1339850"/>
          </a:xfrm>
        </p:spPr>
        <p:txBody>
          <a:bodyPr>
            <a:normAutofit/>
          </a:bodyPr>
          <a:lstStyle/>
          <a:p>
            <a:r>
              <a:rPr lang="en-US" sz="4000" dirty="0" smtClean="0"/>
              <a:t>What Drives the Correlation Between Individual Goods Markets?</a:t>
            </a:r>
            <a:endParaRPr lang="en-US" sz="4000" dirty="0"/>
          </a:p>
        </p:txBody>
      </p:sp>
      <p:sp>
        <p:nvSpPr>
          <p:cNvPr id="3" name="Content Placeholder 2"/>
          <p:cNvSpPr>
            <a:spLocks noGrp="1"/>
          </p:cNvSpPr>
          <p:nvPr>
            <p:ph idx="1"/>
          </p:nvPr>
        </p:nvSpPr>
        <p:spPr>
          <a:xfrm>
            <a:off x="481010" y="1806453"/>
            <a:ext cx="8177170" cy="4428530"/>
          </a:xfrm>
        </p:spPr>
        <p:txBody>
          <a:bodyPr>
            <a:normAutofit fontScale="92500"/>
          </a:bodyPr>
          <a:lstStyle/>
          <a:p>
            <a:r>
              <a:rPr lang="en-US" dirty="0" smtClean="0"/>
              <a:t>While changes in the general value level may provide a clean signal of changes in the overall demand and supply for goods/services, it is important to note that the level of volatility in the general value level does not reflect the volatility in the individual markets. Rather, volatility at the general value level is primarily driven by correlation (covariance) between the individual goods and services markets.</a:t>
            </a:r>
          </a:p>
          <a:p>
            <a:r>
              <a:rPr lang="en-US" dirty="0" smtClean="0"/>
              <a:t>In simple terms, an increase in the general value level is not driven by a rise in the market value of apples or the market value of oranges: </a:t>
            </a:r>
            <a:r>
              <a:rPr lang="en-US" dirty="0"/>
              <a:t>i</a:t>
            </a:r>
            <a:r>
              <a:rPr lang="en-US" dirty="0" smtClean="0"/>
              <a:t>t is driven by a rise in both. Major shifts in the general value level only occur when the absolute market values of many goods move in the same direction at the same time.</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297</a:t>
            </a:fld>
            <a:endParaRPr lang="en-US" dirty="0"/>
          </a:p>
        </p:txBody>
      </p:sp>
    </p:spTree>
    <p:extLst>
      <p:ext uri="{BB962C8B-B14F-4D97-AF65-F5344CB8AC3E}">
        <p14:creationId xmlns:p14="http://schemas.microsoft.com/office/powerpoint/2010/main" val="3746554214"/>
      </p:ext>
    </p:extLst>
  </p:cSld>
  <p:clrMapOvr>
    <a:masterClrMapping/>
  </p:clrMapOvr>
  <p:timing>
    <p:tnLst>
      <p:par>
        <p:cTn xmlns:p14="http://schemas.microsoft.com/office/powerpoint/2010/mai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Possible Sources of Volatility</a:t>
            </a:r>
            <a:br>
              <a:rPr lang="en-US" sz="4000" dirty="0" smtClean="0"/>
            </a:br>
            <a:r>
              <a:rPr lang="en-US" sz="4000" dirty="0" smtClean="0"/>
              <a:t>in the General Value Level</a:t>
            </a:r>
            <a:endParaRPr lang="en-US" sz="4000" dirty="0"/>
          </a:p>
        </p:txBody>
      </p:sp>
      <p:sp>
        <p:nvSpPr>
          <p:cNvPr id="3" name="Content Placeholder 2"/>
          <p:cNvSpPr>
            <a:spLocks noGrp="1"/>
          </p:cNvSpPr>
          <p:nvPr>
            <p:ph idx="1"/>
          </p:nvPr>
        </p:nvSpPr>
        <p:spPr>
          <a:xfrm>
            <a:off x="481010" y="1806454"/>
            <a:ext cx="8177170" cy="4543992"/>
          </a:xfrm>
        </p:spPr>
        <p:txBody>
          <a:bodyPr>
            <a:normAutofit fontScale="92500"/>
          </a:bodyPr>
          <a:lstStyle/>
          <a:p>
            <a:r>
              <a:rPr lang="en-US" dirty="0" smtClean="0"/>
              <a:t>Finally, we come to the crux of the issue. Why should the absolute market value of a large number of individual goods rise or fall together at the same time? We have ruled out changes in the value of money (these impact the price level, not the general value level). So what are the other possible causes of this correlation between individual goods/services markets?</a:t>
            </a:r>
          </a:p>
          <a:p>
            <a:pPr>
              <a:spcBef>
                <a:spcPts val="1400"/>
              </a:spcBef>
            </a:pPr>
            <a:r>
              <a:rPr lang="en-US" dirty="0" smtClean="0"/>
              <a:t>While not an exhaustive list, the obvious factors that could drive an overall increase/decrease in the absolute market value of many goods at the same time are:</a:t>
            </a:r>
          </a:p>
          <a:p>
            <a:pPr lvl="1"/>
            <a:r>
              <a:rPr lang="en-US" dirty="0" smtClean="0"/>
              <a:t>Economy Wide Productivity Gains (or Losses);</a:t>
            </a:r>
          </a:p>
          <a:p>
            <a:pPr lvl="1"/>
            <a:r>
              <a:rPr lang="en-US" dirty="0" smtClean="0"/>
              <a:t>Economic Shocks and Business Cycles; and</a:t>
            </a:r>
          </a:p>
          <a:p>
            <a:pPr lvl="1"/>
            <a:r>
              <a:rPr lang="en-US" dirty="0" smtClean="0"/>
              <a:t>Fiscal/Monetary Policy Cycles.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298</a:t>
            </a:fld>
            <a:endParaRPr lang="en-US" dirty="0"/>
          </a:p>
        </p:txBody>
      </p:sp>
    </p:spTree>
    <p:extLst>
      <p:ext uri="{BB962C8B-B14F-4D97-AF65-F5344CB8AC3E}">
        <p14:creationId xmlns:p14="http://schemas.microsoft.com/office/powerpoint/2010/main" val="2928192505"/>
      </p:ext>
    </p:extLst>
  </p:cSld>
  <p:clrMapOvr>
    <a:masterClrMapping/>
  </p:clrMapOvr>
  <p:timing>
    <p:tnLst>
      <p:par>
        <p:cTn xmlns:p14="http://schemas.microsoft.com/office/powerpoint/2010/mai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Productivity May Drive Longer Term Trend in Value Level</a:t>
            </a:r>
            <a:endParaRPr lang="en-US" sz="4000" dirty="0"/>
          </a:p>
        </p:txBody>
      </p:sp>
      <p:sp>
        <p:nvSpPr>
          <p:cNvPr id="3" name="Content Placeholder 2"/>
          <p:cNvSpPr>
            <a:spLocks noGrp="1"/>
          </p:cNvSpPr>
          <p:nvPr>
            <p:ph idx="1"/>
          </p:nvPr>
        </p:nvSpPr>
        <p:spPr>
          <a:xfrm>
            <a:off x="481010" y="1806453"/>
            <a:ext cx="8119449" cy="4582480"/>
          </a:xfrm>
        </p:spPr>
        <p:txBody>
          <a:bodyPr>
            <a:normAutofit fontScale="92500"/>
          </a:bodyPr>
          <a:lstStyle/>
          <a:p>
            <a:r>
              <a:rPr lang="en-US" dirty="0" smtClean="0"/>
              <a:t>One potential source of permanent adjustments in the general value level is widespread productivity gains (or losses). However, it is not clear whether such gains, in practice, really make much impact on the general value level.</a:t>
            </a:r>
          </a:p>
          <a:p>
            <a:r>
              <a:rPr lang="en-US" dirty="0" smtClean="0"/>
              <a:t>In principle, broad based productivity gains should drive the absolute market value of many individual goods lower over time. However, this does not mean that the general value level trends lower over time. Why? Firstly, new (high value) products are continually entering the market. Secondly, economy wide productivity improvements may lead to greater consumption of high value products relative to low value products. (As the value of goods falls, consumption “reweights” to higher value goods).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299</a:t>
            </a:fld>
            <a:endParaRPr lang="en-US" dirty="0"/>
          </a:p>
        </p:txBody>
      </p:sp>
    </p:spTree>
    <p:extLst>
      <p:ext uri="{BB962C8B-B14F-4D97-AF65-F5344CB8AC3E}">
        <p14:creationId xmlns:p14="http://schemas.microsoft.com/office/powerpoint/2010/main" val="2593001433"/>
      </p:ext>
    </p:extLst>
  </p:cSld>
  <p:clrMapOvr>
    <a:masterClrMapping/>
  </p:clrMapOvr>
  <p:timing>
    <p:tnLst>
      <p:par>
        <p:cTn xmlns:p14="http://schemas.microsoft.com/office/powerpoint/2010/mai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Productivity Gains Are Not</a:t>
            </a:r>
            <a:br>
              <a:rPr lang="en-US" sz="4000" dirty="0" smtClean="0"/>
            </a:br>
            <a:r>
              <a:rPr lang="en-US" sz="4000" dirty="0" smtClean="0"/>
              <a:t>a Major Source of Volatility</a:t>
            </a:r>
            <a:endParaRPr lang="en-US" sz="4000" dirty="0"/>
          </a:p>
        </p:txBody>
      </p:sp>
      <p:sp>
        <p:nvSpPr>
          <p:cNvPr id="3" name="Content Placeholder 2"/>
          <p:cNvSpPr>
            <a:spLocks noGrp="1"/>
          </p:cNvSpPr>
          <p:nvPr>
            <p:ph idx="1"/>
          </p:nvPr>
        </p:nvSpPr>
        <p:spPr>
          <a:xfrm>
            <a:off x="481010" y="1806452"/>
            <a:ext cx="8254132" cy="4620968"/>
          </a:xfrm>
        </p:spPr>
        <p:txBody>
          <a:bodyPr>
            <a:normAutofit fontScale="92500"/>
          </a:bodyPr>
          <a:lstStyle/>
          <a:p>
            <a:r>
              <a:rPr lang="en-US" dirty="0" smtClean="0"/>
              <a:t>It’s not clear whether the general value level should trend lower or higher over time based on economy wide productivity improvements. However, it does seem reasonable to suppose that productivity improvements account for very little of the volatility in the general value level.</a:t>
            </a:r>
          </a:p>
          <a:p>
            <a:r>
              <a:rPr lang="en-US" dirty="0" smtClean="0"/>
              <a:t>In general, economy wide productivity improvements occur at a glacial pace. While it may be possible for any individual firm to make a “step function” improvement in productivity in a short period of time, general evidence would suggest that economy wide productivity improvements tend to occur in continuous small increments. Hence, it is unlikely that productivity accounts for sudden gains or falls in the general value level.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300</a:t>
            </a:fld>
            <a:endParaRPr lang="en-US" dirty="0"/>
          </a:p>
        </p:txBody>
      </p:sp>
    </p:spTree>
    <p:extLst>
      <p:ext uri="{BB962C8B-B14F-4D97-AF65-F5344CB8AC3E}">
        <p14:creationId xmlns:p14="http://schemas.microsoft.com/office/powerpoint/2010/main" val="824971404"/>
      </p:ext>
    </p:extLst>
  </p:cSld>
  <p:clrMapOvr>
    <a:masterClrMapping/>
  </p:clrMapOvr>
  <p:timing>
    <p:tnLst>
      <p:par>
        <p:cTn xmlns:p14="http://schemas.microsoft.com/office/powerpoint/2010/mai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Shocks and Economic Cycles Drive Value Level Volatility</a:t>
            </a:r>
            <a:endParaRPr lang="en-US" sz="4000" dirty="0"/>
          </a:p>
        </p:txBody>
      </p:sp>
      <p:sp>
        <p:nvSpPr>
          <p:cNvPr id="3" name="Content Placeholder 2"/>
          <p:cNvSpPr>
            <a:spLocks noGrp="1"/>
          </p:cNvSpPr>
          <p:nvPr>
            <p:ph idx="1"/>
          </p:nvPr>
        </p:nvSpPr>
        <p:spPr>
          <a:xfrm>
            <a:off x="481010" y="1806453"/>
            <a:ext cx="8254130" cy="4351554"/>
          </a:xfrm>
        </p:spPr>
        <p:txBody>
          <a:bodyPr>
            <a:normAutofit fontScale="92500"/>
          </a:bodyPr>
          <a:lstStyle/>
          <a:p>
            <a:r>
              <a:rPr lang="en-US" dirty="0" smtClean="0"/>
              <a:t>If productivity gains/losses are not a major source of volatility in the general value level, then this leaves us with economic shocks, economic cycles and policy cycles to explain the volatility in the general value level.</a:t>
            </a:r>
          </a:p>
          <a:p>
            <a:r>
              <a:rPr lang="en-US" dirty="0" smtClean="0"/>
              <a:t>All three of these possible sources of volatility share one important characteristic: the economic effects of each tend to be regarded by rational economic agents as </a:t>
            </a:r>
            <a:r>
              <a:rPr lang="en-US" b="1" dirty="0" smtClean="0"/>
              <a:t>temporary</a:t>
            </a:r>
            <a:r>
              <a:rPr lang="en-US" dirty="0" smtClean="0"/>
              <a:t> in nature.</a:t>
            </a:r>
          </a:p>
          <a:p>
            <a:r>
              <a:rPr lang="en-US" dirty="0" smtClean="0"/>
              <a:t>While it is true that some shocks are permanent and some cycles persist, the “economic world view” of most people is that the economy moves in cycles (alternating periods of broad economic strength and broad economic weakness).</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301</a:t>
            </a:fld>
            <a:endParaRPr lang="en-US" dirty="0"/>
          </a:p>
        </p:txBody>
      </p:sp>
    </p:spTree>
    <p:extLst>
      <p:ext uri="{BB962C8B-B14F-4D97-AF65-F5344CB8AC3E}">
        <p14:creationId xmlns:p14="http://schemas.microsoft.com/office/powerpoint/2010/main" val="445639747"/>
      </p:ext>
    </p:extLst>
  </p:cSld>
  <p:clrMapOvr>
    <a:masterClrMapping/>
  </p:clrMapOvr>
  <p:timing>
    <p:tnLst>
      <p:par>
        <p:cTn xmlns:p14="http://schemas.microsoft.com/office/powerpoint/2010/mai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If Uncertain, the Expectations Bias is “Temporary”</a:t>
            </a:r>
            <a:endParaRPr lang="en-US" sz="4000" dirty="0"/>
          </a:p>
        </p:txBody>
      </p:sp>
      <p:sp>
        <p:nvSpPr>
          <p:cNvPr id="3" name="Content Placeholder 2"/>
          <p:cNvSpPr>
            <a:spLocks noGrp="1"/>
          </p:cNvSpPr>
          <p:nvPr>
            <p:ph idx="1"/>
          </p:nvPr>
        </p:nvSpPr>
        <p:spPr>
          <a:xfrm>
            <a:off x="481008" y="1806453"/>
            <a:ext cx="8234892" cy="4620968"/>
          </a:xfrm>
        </p:spPr>
        <p:txBody>
          <a:bodyPr>
            <a:normAutofit fontScale="92500"/>
          </a:bodyPr>
          <a:lstStyle/>
          <a:p>
            <a:r>
              <a:rPr lang="en-US" dirty="0" smtClean="0"/>
              <a:t>If economic agents reasonably believe that much of the volatility in the general value level is driven by temporary factors (shocks and economic cycles), then this may impact the way they react to movements in the general value level.</a:t>
            </a:r>
          </a:p>
          <a:p>
            <a:r>
              <a:rPr lang="en-US" dirty="0" smtClean="0"/>
              <a:t>For example, when there is a significant short-term rise in the general value level it may be impossible for people to determine with certainty whether the rise is due to temporary factors or permanent factors. However, if the dominant expectation is that movements in the general value level are primarily caused by temporary factors, then people may respond ex ante as if the variation is temporary adjustment, even if ex post it can be demonstrated that the variation was permanent.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302</a:t>
            </a:fld>
            <a:endParaRPr lang="en-US" dirty="0"/>
          </a:p>
        </p:txBody>
      </p:sp>
    </p:spTree>
    <p:extLst>
      <p:ext uri="{BB962C8B-B14F-4D97-AF65-F5344CB8AC3E}">
        <p14:creationId xmlns:p14="http://schemas.microsoft.com/office/powerpoint/2010/main" val="2328415096"/>
      </p:ext>
    </p:extLst>
  </p:cSld>
  <p:clrMapOvr>
    <a:masterClrMapping/>
  </p:clrMapOvr>
  <p:timing>
    <p:tnLst>
      <p:par>
        <p:cTn xmlns:p14="http://schemas.microsoft.com/office/powerpoint/2010/mai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General Value Level:</a:t>
            </a:r>
            <a:br>
              <a:rPr lang="en-US" sz="4000" dirty="0" smtClean="0"/>
            </a:br>
            <a:r>
              <a:rPr lang="en-US" sz="4000" dirty="0" smtClean="0"/>
              <a:t>Mean Reversion Expectation</a:t>
            </a:r>
            <a:endParaRPr lang="en-US" sz="4000" dirty="0"/>
          </a:p>
        </p:txBody>
      </p:sp>
      <p:sp>
        <p:nvSpPr>
          <p:cNvPr id="3" name="Content Placeholder 2"/>
          <p:cNvSpPr>
            <a:spLocks noGrp="1"/>
          </p:cNvSpPr>
          <p:nvPr>
            <p:ph idx="1"/>
          </p:nvPr>
        </p:nvSpPr>
        <p:spPr>
          <a:xfrm>
            <a:off x="481010" y="1806453"/>
            <a:ext cx="8177170" cy="4678698"/>
          </a:xfrm>
        </p:spPr>
        <p:txBody>
          <a:bodyPr>
            <a:normAutofit/>
          </a:bodyPr>
          <a:lstStyle/>
          <a:p>
            <a:r>
              <a:rPr lang="en-US" sz="2100" dirty="0" smtClean="0"/>
              <a:t>If people rationally believe that changes in the general value level are driven by temporary factors and react accordingly (even if there is a level of uncertainty regarding whether changes in the general value are temporary or permanent), then we can say that economic agents respond to short-term changes in the general value level as if it is a mean reverting series.</a:t>
            </a:r>
          </a:p>
          <a:p>
            <a:pPr>
              <a:spcBef>
                <a:spcPts val="1400"/>
              </a:spcBef>
            </a:pPr>
            <a:r>
              <a:rPr lang="en-US" sz="2100" dirty="0" smtClean="0"/>
              <a:t>In simple terms, if the general value level rises above recent historical levels, then people expect that it will fall (revert to the mean) in the near future. Conversely, if the general value level falls significantly in a short period of time, then people expect that it will rise in the near future. This set of rational expectations should have a key role in shaping how people respond to changes in the general value level.</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303</a:t>
            </a:fld>
            <a:endParaRPr lang="en-US" dirty="0"/>
          </a:p>
        </p:txBody>
      </p:sp>
    </p:spTree>
    <p:extLst>
      <p:ext uri="{BB962C8B-B14F-4D97-AF65-F5344CB8AC3E}">
        <p14:creationId xmlns:p14="http://schemas.microsoft.com/office/powerpoint/2010/main" val="3013752424"/>
      </p:ext>
    </p:extLst>
  </p:cSld>
  <p:clrMapOvr>
    <a:masterClrMapping/>
  </p:clrMapOvr>
  <p:timing>
    <p:tnLst>
      <p:par>
        <p:cTn xmlns:p14="http://schemas.microsoft.com/office/powerpoint/2010/mai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 Value Level as a</a:t>
            </a:r>
            <a:br>
              <a:rPr lang="en-US" sz="4000" dirty="0" smtClean="0"/>
            </a:br>
            <a:r>
              <a:rPr lang="en-US" sz="4000" dirty="0" smtClean="0"/>
              <a:t>Mean Reverting Series</a:t>
            </a:r>
            <a:endParaRPr lang="en-US" sz="4000" dirty="0"/>
          </a:p>
        </p:txBody>
      </p:sp>
      <p:sp>
        <p:nvSpPr>
          <p:cNvPr id="3" name="Content Placeholder 2"/>
          <p:cNvSpPr>
            <a:spLocks noGrp="1"/>
          </p:cNvSpPr>
          <p:nvPr>
            <p:ph idx="1"/>
          </p:nvPr>
        </p:nvSpPr>
        <p:spPr>
          <a:xfrm>
            <a:off x="461770" y="1729477"/>
            <a:ext cx="8234891" cy="1330282"/>
          </a:xfrm>
        </p:spPr>
        <p:txBody>
          <a:bodyPr>
            <a:noAutofit/>
          </a:bodyPr>
          <a:lstStyle/>
          <a:p>
            <a:pPr marL="0" indent="0" algn="ctr">
              <a:buNone/>
            </a:pPr>
            <a:r>
              <a:rPr lang="en-US" sz="2100" dirty="0" smtClean="0"/>
              <a:t>Rational economic agents may expect most of the volatility in the general value level to be driven by economic shocks</a:t>
            </a:r>
            <a:r>
              <a:rPr lang="en-US" sz="2100" dirty="0"/>
              <a:t> </a:t>
            </a:r>
            <a:r>
              <a:rPr lang="en-US" sz="2100" dirty="0" smtClean="0"/>
              <a:t>and investment/policy cycles. In that case, these agents may respond to changes in the general value level as if it is a mean reverting series.</a:t>
            </a:r>
            <a:endParaRPr lang="en-US" sz="2100" dirty="0"/>
          </a:p>
        </p:txBody>
      </p:sp>
      <p:sp>
        <p:nvSpPr>
          <p:cNvPr id="7" name="Freeform 6"/>
          <p:cNvSpPr/>
          <p:nvPr/>
        </p:nvSpPr>
        <p:spPr>
          <a:xfrm>
            <a:off x="1404546" y="3531765"/>
            <a:ext cx="6349332" cy="2337590"/>
          </a:xfrm>
          <a:custGeom>
            <a:avLst/>
            <a:gdLst>
              <a:gd name="connsiteX0" fmla="*/ 0 w 6349332"/>
              <a:gd name="connsiteY0" fmla="*/ 1259935 h 2337590"/>
              <a:gd name="connsiteX1" fmla="*/ 962020 w 6349332"/>
              <a:gd name="connsiteY1" fmla="*/ 28334 h 2337590"/>
              <a:gd name="connsiteX2" fmla="*/ 1962520 w 6349332"/>
              <a:gd name="connsiteY2" fmla="*/ 2337587 h 2337590"/>
              <a:gd name="connsiteX3" fmla="*/ 3309348 w 6349332"/>
              <a:gd name="connsiteY3" fmla="*/ 47578 h 2337590"/>
              <a:gd name="connsiteX4" fmla="*/ 4386811 w 6349332"/>
              <a:gd name="connsiteY4" fmla="*/ 2260612 h 2337590"/>
              <a:gd name="connsiteX5" fmla="*/ 5291110 w 6349332"/>
              <a:gd name="connsiteY5" fmla="*/ 182284 h 2337590"/>
              <a:gd name="connsiteX6" fmla="*/ 6349332 w 6349332"/>
              <a:gd name="connsiteY6" fmla="*/ 1298423 h 233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9332" h="2337590">
                <a:moveTo>
                  <a:pt x="0" y="1259935"/>
                </a:moveTo>
                <a:cubicBezTo>
                  <a:pt x="317466" y="554330"/>
                  <a:pt x="634933" y="-151275"/>
                  <a:pt x="962020" y="28334"/>
                </a:cubicBezTo>
                <a:cubicBezTo>
                  <a:pt x="1289107" y="207943"/>
                  <a:pt x="1571299" y="2334380"/>
                  <a:pt x="1962520" y="2337587"/>
                </a:cubicBezTo>
                <a:cubicBezTo>
                  <a:pt x="2353741" y="2340794"/>
                  <a:pt x="2905300" y="60407"/>
                  <a:pt x="3309348" y="47578"/>
                </a:cubicBezTo>
                <a:cubicBezTo>
                  <a:pt x="3713396" y="34749"/>
                  <a:pt x="4056517" y="2238161"/>
                  <a:pt x="4386811" y="2260612"/>
                </a:cubicBezTo>
                <a:cubicBezTo>
                  <a:pt x="4717105" y="2283063"/>
                  <a:pt x="4964023" y="342649"/>
                  <a:pt x="5291110" y="182284"/>
                </a:cubicBezTo>
                <a:cubicBezTo>
                  <a:pt x="5618197" y="21919"/>
                  <a:pt x="6227476" y="1109193"/>
                  <a:pt x="6349332" y="1298423"/>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428624" y="3079003"/>
            <a:ext cx="1326092" cy="646331"/>
          </a:xfrm>
          <a:prstGeom prst="rect">
            <a:avLst/>
          </a:prstGeom>
          <a:noFill/>
        </p:spPr>
        <p:txBody>
          <a:bodyPr wrap="none" rtlCol="0">
            <a:spAutoFit/>
          </a:bodyPr>
          <a:lstStyle/>
          <a:p>
            <a:pPr algn="ctr"/>
            <a:r>
              <a:rPr lang="en-US" dirty="0" smtClean="0"/>
              <a:t>General</a:t>
            </a:r>
          </a:p>
          <a:p>
            <a:pPr algn="ctr"/>
            <a:r>
              <a:rPr lang="en-US" dirty="0" smtClean="0"/>
              <a:t>Value Level</a:t>
            </a:r>
            <a:endParaRPr lang="en-US" dirty="0"/>
          </a:p>
        </p:txBody>
      </p:sp>
      <p:cxnSp>
        <p:nvCxnSpPr>
          <p:cNvPr id="22" name="Straight Arrow Connector 21"/>
          <p:cNvCxnSpPr/>
          <p:nvPr/>
        </p:nvCxnSpPr>
        <p:spPr>
          <a:xfrm flipV="1">
            <a:off x="1092513" y="3725334"/>
            <a:ext cx="0" cy="23886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1092513" y="6113966"/>
            <a:ext cx="658440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694638" y="5863794"/>
            <a:ext cx="701447" cy="369332"/>
          </a:xfrm>
          <a:prstGeom prst="rect">
            <a:avLst/>
          </a:prstGeom>
          <a:noFill/>
        </p:spPr>
        <p:txBody>
          <a:bodyPr wrap="none" rtlCol="0">
            <a:spAutoFit/>
          </a:bodyPr>
          <a:lstStyle/>
          <a:p>
            <a:r>
              <a:rPr lang="en-US" dirty="0" smtClean="0"/>
              <a:t>Time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304</a:t>
            </a:fld>
            <a:endParaRPr lang="en-US" dirty="0"/>
          </a:p>
        </p:txBody>
      </p:sp>
    </p:spTree>
    <p:extLst>
      <p:ext uri="{BB962C8B-B14F-4D97-AF65-F5344CB8AC3E}">
        <p14:creationId xmlns:p14="http://schemas.microsoft.com/office/powerpoint/2010/main" val="858816499"/>
      </p:ext>
    </p:extLst>
  </p:cSld>
  <p:clrMapOvr>
    <a:masterClrMapping/>
  </p:clrMapOvr>
  <p:timing>
    <p:tnLst>
      <p:par>
        <p:cTn xmlns:p14="http://schemas.microsoft.com/office/powerpoint/2010/mai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Not Considered to be</a:t>
            </a:r>
            <a:br>
              <a:rPr lang="en-US" sz="4000" dirty="0" smtClean="0"/>
            </a:br>
            <a:r>
              <a:rPr lang="en-US" sz="4000" dirty="0" smtClean="0"/>
              <a:t>a Mean Reverting Series</a:t>
            </a:r>
            <a:endParaRPr lang="en-US" sz="4000" dirty="0"/>
          </a:p>
        </p:txBody>
      </p:sp>
      <p:sp>
        <p:nvSpPr>
          <p:cNvPr id="3" name="Content Placeholder 2"/>
          <p:cNvSpPr>
            <a:spLocks noGrp="1"/>
          </p:cNvSpPr>
          <p:nvPr>
            <p:ph idx="1"/>
          </p:nvPr>
        </p:nvSpPr>
        <p:spPr>
          <a:xfrm>
            <a:off x="481011" y="1806452"/>
            <a:ext cx="8254131" cy="4563235"/>
          </a:xfrm>
        </p:spPr>
        <p:txBody>
          <a:bodyPr>
            <a:normAutofit/>
          </a:bodyPr>
          <a:lstStyle/>
          <a:p>
            <a:r>
              <a:rPr lang="en-US" sz="2100" dirty="0" smtClean="0"/>
              <a:t>It should be noted that the same analysis can not be directly applied to fluctuations in the price level. As discussed, the price level is a noisy signal. In particular, it is proposed that most of the volatility in the price level is a result of volatility in the value of money, not the value of goods.</a:t>
            </a:r>
          </a:p>
          <a:p>
            <a:pPr>
              <a:spcBef>
                <a:spcPts val="1400"/>
              </a:spcBef>
            </a:pPr>
            <a:r>
              <a:rPr lang="en-US" sz="2100" dirty="0" smtClean="0"/>
              <a:t>When the price level rises, it is just as likely (if not more likely) to be due to a decline in the absolute market value of money rather than any temporary cyclical/shock increase in the overall market value of goods. Therefore, we can’t say that rational economic agents will respond in the same manner to a rise in the price level as they would to a rise in the general value level. More specifically, it seems very unlikely that economic agents view the price level as a mean reverting series.</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305</a:t>
            </a:fld>
            <a:endParaRPr lang="en-US" dirty="0"/>
          </a:p>
        </p:txBody>
      </p:sp>
    </p:spTree>
    <p:extLst>
      <p:ext uri="{BB962C8B-B14F-4D97-AF65-F5344CB8AC3E}">
        <p14:creationId xmlns:p14="http://schemas.microsoft.com/office/powerpoint/2010/main" val="3342708341"/>
      </p:ext>
    </p:extLst>
  </p:cSld>
  <p:clrMapOvr>
    <a:masterClrMapping/>
  </p:clrMapOvr>
  <p:timing>
    <p:tnLst>
      <p:par>
        <p:cTn xmlns:p14="http://schemas.microsoft.com/office/powerpoint/2010/mai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Derivation of Aggregate Demand &amp; Supply Functions</a:t>
            </a:r>
            <a:endParaRPr lang="en-US" sz="4000" dirty="0"/>
          </a:p>
        </p:txBody>
      </p:sp>
      <p:sp>
        <p:nvSpPr>
          <p:cNvPr id="3" name="Content Placeholder 2"/>
          <p:cNvSpPr>
            <a:spLocks noGrp="1"/>
          </p:cNvSpPr>
          <p:nvPr>
            <p:ph idx="1"/>
          </p:nvPr>
        </p:nvSpPr>
        <p:spPr>
          <a:xfrm>
            <a:off x="481010" y="1806452"/>
            <a:ext cx="8177170" cy="4467017"/>
          </a:xfrm>
        </p:spPr>
        <p:txBody>
          <a:bodyPr>
            <a:normAutofit fontScale="92500"/>
          </a:bodyPr>
          <a:lstStyle/>
          <a:p>
            <a:r>
              <a:rPr lang="en-US" dirty="0" smtClean="0"/>
              <a:t>Let’s return to the key objective of this section of the paper which is the derivation of the aggregate demand and aggregate supply functions as expressed in terms of the general value level </a:t>
            </a:r>
            <a:r>
              <a:rPr lang="en-US" i="1" dirty="0" smtClean="0"/>
              <a:t>V</a:t>
            </a:r>
            <a:r>
              <a:rPr lang="en-US" i="1" baseline="-25000" dirty="0" smtClean="0"/>
              <a:t>G</a:t>
            </a:r>
            <a:r>
              <a:rPr lang="en-US" dirty="0" smtClean="0"/>
              <a:t> and real output </a:t>
            </a:r>
            <a:r>
              <a:rPr lang="en-US" i="1" dirty="0" smtClean="0"/>
              <a:t>q</a:t>
            </a:r>
            <a:r>
              <a:rPr lang="en-US" dirty="0" smtClean="0"/>
              <a:t>.</a:t>
            </a:r>
          </a:p>
          <a:p>
            <a:r>
              <a:rPr lang="en-US" dirty="0" smtClean="0"/>
              <a:t>If economic agents believe that the general value level is a mean reverting series, then this has important implications for the shape of both short run aggregate functions. Furthermore, not only may it explain the respective slopes of the two functions, but it might also explain why wages are “sticky” in an efficient market. We will discuss this second point shortly as part of our analysis of aggregate supply, but before we do this lets proceed with the derivation of the aggregate demand function.</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306</a:t>
            </a:fld>
            <a:endParaRPr lang="en-US" dirty="0"/>
          </a:p>
        </p:txBody>
      </p:sp>
    </p:spTree>
    <p:extLst>
      <p:ext uri="{BB962C8B-B14F-4D97-AF65-F5344CB8AC3E}">
        <p14:creationId xmlns:p14="http://schemas.microsoft.com/office/powerpoint/2010/main" val="1103202660"/>
      </p:ext>
    </p:extLst>
  </p:cSld>
  <p:clrMapOvr>
    <a:masterClrMapping/>
  </p:clrMapOvr>
  <p:timing>
    <p:tnLst>
      <p:par>
        <p:cTn xmlns:p14="http://schemas.microsoft.com/office/powerpoint/2010/mai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854" y="244158"/>
            <a:ext cx="7552821" cy="1339850"/>
          </a:xfrm>
        </p:spPr>
        <p:txBody>
          <a:bodyPr>
            <a:normAutofit/>
          </a:bodyPr>
          <a:lstStyle/>
          <a:p>
            <a:r>
              <a:rPr lang="en-US" sz="4000" dirty="0" smtClean="0"/>
              <a:t>Aggregate Demand</a:t>
            </a:r>
            <a:endParaRPr lang="en-US" sz="4000" dirty="0"/>
          </a:p>
        </p:txBody>
      </p:sp>
      <p:sp>
        <p:nvSpPr>
          <p:cNvPr id="3" name="Content Placeholder 2"/>
          <p:cNvSpPr>
            <a:spLocks noGrp="1"/>
          </p:cNvSpPr>
          <p:nvPr>
            <p:ph idx="1"/>
          </p:nvPr>
        </p:nvSpPr>
        <p:spPr>
          <a:xfrm>
            <a:off x="4445069" y="1844939"/>
            <a:ext cx="4309313" cy="4409285"/>
          </a:xfrm>
        </p:spPr>
        <p:txBody>
          <a:bodyPr>
            <a:normAutofit fontScale="92500"/>
          </a:bodyPr>
          <a:lstStyle/>
          <a:p>
            <a:r>
              <a:rPr lang="en-US" dirty="0" smtClean="0"/>
              <a:t>It is proposed that the quantity of real output demanded at any point in time is a function of the overall absolute market value of goods (the general value level).</a:t>
            </a:r>
          </a:p>
          <a:p>
            <a:r>
              <a:rPr lang="en-US" dirty="0" smtClean="0"/>
              <a:t>In the short term, </a:t>
            </a:r>
            <a:r>
              <a:rPr lang="en-US" dirty="0"/>
              <a:t>a</a:t>
            </a:r>
            <a:r>
              <a:rPr lang="en-US" dirty="0" smtClean="0"/>
              <a:t>s the overall absolute market value of goods falls, the quantity of real output demanded increases. Hence, the aggregate demand curve is downward sloping.</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923965"/>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189626" y="5869884"/>
            <a:ext cx="1390124" cy="369332"/>
          </a:xfrm>
          <a:prstGeom prst="rect">
            <a:avLst/>
          </a:prstGeom>
          <a:noFill/>
        </p:spPr>
        <p:txBody>
          <a:bodyPr wrap="none" rtlCol="0">
            <a:spAutoFit/>
          </a:bodyPr>
          <a:lstStyle/>
          <a:p>
            <a:r>
              <a:rPr lang="en-US" dirty="0" smtClean="0"/>
              <a:t>Real Output</a:t>
            </a:r>
            <a:endParaRPr lang="en-US" dirty="0"/>
          </a:p>
        </p:txBody>
      </p:sp>
      <p:cxnSp>
        <p:nvCxnSpPr>
          <p:cNvPr id="13" name="Straight Connector 12"/>
          <p:cNvCxnSpPr/>
          <p:nvPr/>
        </p:nvCxnSpPr>
        <p:spPr>
          <a:xfrm>
            <a:off x="147988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205978" y="4739757"/>
            <a:ext cx="1181371" cy="646331"/>
          </a:xfrm>
          <a:prstGeom prst="rect">
            <a:avLst/>
          </a:prstGeom>
          <a:noFill/>
        </p:spPr>
        <p:txBody>
          <a:bodyPr wrap="none" rtlCol="0">
            <a:spAutoFit/>
          </a:bodyPr>
          <a:lstStyle/>
          <a:p>
            <a:pPr algn="ctr"/>
            <a:r>
              <a:rPr lang="en-US" dirty="0" smtClean="0"/>
              <a:t>Aggregate</a:t>
            </a:r>
          </a:p>
          <a:p>
            <a:pPr algn="ctr"/>
            <a:r>
              <a:rPr lang="en-US" dirty="0" smtClean="0"/>
              <a:t>Demand</a:t>
            </a:r>
            <a:endParaRPr lang="en-US" dirty="0"/>
          </a:p>
        </p:txBody>
      </p:sp>
      <p:sp>
        <p:nvSpPr>
          <p:cNvPr id="18" name="TextBox 17"/>
          <p:cNvSpPr txBox="1"/>
          <p:nvPr/>
        </p:nvSpPr>
        <p:spPr>
          <a:xfrm>
            <a:off x="139559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0" name="TextBox 9"/>
          <p:cNvSpPr txBox="1"/>
          <p:nvPr/>
        </p:nvSpPr>
        <p:spPr>
          <a:xfrm>
            <a:off x="1135199" y="2597907"/>
            <a:ext cx="2892100" cy="369332"/>
          </a:xfrm>
          <a:prstGeom prst="rect">
            <a:avLst/>
          </a:prstGeom>
          <a:noFill/>
        </p:spPr>
        <p:txBody>
          <a:bodyPr wrap="none" rtlCol="0">
            <a:spAutoFit/>
          </a:bodyPr>
          <a:lstStyle/>
          <a:p>
            <a:r>
              <a:rPr lang="en-US" dirty="0" smtClean="0"/>
              <a:t>AGGREGATE DEMAND</a:t>
            </a:r>
            <a:endParaRPr lang="en-US" dirty="0"/>
          </a:p>
        </p:txBody>
      </p:sp>
      <p:sp>
        <p:nvSpPr>
          <p:cNvPr id="11" name="Footer Placeholder 10"/>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307</a:t>
            </a:fld>
            <a:endParaRPr lang="en-US" dirty="0"/>
          </a:p>
        </p:txBody>
      </p:sp>
    </p:spTree>
    <p:extLst>
      <p:ext uri="{BB962C8B-B14F-4D97-AF65-F5344CB8AC3E}">
        <p14:creationId xmlns:p14="http://schemas.microsoft.com/office/powerpoint/2010/main" val="285942648"/>
      </p:ext>
    </p:extLst>
  </p:cSld>
  <p:clrMapOvr>
    <a:masterClrMapping/>
  </p:clrMapOvr>
  <p:timing>
    <p:tnLst>
      <p:par>
        <p:cTn xmlns:p14="http://schemas.microsoft.com/office/powerpoint/2010/mai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Microeconomic Assumptions</a:t>
            </a:r>
            <a:br>
              <a:rPr lang="en-US" sz="4000" dirty="0" smtClean="0"/>
            </a:br>
            <a:r>
              <a:rPr lang="en-US" sz="4000" dirty="0" smtClean="0"/>
              <a:t>No Longer Valid</a:t>
            </a:r>
            <a:endParaRPr lang="en-US" sz="4000" dirty="0"/>
          </a:p>
        </p:txBody>
      </p:sp>
      <p:sp>
        <p:nvSpPr>
          <p:cNvPr id="3" name="Content Placeholder 2"/>
          <p:cNvSpPr>
            <a:spLocks noGrp="1"/>
          </p:cNvSpPr>
          <p:nvPr>
            <p:ph idx="1"/>
          </p:nvPr>
        </p:nvSpPr>
        <p:spPr>
          <a:xfrm>
            <a:off x="481010" y="1806453"/>
            <a:ext cx="8119449" cy="4524748"/>
          </a:xfrm>
        </p:spPr>
        <p:txBody>
          <a:bodyPr>
            <a:normAutofit fontScale="92500"/>
          </a:bodyPr>
          <a:lstStyle/>
          <a:p>
            <a:r>
              <a:rPr lang="en-US" dirty="0" smtClean="0"/>
              <a:t>The first point that should be made is that micro assumptions don’t apply at the macro level. The derivation of the demand curve for an </a:t>
            </a:r>
            <a:r>
              <a:rPr lang="en-US" i="1" dirty="0" smtClean="0"/>
              <a:t>individual good</a:t>
            </a:r>
            <a:r>
              <a:rPr lang="en-US" dirty="0" smtClean="0"/>
              <a:t> in absolute market value terms relies on two key assumptions, namely:</a:t>
            </a:r>
          </a:p>
          <a:p>
            <a:pPr lvl="1"/>
            <a:r>
              <a:rPr lang="en-US" sz="2400" dirty="0" smtClean="0"/>
              <a:t>The absolute market values of related goods are constant; and</a:t>
            </a:r>
          </a:p>
          <a:p>
            <a:pPr lvl="1">
              <a:spcBef>
                <a:spcPts val="0"/>
              </a:spcBef>
            </a:pPr>
            <a:r>
              <a:rPr lang="en-US" sz="2400" dirty="0" smtClean="0"/>
              <a:t>The absolute market value of labor (income) is constant.</a:t>
            </a:r>
          </a:p>
          <a:p>
            <a:pPr>
              <a:spcBef>
                <a:spcPts val="1400"/>
              </a:spcBef>
            </a:pPr>
            <a:r>
              <a:rPr lang="en-US" dirty="0" smtClean="0"/>
              <a:t>In the case of an aggregate demand curve, the first assumption no longer applies: there is no substitution effect between goods as the overall absolute market value of goods rises/falls. Furthermore, we will no longer use the second assumption, even though there is some basis for doing so. [It will be argued later in this section that the absolute market value of labor is sticky].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308</a:t>
            </a:fld>
            <a:endParaRPr lang="en-US" dirty="0"/>
          </a:p>
        </p:txBody>
      </p:sp>
    </p:spTree>
    <p:extLst>
      <p:ext uri="{BB962C8B-B14F-4D97-AF65-F5344CB8AC3E}">
        <p14:creationId xmlns:p14="http://schemas.microsoft.com/office/powerpoint/2010/main" val="774976874"/>
      </p:ext>
    </p:extLst>
  </p:cSld>
  <p:clrMapOvr>
    <a:masterClrMapping/>
  </p:clrMapOvr>
  <p:timing>
    <p:tnLst>
      <p:par>
        <p:cTn xmlns:p14="http://schemas.microsoft.com/office/powerpoint/2010/mai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Applying the Mean Reversion Expectations Model</a:t>
            </a:r>
            <a:endParaRPr lang="en-US" sz="4000" dirty="0"/>
          </a:p>
        </p:txBody>
      </p:sp>
      <p:sp>
        <p:nvSpPr>
          <p:cNvPr id="3" name="Content Placeholder 2"/>
          <p:cNvSpPr>
            <a:spLocks noGrp="1"/>
          </p:cNvSpPr>
          <p:nvPr>
            <p:ph idx="1"/>
          </p:nvPr>
        </p:nvSpPr>
        <p:spPr>
          <a:xfrm>
            <a:off x="481010" y="1806453"/>
            <a:ext cx="8196410" cy="4467018"/>
          </a:xfrm>
        </p:spPr>
        <p:txBody>
          <a:bodyPr>
            <a:normAutofit fontScale="92500"/>
          </a:bodyPr>
          <a:lstStyle/>
          <a:p>
            <a:r>
              <a:rPr lang="en-US" dirty="0" smtClean="0"/>
              <a:t>While we can no longer use the microeconomic assumptions, we can use our mean reversion expectations assumption to derive the aggregate demand curve. Simply put, economic agents respond to short-term changes in the general value level as if the general value level is a mean reverting series.</a:t>
            </a:r>
          </a:p>
          <a:p>
            <a:r>
              <a:rPr lang="en-US" dirty="0" smtClean="0"/>
              <a:t>Let’s consider what the response of aggregate demand will be if the general value level falls. We will assume that the absolute market value of labor falls proportionally with the absolute market value of goods/services (there is no change in real wages). What is the response of consumers likely to be if they believe the general value level is a mean reverting series and the decline is temporary?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309</a:t>
            </a:fld>
            <a:endParaRPr lang="en-US" dirty="0"/>
          </a:p>
        </p:txBody>
      </p:sp>
    </p:spTree>
    <p:extLst>
      <p:ext uri="{BB962C8B-B14F-4D97-AF65-F5344CB8AC3E}">
        <p14:creationId xmlns:p14="http://schemas.microsoft.com/office/powerpoint/2010/main" val="3996996427"/>
      </p:ext>
    </p:extLst>
  </p:cSld>
  <p:clrMapOvr>
    <a:masterClrMapping/>
  </p:clrMapOvr>
  <p:timing>
    <p:tnLst>
      <p:par>
        <p:cTn xmlns:p14="http://schemas.microsoft.com/office/powerpoint/2010/mai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57930" cy="1339850"/>
          </a:xfrm>
        </p:spPr>
        <p:txBody>
          <a:bodyPr>
            <a:normAutofit/>
          </a:bodyPr>
          <a:lstStyle/>
          <a:p>
            <a:r>
              <a:rPr lang="en-US" sz="4000" dirty="0" smtClean="0"/>
              <a:t>Real Output Demanded Increases as General Value Level Falls</a:t>
            </a:r>
            <a:endParaRPr lang="en-US" sz="4000" dirty="0"/>
          </a:p>
        </p:txBody>
      </p:sp>
      <p:sp>
        <p:nvSpPr>
          <p:cNvPr id="3" name="Content Placeholder 2"/>
          <p:cNvSpPr>
            <a:spLocks noGrp="1"/>
          </p:cNvSpPr>
          <p:nvPr>
            <p:ph idx="1"/>
          </p:nvPr>
        </p:nvSpPr>
        <p:spPr>
          <a:xfrm>
            <a:off x="481010" y="1806453"/>
            <a:ext cx="8157930" cy="4486260"/>
          </a:xfrm>
        </p:spPr>
        <p:txBody>
          <a:bodyPr>
            <a:normAutofit fontScale="92500"/>
          </a:bodyPr>
          <a:lstStyle/>
          <a:p>
            <a:r>
              <a:rPr lang="en-US" dirty="0" smtClean="0"/>
              <a:t>If consumers believe that the decline in the general value level is temporary (or amidst uncertainty about whether the fall represents a new permanent plateau, “hedge their bets” and treat it to some degree as a temporary adjustment), then we should expect the quantity of real output demanded to increase, even if real wages have not changed.</a:t>
            </a:r>
          </a:p>
          <a:p>
            <a:r>
              <a:rPr lang="en-US" dirty="0" smtClean="0"/>
              <a:t>If economic agents believe that the general value level is mean reverting and the absolute market value of goods, services and labor will all rise again in the near future, then we should expect an </a:t>
            </a:r>
            <a:r>
              <a:rPr lang="en-US" dirty="0" err="1" smtClean="0"/>
              <a:t>intertemporal</a:t>
            </a:r>
            <a:r>
              <a:rPr lang="en-US" dirty="0" smtClean="0"/>
              <a:t> substitution effect. All else equal, consumers (and firms) should pull forward purchases of goods and services, either drawing on their wealth balances or by accessing credit. </a:t>
            </a:r>
          </a:p>
          <a:p>
            <a:endParaRPr lang="en-US" dirty="0" smtClean="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310</a:t>
            </a:fld>
            <a:endParaRPr lang="en-US" dirty="0"/>
          </a:p>
        </p:txBody>
      </p:sp>
    </p:spTree>
    <p:extLst>
      <p:ext uri="{BB962C8B-B14F-4D97-AF65-F5344CB8AC3E}">
        <p14:creationId xmlns:p14="http://schemas.microsoft.com/office/powerpoint/2010/main" val="2276252127"/>
      </p:ext>
    </p:extLst>
  </p:cSld>
  <p:clrMapOvr>
    <a:masterClrMapping/>
  </p:clrMapOvr>
  <p:timing>
    <p:tnLst>
      <p:par>
        <p:cTn xmlns:p14="http://schemas.microsoft.com/office/powerpoint/2010/mai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Response to Discounting</a:t>
            </a:r>
            <a:endParaRPr lang="en-US" sz="4000" dirty="0"/>
          </a:p>
        </p:txBody>
      </p:sp>
      <p:sp>
        <p:nvSpPr>
          <p:cNvPr id="3" name="Content Placeholder 2"/>
          <p:cNvSpPr>
            <a:spLocks noGrp="1"/>
          </p:cNvSpPr>
          <p:nvPr>
            <p:ph idx="1"/>
          </p:nvPr>
        </p:nvSpPr>
        <p:spPr>
          <a:xfrm>
            <a:off x="481012" y="1806452"/>
            <a:ext cx="8138688" cy="4505505"/>
          </a:xfrm>
        </p:spPr>
        <p:txBody>
          <a:bodyPr>
            <a:normAutofit fontScale="92500"/>
          </a:bodyPr>
          <a:lstStyle/>
          <a:p>
            <a:r>
              <a:rPr lang="en-US" dirty="0" smtClean="0"/>
              <a:t>In response to a decline in the general value level, economic agents will respond (at least for a while and all else equal) as if the broader economy is “on sale”. Clearly, this is a short-term response. At a microeconomic level, we know that consumers respond strongly to genuine discounting. But if the discounting becomes “permanent” (the store always has a “sale” sign in the window), then the response may be negligible.</a:t>
            </a:r>
          </a:p>
          <a:p>
            <a:r>
              <a:rPr lang="en-US" dirty="0" smtClean="0"/>
              <a:t>Clearly, the “all else equal” assumption is critical to deriving the slope of the function. If the decline in the general value level is accompanied by a drop in consumer confidence or a fall in job security, then these factors would shift the entire demand curve to the left, which may negate the overall response of real output.</a:t>
            </a:r>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311</a:t>
            </a:fld>
            <a:endParaRPr lang="en-US" dirty="0"/>
          </a:p>
        </p:txBody>
      </p:sp>
    </p:spTree>
    <p:extLst>
      <p:ext uri="{BB962C8B-B14F-4D97-AF65-F5344CB8AC3E}">
        <p14:creationId xmlns:p14="http://schemas.microsoft.com/office/powerpoint/2010/main" val="2239610875"/>
      </p:ext>
    </p:extLst>
  </p:cSld>
  <p:clrMapOvr>
    <a:masterClrMapping/>
  </p:clrMapOvr>
  <p:timing>
    <p:tnLst>
      <p:par>
        <p:cTn xmlns:p14="http://schemas.microsoft.com/office/powerpoint/2010/mai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Rise in the Value Level Reduces Real Output Demanded</a:t>
            </a:r>
            <a:endParaRPr lang="en-US" sz="4000" dirty="0"/>
          </a:p>
        </p:txBody>
      </p:sp>
      <p:sp>
        <p:nvSpPr>
          <p:cNvPr id="3" name="Content Placeholder 2"/>
          <p:cNvSpPr>
            <a:spLocks noGrp="1"/>
          </p:cNvSpPr>
          <p:nvPr>
            <p:ph idx="1"/>
          </p:nvPr>
        </p:nvSpPr>
        <p:spPr>
          <a:xfrm>
            <a:off x="481012" y="1806452"/>
            <a:ext cx="8138688" cy="4447775"/>
          </a:xfrm>
        </p:spPr>
        <p:txBody>
          <a:bodyPr>
            <a:normAutofit fontScale="92500"/>
          </a:bodyPr>
          <a:lstStyle/>
          <a:p>
            <a:r>
              <a:rPr lang="en-US" dirty="0"/>
              <a:t>In the case of a rise in the general value level, we should expect consumers to reduce the quantity of real output </a:t>
            </a:r>
            <a:r>
              <a:rPr lang="en-US" dirty="0" smtClean="0"/>
              <a:t>demanded in the short term: why buy something now (in particular, a durable good) if it’s market value is going to be lower in the near future.</a:t>
            </a:r>
          </a:p>
          <a:p>
            <a:r>
              <a:rPr lang="en-US" dirty="0" smtClean="0"/>
              <a:t>The </a:t>
            </a:r>
            <a:r>
              <a:rPr lang="en-US" dirty="0"/>
              <a:t>most obvious case in point would be a supply shock (oil crisis) that sends the absolute market value of all goods higher</a:t>
            </a:r>
            <a:r>
              <a:rPr lang="en-US" dirty="0" smtClean="0"/>
              <a:t>. Even if we assume the absolute market value of labor rises such that there is no change in real wages, it is reasonable to expect that people will defer purchases if they believe that the situation is temporary and the general value level will fall in the near future. In summary, the aggregate demand curve is downward sloping. Let’s now consider aggregate supply.</a:t>
            </a:r>
          </a:p>
          <a:p>
            <a:pPr marL="0" indent="0">
              <a:buNone/>
            </a:pP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312</a:t>
            </a:fld>
            <a:endParaRPr lang="en-US" dirty="0"/>
          </a:p>
        </p:txBody>
      </p:sp>
    </p:spTree>
    <p:extLst>
      <p:ext uri="{BB962C8B-B14F-4D97-AF65-F5344CB8AC3E}">
        <p14:creationId xmlns:p14="http://schemas.microsoft.com/office/powerpoint/2010/main" val="4112998684"/>
      </p:ext>
    </p:extLst>
  </p:cSld>
  <p:clrMapOvr>
    <a:masterClrMapping/>
  </p:clrMapOvr>
  <p:timing>
    <p:tnLst>
      <p:par>
        <p:cTn xmlns:p14="http://schemas.microsoft.com/office/powerpoint/2010/mai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Aggregate Supply</a:t>
            </a:r>
            <a:endParaRPr lang="en-US" sz="4000" dirty="0"/>
          </a:p>
        </p:txBody>
      </p:sp>
      <p:sp>
        <p:nvSpPr>
          <p:cNvPr id="3" name="Content Placeholder 2"/>
          <p:cNvSpPr>
            <a:spLocks noGrp="1"/>
          </p:cNvSpPr>
          <p:nvPr>
            <p:ph idx="1"/>
          </p:nvPr>
        </p:nvSpPr>
        <p:spPr>
          <a:xfrm>
            <a:off x="4564170" y="1844939"/>
            <a:ext cx="4151732" cy="4409285"/>
          </a:xfrm>
        </p:spPr>
        <p:txBody>
          <a:bodyPr>
            <a:normAutofit fontScale="92500"/>
          </a:bodyPr>
          <a:lstStyle/>
          <a:p>
            <a:r>
              <a:rPr lang="en-US" dirty="0" smtClean="0"/>
              <a:t>It is proposed that </a:t>
            </a:r>
            <a:r>
              <a:rPr lang="en-US" dirty="0"/>
              <a:t>t</a:t>
            </a:r>
            <a:r>
              <a:rPr lang="en-US" dirty="0" smtClean="0"/>
              <a:t>he quantity of real output supplied at any point in time is a function of the overall absolute market value of goods (the general value level).</a:t>
            </a:r>
          </a:p>
          <a:p>
            <a:r>
              <a:rPr lang="en-US" i="1" dirty="0" smtClean="0"/>
              <a:t>In the short term</a:t>
            </a:r>
            <a:r>
              <a:rPr lang="en-US" dirty="0" smtClean="0"/>
              <a:t>, </a:t>
            </a:r>
            <a:r>
              <a:rPr lang="en-US" dirty="0"/>
              <a:t>a</a:t>
            </a:r>
            <a:r>
              <a:rPr lang="en-US" dirty="0" smtClean="0"/>
              <a:t>s the overall absolute market value of goods rises, the quantity of real output supplied increases. Hence, </a:t>
            </a:r>
            <a:r>
              <a:rPr lang="en-US" dirty="0"/>
              <a:t>t</a:t>
            </a:r>
            <a:r>
              <a:rPr lang="en-US" dirty="0" smtClean="0"/>
              <a:t>he aggregate supply curve is upward sloping.</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866233"/>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247343" y="5851210"/>
            <a:ext cx="1390124" cy="369332"/>
          </a:xfrm>
          <a:prstGeom prst="rect">
            <a:avLst/>
          </a:prstGeom>
          <a:noFill/>
        </p:spPr>
        <p:txBody>
          <a:bodyPr wrap="none" rtlCol="0">
            <a:spAutoFit/>
          </a:bodyPr>
          <a:lstStyle/>
          <a:p>
            <a:r>
              <a:rPr lang="en-US" dirty="0" smtClean="0"/>
              <a:t>Real Output</a:t>
            </a:r>
            <a:endParaRPr lang="en-US" dirty="0"/>
          </a:p>
        </p:txBody>
      </p:sp>
      <p:cxnSp>
        <p:nvCxnSpPr>
          <p:cNvPr id="13" name="Straight Connector 12"/>
          <p:cNvCxnSpPr/>
          <p:nvPr/>
        </p:nvCxnSpPr>
        <p:spPr>
          <a:xfrm flipV="1">
            <a:off x="1479881" y="3789563"/>
            <a:ext cx="2145782" cy="1810376"/>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34737" y="3228309"/>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8" name="TextBox 17"/>
          <p:cNvSpPr txBox="1"/>
          <p:nvPr/>
        </p:nvSpPr>
        <p:spPr>
          <a:xfrm>
            <a:off x="141483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0" name="TextBox 9"/>
          <p:cNvSpPr txBox="1"/>
          <p:nvPr/>
        </p:nvSpPr>
        <p:spPr>
          <a:xfrm>
            <a:off x="1269879" y="2597907"/>
            <a:ext cx="2672526" cy="369332"/>
          </a:xfrm>
          <a:prstGeom prst="rect">
            <a:avLst/>
          </a:prstGeom>
          <a:noFill/>
        </p:spPr>
        <p:txBody>
          <a:bodyPr wrap="none" rtlCol="0">
            <a:spAutoFit/>
          </a:bodyPr>
          <a:lstStyle/>
          <a:p>
            <a:r>
              <a:rPr lang="en-US" dirty="0" smtClean="0"/>
              <a:t>AGGREGATE SUPPLY</a:t>
            </a:r>
            <a:endParaRPr lang="en-US" dirty="0"/>
          </a:p>
        </p:txBody>
      </p:sp>
      <p:sp>
        <p:nvSpPr>
          <p:cNvPr id="11" name="Footer Placeholder 10"/>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313</a:t>
            </a:fld>
            <a:endParaRPr lang="en-US" dirty="0"/>
          </a:p>
        </p:txBody>
      </p:sp>
    </p:spTree>
    <p:extLst>
      <p:ext uri="{BB962C8B-B14F-4D97-AF65-F5344CB8AC3E}">
        <p14:creationId xmlns:p14="http://schemas.microsoft.com/office/powerpoint/2010/main" val="2384231624"/>
      </p:ext>
    </p:extLst>
  </p:cSld>
  <p:clrMapOvr>
    <a:masterClrMapping/>
  </p:clrMapOvr>
  <p:timing>
    <p:tnLst>
      <p:par>
        <p:cTn xmlns:p14="http://schemas.microsoft.com/office/powerpoint/2010/mai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54131" cy="1339850"/>
          </a:xfrm>
        </p:spPr>
        <p:txBody>
          <a:bodyPr>
            <a:normAutofit/>
          </a:bodyPr>
          <a:lstStyle/>
          <a:p>
            <a:r>
              <a:rPr lang="en-US" sz="4000" dirty="0" smtClean="0"/>
              <a:t>Should There Be Any Supply Response to Higher Price Level?</a:t>
            </a:r>
            <a:endParaRPr lang="en-US" sz="4000" dirty="0"/>
          </a:p>
        </p:txBody>
      </p:sp>
      <p:sp>
        <p:nvSpPr>
          <p:cNvPr id="3" name="Content Placeholder 2"/>
          <p:cNvSpPr>
            <a:spLocks noGrp="1"/>
          </p:cNvSpPr>
          <p:nvPr>
            <p:ph idx="1"/>
          </p:nvPr>
        </p:nvSpPr>
        <p:spPr>
          <a:xfrm>
            <a:off x="481010" y="1806453"/>
            <a:ext cx="8254131" cy="4563236"/>
          </a:xfrm>
        </p:spPr>
        <p:txBody>
          <a:bodyPr>
            <a:normAutofit fontScale="92500"/>
          </a:bodyPr>
          <a:lstStyle/>
          <a:p>
            <a:r>
              <a:rPr lang="en-US" dirty="0" smtClean="0"/>
              <a:t>The microeconomic derivation of a supply curve for an </a:t>
            </a:r>
            <a:r>
              <a:rPr lang="en-US" i="1" dirty="0" smtClean="0"/>
              <a:t>individual good</a:t>
            </a:r>
            <a:r>
              <a:rPr lang="en-US" dirty="0" smtClean="0"/>
              <a:t> is made easy by a raft of simplifying assumptions. Most notably, the market value of inputs (labor and raw materials) are constant. At a macroeconomic level, we simply can not assume that the market value of inputs remains constant as the market value of goods (the general value level) rises.</a:t>
            </a:r>
          </a:p>
          <a:p>
            <a:r>
              <a:rPr lang="en-US" dirty="0" smtClean="0"/>
              <a:t>This has always created a problem for macroeconomics. In traditional terms, why should there be any supply response (any increase in real output) if all prices rise simultaneously? If the price level rises, the price of all inputs (including labor) should rise by a similar amount: but if this happens, then there is no incentive for firms to increase production.</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314</a:t>
            </a:fld>
            <a:endParaRPr lang="en-US" dirty="0"/>
          </a:p>
        </p:txBody>
      </p:sp>
    </p:spTree>
    <p:extLst>
      <p:ext uri="{BB962C8B-B14F-4D97-AF65-F5344CB8AC3E}">
        <p14:creationId xmlns:p14="http://schemas.microsoft.com/office/powerpoint/2010/main" val="3478505062"/>
      </p:ext>
    </p:extLst>
  </p:cSld>
  <p:clrMapOvr>
    <a:masterClrMapping/>
  </p:clrMapOvr>
  <p:timing>
    <p:tnLst>
      <p:par>
        <p:cTn xmlns:p14="http://schemas.microsoft.com/office/powerpoint/2010/mai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Attempts to Explain the </a:t>
            </a:r>
            <a:br>
              <a:rPr lang="en-US" sz="4000" dirty="0" smtClean="0"/>
            </a:br>
            <a:r>
              <a:rPr lang="en-US" sz="4000" dirty="0" smtClean="0"/>
              <a:t>Upward Slope of SRAS Curve</a:t>
            </a:r>
            <a:endParaRPr lang="en-US" sz="4000" dirty="0"/>
          </a:p>
        </p:txBody>
      </p:sp>
      <p:sp>
        <p:nvSpPr>
          <p:cNvPr id="3" name="Content Placeholder 2"/>
          <p:cNvSpPr>
            <a:spLocks noGrp="1"/>
          </p:cNvSpPr>
          <p:nvPr>
            <p:ph idx="1"/>
          </p:nvPr>
        </p:nvSpPr>
        <p:spPr>
          <a:xfrm>
            <a:off x="481010" y="1806453"/>
            <a:ext cx="8254131" cy="4505504"/>
          </a:xfrm>
        </p:spPr>
        <p:txBody>
          <a:bodyPr>
            <a:normAutofit fontScale="92500"/>
          </a:bodyPr>
          <a:lstStyle/>
          <a:p>
            <a:r>
              <a:rPr lang="en-US" dirty="0" smtClean="0"/>
              <a:t>Inevitably, traditional macroeconomics has been forced to come up with reasons for why, in the short term, the price of inputs don’t rise (or rise as much as the price level). Ultimately, these arguments would always have to resort to some sort of “inefficient markets” view: </a:t>
            </a:r>
            <a:r>
              <a:rPr lang="en-US" dirty="0"/>
              <a:t>e</a:t>
            </a:r>
            <a:r>
              <a:rPr lang="en-US" dirty="0" smtClean="0"/>
              <a:t>ither there were “timing lags” (input prices didn’t rise as quickly), input prices were sticky due to “nominal rigidities” or people were fooled by some sort of “money illusion” (people didn’t realize that the higher prices simply reflected a lower value of money).</a:t>
            </a:r>
          </a:p>
          <a:p>
            <a:r>
              <a:rPr lang="en-US" dirty="0" smtClean="0"/>
              <a:t>“Let’s assume that markets don’t work…” is not an ideal starting point for economic analysis. So, let’s assume markets are efficient and see if we can explain why some input prices are “sticky”.</a:t>
            </a:r>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315</a:t>
            </a:fld>
            <a:endParaRPr lang="en-US" dirty="0"/>
          </a:p>
        </p:txBody>
      </p:sp>
    </p:spTree>
    <p:extLst>
      <p:ext uri="{BB962C8B-B14F-4D97-AF65-F5344CB8AC3E}">
        <p14:creationId xmlns:p14="http://schemas.microsoft.com/office/powerpoint/2010/main" val="3785513458"/>
      </p:ext>
    </p:extLst>
  </p:cSld>
  <p:clrMapOvr>
    <a:masterClrMapping/>
  </p:clrMapOvr>
  <p:timing>
    <p:tnLst>
      <p:par>
        <p:cTn xmlns:p14="http://schemas.microsoft.com/office/powerpoint/2010/mai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Workers May Not Respond To The “Real Wage”</a:t>
            </a:r>
            <a:endParaRPr lang="en-US" sz="4000" dirty="0"/>
          </a:p>
        </p:txBody>
      </p:sp>
      <p:sp>
        <p:nvSpPr>
          <p:cNvPr id="3" name="Content Placeholder 2"/>
          <p:cNvSpPr>
            <a:spLocks noGrp="1"/>
          </p:cNvSpPr>
          <p:nvPr>
            <p:ph idx="1"/>
          </p:nvPr>
        </p:nvSpPr>
        <p:spPr>
          <a:xfrm>
            <a:off x="481010" y="1806452"/>
            <a:ext cx="8177170" cy="4582479"/>
          </a:xfrm>
        </p:spPr>
        <p:txBody>
          <a:bodyPr>
            <a:normAutofit fontScale="92500"/>
          </a:bodyPr>
          <a:lstStyle/>
          <a:p>
            <a:r>
              <a:rPr lang="en-US" dirty="0" smtClean="0"/>
              <a:t>One implication of the mean reversion expectations thesis of the general value level is that, short term, the quantity of labor supplied may not be responsive to changes in the real wage (wage relative to the price of goods). Rather, the quantity of labor supplied will highly responsive to the absolute market value of labor. Why? Because the absolute market value of labor is a better proxy for workers of the true value of their labor, as measured in a long-term context, than the current “real” wage.</a:t>
            </a:r>
          </a:p>
          <a:p>
            <a:r>
              <a:rPr lang="en-US" dirty="0" smtClean="0"/>
              <a:t>The “real wage” is determined by the absolute market value of labor today relative to the absolute market value of goods </a:t>
            </a:r>
            <a:r>
              <a:rPr lang="en-US" i="1" dirty="0" smtClean="0"/>
              <a:t>today</a:t>
            </a:r>
            <a:r>
              <a:rPr lang="en-US" dirty="0" smtClean="0"/>
              <a:t>. But, how do workers adjust their behavior for the fact that the absolute market value of goods is highly cyclical?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316</a:t>
            </a:fld>
            <a:endParaRPr lang="en-US" dirty="0"/>
          </a:p>
        </p:txBody>
      </p:sp>
    </p:spTree>
    <p:extLst>
      <p:ext uri="{BB962C8B-B14F-4D97-AF65-F5344CB8AC3E}">
        <p14:creationId xmlns:p14="http://schemas.microsoft.com/office/powerpoint/2010/main" val="1277450108"/>
      </p:ext>
    </p:extLst>
  </p:cSld>
  <p:clrMapOvr>
    <a:masterClrMapping/>
  </p:clrMapOvr>
  <p:timing>
    <p:tnLst>
      <p:par>
        <p:cTn xmlns:p14="http://schemas.microsoft.com/office/powerpoint/2010/mai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Real Wage is Not</a:t>
            </a:r>
            <a:br>
              <a:rPr lang="en-US" sz="4000" dirty="0" smtClean="0"/>
            </a:br>
            <a:r>
              <a:rPr lang="en-US" sz="4000" dirty="0" smtClean="0"/>
              <a:t>Forward Looking</a:t>
            </a:r>
            <a:endParaRPr lang="en-US" sz="4000" dirty="0"/>
          </a:p>
        </p:txBody>
      </p:sp>
      <p:sp>
        <p:nvSpPr>
          <p:cNvPr id="3" name="Content Placeholder 2"/>
          <p:cNvSpPr>
            <a:spLocks noGrp="1"/>
          </p:cNvSpPr>
          <p:nvPr>
            <p:ph idx="1"/>
          </p:nvPr>
        </p:nvSpPr>
        <p:spPr>
          <a:xfrm>
            <a:off x="481010" y="1844940"/>
            <a:ext cx="8196410" cy="4620968"/>
          </a:xfrm>
        </p:spPr>
        <p:txBody>
          <a:bodyPr>
            <a:normAutofit fontScale="92500" lnSpcReduction="10000"/>
          </a:bodyPr>
          <a:lstStyle/>
          <a:p>
            <a:r>
              <a:rPr lang="en-US" sz="2300" dirty="0" smtClean="0"/>
              <a:t>The real wage </a:t>
            </a:r>
            <a:r>
              <a:rPr lang="en-US" sz="2300" i="1" dirty="0" smtClean="0"/>
              <a:t>w</a:t>
            </a:r>
            <a:r>
              <a:rPr lang="en-US" sz="2300" dirty="0" smtClean="0"/>
              <a:t> can be determined in either price or absolute market value terms as:</a:t>
            </a:r>
          </a:p>
          <a:p>
            <a:pPr marL="350838" lvl="1" indent="0">
              <a:spcBef>
                <a:spcPts val="1200"/>
              </a:spcBef>
              <a:buNone/>
            </a:pPr>
            <a:r>
              <a:rPr lang="en-US" dirty="0" smtClean="0"/>
              <a:t>	</a:t>
            </a:r>
            <a:endParaRPr lang="en-US" baseline="-25000" dirty="0" smtClean="0"/>
          </a:p>
          <a:p>
            <a:pPr marL="350838" lvl="1" indent="0">
              <a:spcBef>
                <a:spcPts val="2000"/>
              </a:spcBef>
              <a:buNone/>
            </a:pPr>
            <a:r>
              <a:rPr lang="en-US" dirty="0"/>
              <a:t>w</a:t>
            </a:r>
            <a:r>
              <a:rPr lang="en-US" dirty="0" smtClean="0"/>
              <a:t>here	</a:t>
            </a:r>
            <a:r>
              <a:rPr lang="en-US" i="1" dirty="0" smtClean="0"/>
              <a:t>p</a:t>
            </a:r>
            <a:r>
              <a:rPr lang="en-US" dirty="0" smtClean="0"/>
              <a:t> is the current price level (nominal)</a:t>
            </a:r>
          </a:p>
          <a:p>
            <a:pPr marL="350838" lvl="1" indent="0">
              <a:spcBef>
                <a:spcPts val="200"/>
              </a:spcBef>
              <a:buNone/>
            </a:pPr>
            <a:r>
              <a:rPr lang="en-US" dirty="0"/>
              <a:t>	</a:t>
            </a:r>
            <a:r>
              <a:rPr lang="en-US" dirty="0" smtClean="0"/>
              <a:t>	</a:t>
            </a:r>
            <a:r>
              <a:rPr lang="en-US" i="1" dirty="0" err="1" smtClean="0"/>
              <a:t>p</a:t>
            </a:r>
            <a:r>
              <a:rPr lang="en-US" i="1" baseline="-25000" dirty="0" err="1" smtClean="0"/>
              <a:t>L</a:t>
            </a:r>
            <a:r>
              <a:rPr lang="en-US" dirty="0" smtClean="0"/>
              <a:t> is the current wage level (nominal)</a:t>
            </a:r>
          </a:p>
          <a:p>
            <a:pPr marL="350838" lvl="1" indent="0">
              <a:spcBef>
                <a:spcPts val="200"/>
              </a:spcBef>
              <a:buNone/>
            </a:pPr>
            <a:r>
              <a:rPr lang="en-US" dirty="0"/>
              <a:t>	</a:t>
            </a:r>
            <a:r>
              <a:rPr lang="en-US" dirty="0" smtClean="0"/>
              <a:t>	</a:t>
            </a:r>
            <a:r>
              <a:rPr lang="en-US" i="1" dirty="0" smtClean="0"/>
              <a:t>V</a:t>
            </a:r>
            <a:r>
              <a:rPr lang="en-US" i="1" baseline="-25000" dirty="0" smtClean="0"/>
              <a:t>G</a:t>
            </a:r>
            <a:r>
              <a:rPr lang="en-US" dirty="0" smtClean="0"/>
              <a:t> is the current general value level</a:t>
            </a:r>
          </a:p>
          <a:p>
            <a:pPr marL="350838" lvl="1" indent="0">
              <a:spcBef>
                <a:spcPts val="200"/>
              </a:spcBef>
              <a:buNone/>
            </a:pPr>
            <a:r>
              <a:rPr lang="en-US" dirty="0"/>
              <a:t>	</a:t>
            </a:r>
            <a:r>
              <a:rPr lang="en-US" dirty="0" smtClean="0"/>
              <a:t>	</a:t>
            </a:r>
            <a:r>
              <a:rPr lang="en-US" i="1" dirty="0" smtClean="0"/>
              <a:t>V</a:t>
            </a:r>
            <a:r>
              <a:rPr lang="en-US" i="1" baseline="-25000" dirty="0" smtClean="0"/>
              <a:t>L</a:t>
            </a:r>
            <a:r>
              <a:rPr lang="en-US" dirty="0" smtClean="0"/>
              <a:t> is the current absolute market value of labor </a:t>
            </a:r>
          </a:p>
          <a:p>
            <a:pPr>
              <a:spcBef>
                <a:spcPts val="1400"/>
              </a:spcBef>
            </a:pPr>
            <a:r>
              <a:rPr lang="en-US" sz="2300" dirty="0" smtClean="0"/>
              <a:t>In either case, the real wage level is always determined by either the </a:t>
            </a:r>
            <a:r>
              <a:rPr lang="en-US" sz="2300" i="1" dirty="0" smtClean="0"/>
              <a:t>current</a:t>
            </a:r>
            <a:r>
              <a:rPr lang="en-US" sz="2300" dirty="0" smtClean="0"/>
              <a:t> price level or </a:t>
            </a:r>
            <a:r>
              <a:rPr lang="en-US" sz="2300" i="1" dirty="0" smtClean="0"/>
              <a:t>current</a:t>
            </a:r>
            <a:r>
              <a:rPr lang="en-US" sz="2300" dirty="0" smtClean="0"/>
              <a:t> general value level. By definition, the denominator is solely a measure of current conditions and does not reflect expectations of future conditions. But workers make decisions about how much labor to supply based not only on current conditions but also expectations.</a:t>
            </a:r>
            <a:endParaRPr lang="en-US" sz="2300" dirty="0"/>
          </a:p>
        </p:txBody>
      </p:sp>
      <p:graphicFrame>
        <p:nvGraphicFramePr>
          <p:cNvPr id="4" name="Object 3"/>
          <p:cNvGraphicFramePr>
            <a:graphicFrameLocks noChangeAspect="1"/>
          </p:cNvGraphicFramePr>
          <p:nvPr>
            <p:extLst>
              <p:ext uri="{D42A27DB-BD31-4B8C-83A1-F6EECF244321}">
                <p14:modId xmlns:p14="http://schemas.microsoft.com/office/powerpoint/2010/main" val="452828050"/>
              </p:ext>
            </p:extLst>
          </p:nvPr>
        </p:nvGraphicFramePr>
        <p:xfrm>
          <a:off x="2830513" y="2481263"/>
          <a:ext cx="3125787" cy="595312"/>
        </p:xfrm>
        <a:graphic>
          <a:graphicData uri="http://schemas.openxmlformats.org/presentationml/2006/ole">
            <mc:AlternateContent xmlns:mc="http://schemas.openxmlformats.org/markup-compatibility/2006">
              <mc:Choice xmlns:v="urn:schemas-microsoft-com:vml" Requires="v">
                <p:oleObj spid="_x0000_s1356514" name="Equation" r:id="rId3" imgW="1130300" imgH="215900" progId="Equation.3">
                  <p:embed/>
                </p:oleObj>
              </mc:Choice>
              <mc:Fallback>
                <p:oleObj name="Equation" r:id="rId3" imgW="1130300" imgH="215900" progId="Equation.3">
                  <p:embed/>
                  <p:pic>
                    <p:nvPicPr>
                      <p:cNvPr id="0" name=""/>
                      <p:cNvPicPr/>
                      <p:nvPr/>
                    </p:nvPicPr>
                    <p:blipFill>
                      <a:blip r:embed="rId4"/>
                      <a:stretch>
                        <a:fillRect/>
                      </a:stretch>
                    </p:blipFill>
                    <p:spPr>
                      <a:xfrm>
                        <a:off x="2830513" y="2481263"/>
                        <a:ext cx="3125787" cy="595312"/>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317</a:t>
            </a:fld>
            <a:endParaRPr lang="en-US" dirty="0"/>
          </a:p>
        </p:txBody>
      </p:sp>
    </p:spTree>
    <p:extLst>
      <p:ext uri="{BB962C8B-B14F-4D97-AF65-F5344CB8AC3E}">
        <p14:creationId xmlns:p14="http://schemas.microsoft.com/office/powerpoint/2010/main" val="3379283688"/>
      </p:ext>
    </p:extLst>
  </p:cSld>
  <p:clrMapOvr>
    <a:masterClrMapping/>
  </p:clrMapOvr>
  <p:timing>
    <p:tnLst>
      <p:par>
        <p:cTn xmlns:p14="http://schemas.microsoft.com/office/powerpoint/2010/mai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96410" cy="1339850"/>
          </a:xfrm>
        </p:spPr>
        <p:txBody>
          <a:bodyPr>
            <a:normAutofit/>
          </a:bodyPr>
          <a:lstStyle/>
          <a:p>
            <a:r>
              <a:rPr lang="en-US" sz="4000" dirty="0" smtClean="0"/>
              <a:t>Labor Responds to Changes in</a:t>
            </a:r>
            <a:br>
              <a:rPr lang="en-US" sz="4000" dirty="0" smtClean="0"/>
            </a:br>
            <a:r>
              <a:rPr lang="en-US" sz="4000" dirty="0" smtClean="0"/>
              <a:t>Expectations Adjusted Real Wage</a:t>
            </a:r>
            <a:endParaRPr lang="en-US" sz="4000" dirty="0"/>
          </a:p>
        </p:txBody>
      </p:sp>
      <p:sp>
        <p:nvSpPr>
          <p:cNvPr id="3" name="Content Placeholder 2"/>
          <p:cNvSpPr>
            <a:spLocks noGrp="1"/>
          </p:cNvSpPr>
          <p:nvPr>
            <p:ph idx="1"/>
          </p:nvPr>
        </p:nvSpPr>
        <p:spPr>
          <a:xfrm>
            <a:off x="481010" y="1825696"/>
            <a:ext cx="8196410" cy="4582481"/>
          </a:xfrm>
        </p:spPr>
        <p:txBody>
          <a:bodyPr>
            <a:normAutofit fontScale="92500" lnSpcReduction="10000"/>
          </a:bodyPr>
          <a:lstStyle/>
          <a:p>
            <a:r>
              <a:rPr lang="en-US" dirty="0" smtClean="0"/>
              <a:t>If workers believe that the general value level is mean reverting, then, in the short term, workers may effectively treat </a:t>
            </a:r>
            <a:r>
              <a:rPr lang="en-US" i="1" dirty="0" smtClean="0"/>
              <a:t>V</a:t>
            </a:r>
            <a:r>
              <a:rPr lang="en-US" i="1" baseline="-25000" dirty="0" smtClean="0"/>
              <a:t>G</a:t>
            </a:r>
            <a:r>
              <a:rPr lang="en-US" dirty="0" smtClean="0"/>
              <a:t> as a constant. In this case, the “expectations adjusted real wage” </a:t>
            </a:r>
            <a:r>
              <a:rPr lang="en-US" i="1" dirty="0" smtClean="0"/>
              <a:t>w*</a:t>
            </a:r>
            <a:r>
              <a:rPr lang="en-US" dirty="0" smtClean="0"/>
              <a:t> is calculated as:</a:t>
            </a:r>
          </a:p>
          <a:p>
            <a:pPr marL="350838" lvl="1" indent="0">
              <a:spcBef>
                <a:spcPts val="1200"/>
              </a:spcBef>
              <a:buNone/>
            </a:pPr>
            <a:r>
              <a:rPr lang="en-US" dirty="0" smtClean="0"/>
              <a:t> </a:t>
            </a:r>
            <a:r>
              <a:rPr lang="en-US" dirty="0"/>
              <a:t>	</a:t>
            </a:r>
            <a:endParaRPr lang="en-US" baseline="-25000" dirty="0"/>
          </a:p>
          <a:p>
            <a:pPr marL="350838" lvl="1" indent="0">
              <a:spcBef>
                <a:spcPts val="1800"/>
              </a:spcBef>
              <a:buNone/>
            </a:pPr>
            <a:r>
              <a:rPr lang="en-US" sz="2400" dirty="0"/>
              <a:t>w</a:t>
            </a:r>
            <a:r>
              <a:rPr lang="en-US" sz="2400" dirty="0" smtClean="0"/>
              <a:t>here</a:t>
            </a:r>
            <a:r>
              <a:rPr lang="en-US" sz="2400" dirty="0"/>
              <a:t>	</a:t>
            </a:r>
            <a:r>
              <a:rPr lang="en-US" sz="2400" i="1" dirty="0" smtClean="0"/>
              <a:t>V</a:t>
            </a:r>
            <a:r>
              <a:rPr lang="en-US" sz="2400" i="1" baseline="-25000" dirty="0" smtClean="0"/>
              <a:t>G</a:t>
            </a:r>
            <a:r>
              <a:rPr lang="en-US" sz="2400" dirty="0" smtClean="0"/>
              <a:t> </a:t>
            </a:r>
            <a:r>
              <a:rPr lang="en-US" sz="2400" dirty="0"/>
              <a:t>is </a:t>
            </a:r>
            <a:r>
              <a:rPr lang="en-US" sz="2400" dirty="0" smtClean="0"/>
              <a:t>the expected general value </a:t>
            </a:r>
            <a:r>
              <a:rPr lang="en-US" sz="2400" i="1" dirty="0" smtClean="0"/>
              <a:t>mean level</a:t>
            </a:r>
          </a:p>
          <a:p>
            <a:pPr marL="350838" lvl="1" indent="0">
              <a:spcBef>
                <a:spcPts val="200"/>
              </a:spcBef>
              <a:buNone/>
            </a:pPr>
            <a:r>
              <a:rPr lang="en-US" sz="2400" dirty="0"/>
              <a:t>	</a:t>
            </a:r>
            <a:r>
              <a:rPr lang="en-US" sz="2400" dirty="0" smtClean="0"/>
              <a:t>	</a:t>
            </a:r>
            <a:r>
              <a:rPr lang="en-US" sz="2400" i="1" dirty="0" smtClean="0"/>
              <a:t>V</a:t>
            </a:r>
            <a:r>
              <a:rPr lang="en-US" sz="2400" i="1" baseline="-25000" dirty="0" smtClean="0"/>
              <a:t>L</a:t>
            </a:r>
            <a:r>
              <a:rPr lang="en-US" sz="2400" dirty="0" smtClean="0"/>
              <a:t> is the current absolute market value of labor</a:t>
            </a:r>
          </a:p>
          <a:p>
            <a:pPr>
              <a:spcBef>
                <a:spcPts val="800"/>
              </a:spcBef>
            </a:pPr>
            <a:r>
              <a:rPr lang="en-US" dirty="0" smtClean="0"/>
              <a:t>In simple terms, the quantity of labor supplied may be far more responsive to </a:t>
            </a:r>
            <a:r>
              <a:rPr lang="en-US" i="1" dirty="0" smtClean="0"/>
              <a:t>w*</a:t>
            </a:r>
            <a:r>
              <a:rPr lang="en-US" dirty="0" smtClean="0"/>
              <a:t> (the expectations adjusted real wage) than </a:t>
            </a:r>
            <a:r>
              <a:rPr lang="en-US" i="1" dirty="0" smtClean="0"/>
              <a:t>w</a:t>
            </a:r>
            <a:r>
              <a:rPr lang="en-US" dirty="0" smtClean="0"/>
              <a:t> (the real wage). When </a:t>
            </a:r>
            <a:r>
              <a:rPr lang="en-US" dirty="0"/>
              <a:t>the </a:t>
            </a:r>
            <a:r>
              <a:rPr lang="en-US" i="1" dirty="0" smtClean="0"/>
              <a:t>expectations adjusted </a:t>
            </a:r>
            <a:r>
              <a:rPr lang="en-US" dirty="0" smtClean="0"/>
              <a:t>real wage </a:t>
            </a:r>
            <a:r>
              <a:rPr lang="en-US" dirty="0"/>
              <a:t>rises, workers may be induced to work more </a:t>
            </a:r>
            <a:r>
              <a:rPr lang="en-US" dirty="0" smtClean="0"/>
              <a:t>hours (savings will </a:t>
            </a:r>
            <a:r>
              <a:rPr lang="en-US" dirty="0"/>
              <a:t>have greater purchasing power when the general value level returns to the mean </a:t>
            </a:r>
            <a:r>
              <a:rPr lang="en-US" dirty="0" smtClean="0"/>
              <a:t>level).</a:t>
            </a:r>
          </a:p>
        </p:txBody>
      </p:sp>
      <p:graphicFrame>
        <p:nvGraphicFramePr>
          <p:cNvPr id="4" name="Object 3"/>
          <p:cNvGraphicFramePr>
            <a:graphicFrameLocks noChangeAspect="1"/>
          </p:cNvGraphicFramePr>
          <p:nvPr>
            <p:extLst>
              <p:ext uri="{D42A27DB-BD31-4B8C-83A1-F6EECF244321}">
                <p14:modId xmlns:p14="http://schemas.microsoft.com/office/powerpoint/2010/main" val="3698376026"/>
              </p:ext>
            </p:extLst>
          </p:nvPr>
        </p:nvGraphicFramePr>
        <p:xfrm>
          <a:off x="3451225" y="2984500"/>
          <a:ext cx="2024063" cy="698500"/>
        </p:xfrm>
        <a:graphic>
          <a:graphicData uri="http://schemas.openxmlformats.org/presentationml/2006/ole">
            <mc:AlternateContent xmlns:mc="http://schemas.openxmlformats.org/markup-compatibility/2006">
              <mc:Choice xmlns:v="urn:schemas-microsoft-com:vml" Requires="v">
                <p:oleObj spid="_x0000_s1357535" name="Equation" r:id="rId3" imgW="736600" imgH="254000" progId="Equation.3">
                  <p:embed/>
                </p:oleObj>
              </mc:Choice>
              <mc:Fallback>
                <p:oleObj name="Equation" r:id="rId3" imgW="736600" imgH="254000" progId="Equation.3">
                  <p:embed/>
                  <p:pic>
                    <p:nvPicPr>
                      <p:cNvPr id="0" name=""/>
                      <p:cNvPicPr/>
                      <p:nvPr/>
                    </p:nvPicPr>
                    <p:blipFill>
                      <a:blip r:embed="rId4"/>
                      <a:stretch>
                        <a:fillRect/>
                      </a:stretch>
                    </p:blipFill>
                    <p:spPr>
                      <a:xfrm>
                        <a:off x="3451225" y="2984500"/>
                        <a:ext cx="2024063" cy="698500"/>
                      </a:xfrm>
                      <a:prstGeom prst="rect">
                        <a:avLst/>
                      </a:prstGeom>
                    </p:spPr>
                  </p:pic>
                </p:oleObj>
              </mc:Fallback>
            </mc:AlternateContent>
          </a:graphicData>
        </a:graphic>
      </p:graphicFrame>
      <p:cxnSp>
        <p:nvCxnSpPr>
          <p:cNvPr id="6" name="Straight Connector 5"/>
          <p:cNvCxnSpPr/>
          <p:nvPr/>
        </p:nvCxnSpPr>
        <p:spPr>
          <a:xfrm>
            <a:off x="2385810" y="3703604"/>
            <a:ext cx="365568"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318</a:t>
            </a:fld>
            <a:endParaRPr lang="en-US" dirty="0"/>
          </a:p>
        </p:txBody>
      </p:sp>
    </p:spTree>
    <p:extLst>
      <p:ext uri="{BB962C8B-B14F-4D97-AF65-F5344CB8AC3E}">
        <p14:creationId xmlns:p14="http://schemas.microsoft.com/office/powerpoint/2010/main" val="3664306941"/>
      </p:ext>
    </p:extLst>
  </p:cSld>
  <p:clrMapOvr>
    <a:masterClrMapping/>
  </p:clrMapOvr>
  <p:timing>
    <p:tnLst>
      <p:par>
        <p:cTn xmlns:p14="http://schemas.microsoft.com/office/powerpoint/2010/mai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Temporary </a:t>
            </a:r>
            <a:r>
              <a:rPr lang="en-US" sz="4000" dirty="0" err="1" smtClean="0"/>
              <a:t>vs</a:t>
            </a:r>
            <a:r>
              <a:rPr lang="en-US" sz="4000" dirty="0" smtClean="0"/>
              <a:t> Permanent:</a:t>
            </a:r>
            <a:br>
              <a:rPr lang="en-US" sz="4000" dirty="0" smtClean="0"/>
            </a:br>
            <a:r>
              <a:rPr lang="en-US" sz="4000" dirty="0" smtClean="0"/>
              <a:t>Perceptions Matter</a:t>
            </a:r>
            <a:endParaRPr lang="en-US" sz="4000" dirty="0"/>
          </a:p>
        </p:txBody>
      </p:sp>
      <p:sp>
        <p:nvSpPr>
          <p:cNvPr id="3" name="Content Placeholder 2"/>
          <p:cNvSpPr>
            <a:spLocks noGrp="1"/>
          </p:cNvSpPr>
          <p:nvPr>
            <p:ph idx="1"/>
          </p:nvPr>
        </p:nvSpPr>
        <p:spPr>
          <a:xfrm>
            <a:off x="481010" y="1806453"/>
            <a:ext cx="8234891" cy="4524748"/>
          </a:xfrm>
        </p:spPr>
        <p:txBody>
          <a:bodyPr>
            <a:normAutofit fontScale="92500"/>
          </a:bodyPr>
          <a:lstStyle/>
          <a:p>
            <a:r>
              <a:rPr lang="en-US" dirty="0" smtClean="0"/>
              <a:t>For the sake of simplicity, let’s assume the value of money is constant and discuss the issue in dollar terms. Let’s consider the possible reaction of labor to two alternative scenarios.</a:t>
            </a:r>
          </a:p>
          <a:p>
            <a:r>
              <a:rPr lang="en-US" dirty="0" smtClean="0"/>
              <a:t>In the first scenario, the price level rises and everyone believes that it is a permanent rise in the price level (very unlikely to be reversed). What would be the natural response by labor? Obviously, it would be to demand higher nominal wages.</a:t>
            </a:r>
          </a:p>
          <a:p>
            <a:r>
              <a:rPr lang="en-US" dirty="0" smtClean="0"/>
              <a:t>However, if the price level rises and everyone believes that it is only a temporary rise (it will be reversed in the near future), then what is the response of labor? Clearly, there would be much less pressure for wage rises in this second scenario.</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319</a:t>
            </a:fld>
            <a:endParaRPr lang="en-US" dirty="0"/>
          </a:p>
        </p:txBody>
      </p:sp>
    </p:spTree>
    <p:extLst>
      <p:ext uri="{BB962C8B-B14F-4D97-AF65-F5344CB8AC3E}">
        <p14:creationId xmlns:p14="http://schemas.microsoft.com/office/powerpoint/2010/main" val="3717665588"/>
      </p:ext>
    </p:extLst>
  </p:cSld>
  <p:clrMapOvr>
    <a:masterClrMapping/>
  </p:clrMapOvr>
  <p:timing>
    <p:tnLst>
      <p:par>
        <p:cTn xmlns:p14="http://schemas.microsoft.com/office/powerpoint/2010/mai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Different Reactions</a:t>
            </a:r>
            <a:br>
              <a:rPr lang="en-US" sz="4000" dirty="0" smtClean="0"/>
            </a:br>
            <a:r>
              <a:rPr lang="en-US" sz="4000" dirty="0" smtClean="0"/>
              <a:t>to Wage Rise</a:t>
            </a:r>
            <a:endParaRPr lang="en-US" sz="4000" dirty="0"/>
          </a:p>
        </p:txBody>
      </p:sp>
      <p:sp>
        <p:nvSpPr>
          <p:cNvPr id="3" name="Content Placeholder 2"/>
          <p:cNvSpPr>
            <a:spLocks noGrp="1"/>
          </p:cNvSpPr>
          <p:nvPr>
            <p:ph idx="1"/>
          </p:nvPr>
        </p:nvSpPr>
        <p:spPr>
          <a:xfrm>
            <a:off x="481010" y="1806453"/>
            <a:ext cx="8254131" cy="4543992"/>
          </a:xfrm>
        </p:spPr>
        <p:txBody>
          <a:bodyPr>
            <a:normAutofit fontScale="92500"/>
          </a:bodyPr>
          <a:lstStyle/>
          <a:p>
            <a:r>
              <a:rPr lang="en-US" dirty="0" smtClean="0"/>
              <a:t>Now, what would be the impact of offering higher wages in both scenarios on the quantity of labor supplied (assume wages rise by half as much as the rise in the price level, say 5% </a:t>
            </a:r>
            <a:r>
              <a:rPr lang="en-US" dirty="0" err="1" smtClean="0"/>
              <a:t>vs</a:t>
            </a:r>
            <a:r>
              <a:rPr lang="en-US" dirty="0" smtClean="0"/>
              <a:t> 10%)? In the first scenario, workers would be discouraged from working. Real wages have fallen and, more importantly, they have fallen permanently.</a:t>
            </a:r>
          </a:p>
          <a:p>
            <a:r>
              <a:rPr lang="en-US" dirty="0" smtClean="0"/>
              <a:t>What about in the second scenario? The price level has risen 10%, but workers expect it to fall back to the original level. Would the 5% rise in nominal wages lead to an increase in the quantity labor supplied? Quite possibly. Workers can work harder now at the higher wage rate, save and spend it later once the price level falls back to the original level.</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320</a:t>
            </a:fld>
            <a:endParaRPr lang="en-US" dirty="0"/>
          </a:p>
        </p:txBody>
      </p:sp>
    </p:spTree>
    <p:extLst>
      <p:ext uri="{BB962C8B-B14F-4D97-AF65-F5344CB8AC3E}">
        <p14:creationId xmlns:p14="http://schemas.microsoft.com/office/powerpoint/2010/main" val="3621465694"/>
      </p:ext>
    </p:extLst>
  </p:cSld>
  <p:clrMapOvr>
    <a:masterClrMapping/>
  </p:clrMapOvr>
  <p:timing>
    <p:tnLst>
      <p:par>
        <p:cTn xmlns:p14="http://schemas.microsoft.com/office/powerpoint/2010/mai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Supply and Demand for Labor in Absolute Market Value Terms</a:t>
            </a:r>
            <a:endParaRPr lang="en-US" sz="4000" dirty="0"/>
          </a:p>
        </p:txBody>
      </p:sp>
      <p:sp>
        <p:nvSpPr>
          <p:cNvPr id="3" name="Content Placeholder 2"/>
          <p:cNvSpPr>
            <a:spLocks noGrp="1"/>
          </p:cNvSpPr>
          <p:nvPr>
            <p:ph idx="1"/>
          </p:nvPr>
        </p:nvSpPr>
        <p:spPr>
          <a:xfrm>
            <a:off x="481010" y="1806453"/>
            <a:ext cx="8215651" cy="4563236"/>
          </a:xfrm>
        </p:spPr>
        <p:txBody>
          <a:bodyPr>
            <a:normAutofit fontScale="92500"/>
          </a:bodyPr>
          <a:lstStyle/>
          <a:p>
            <a:r>
              <a:rPr lang="en-US" dirty="0" smtClean="0"/>
              <a:t>There is a better way to illustrate this rather difficult concept and that is by using a supply and demand diagram for labor where supply and demand are expressed as functions of the absolute market value of labor (in “units of economic value” terms).</a:t>
            </a:r>
          </a:p>
          <a:p>
            <a:r>
              <a:rPr lang="en-US" dirty="0" smtClean="0"/>
              <a:t>When expressed in absolute market value terms, the supply function for labor assumes a certain </a:t>
            </a:r>
            <a:r>
              <a:rPr lang="en-US" i="1" dirty="0" smtClean="0"/>
              <a:t>future path</a:t>
            </a:r>
            <a:r>
              <a:rPr lang="en-US" dirty="0" smtClean="0"/>
              <a:t> for the general value level. If the general value level rises, then we should expect workers to demand higher wages, in absolute market value terms, in order to compensate for this and the supply curve for labor should shift upwards. However, the </a:t>
            </a:r>
            <a:r>
              <a:rPr lang="en-US" i="1" dirty="0" smtClean="0"/>
              <a:t>degree</a:t>
            </a:r>
            <a:r>
              <a:rPr lang="en-US" dirty="0" smtClean="0"/>
              <a:t> to which the supply curve shifts upwards will depend upon whether workers believe the change in the general value level is permanent or temporary.</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321</a:t>
            </a:fld>
            <a:endParaRPr lang="en-US" dirty="0"/>
          </a:p>
        </p:txBody>
      </p:sp>
    </p:spTree>
    <p:extLst>
      <p:ext uri="{BB962C8B-B14F-4D97-AF65-F5344CB8AC3E}">
        <p14:creationId xmlns:p14="http://schemas.microsoft.com/office/powerpoint/2010/main" val="1601147189"/>
      </p:ext>
    </p:extLst>
  </p:cSld>
  <p:clrMapOvr>
    <a:masterClrMapping/>
  </p:clrMapOvr>
  <p:timing>
    <p:tnLst>
      <p:par>
        <p:cTn xmlns:p14="http://schemas.microsoft.com/office/powerpoint/2010/mai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832" y="244158"/>
            <a:ext cx="8142459" cy="1339850"/>
          </a:xfrm>
        </p:spPr>
        <p:txBody>
          <a:bodyPr>
            <a:normAutofit/>
          </a:bodyPr>
          <a:lstStyle/>
          <a:p>
            <a:r>
              <a:rPr lang="en-US" sz="4000" dirty="0" smtClean="0"/>
              <a:t>Temporary </a:t>
            </a:r>
            <a:r>
              <a:rPr lang="en-US" sz="4000" dirty="0" err="1" smtClean="0"/>
              <a:t>vs</a:t>
            </a:r>
            <a:r>
              <a:rPr lang="en-US" sz="4000" dirty="0" smtClean="0"/>
              <a:t> Permanent:</a:t>
            </a:r>
            <a:br>
              <a:rPr lang="en-US" sz="4000" dirty="0" smtClean="0"/>
            </a:br>
            <a:r>
              <a:rPr lang="en-US" sz="4000" dirty="0" smtClean="0"/>
              <a:t>Supply of Labor Responses</a:t>
            </a:r>
            <a:endParaRPr lang="en-US" sz="4000" i="1" dirty="0"/>
          </a:p>
        </p:txBody>
      </p:sp>
      <p:sp>
        <p:nvSpPr>
          <p:cNvPr id="3" name="Content Placeholder 2"/>
          <p:cNvSpPr>
            <a:spLocks noGrp="1"/>
          </p:cNvSpPr>
          <p:nvPr>
            <p:ph idx="1"/>
          </p:nvPr>
        </p:nvSpPr>
        <p:spPr>
          <a:xfrm>
            <a:off x="384806" y="1828158"/>
            <a:ext cx="4411189" cy="4528192"/>
          </a:xfrm>
        </p:spPr>
        <p:txBody>
          <a:bodyPr>
            <a:normAutofit/>
          </a:bodyPr>
          <a:lstStyle/>
          <a:p>
            <a:r>
              <a:rPr lang="en-US" sz="2100" dirty="0" smtClean="0"/>
              <a:t>Let’s consider the labor market in absolute market value terms. Each supply curve for labor assumes a certain future path for the general value level </a:t>
            </a:r>
            <a:r>
              <a:rPr lang="en-US" sz="2100" i="1" dirty="0" smtClean="0"/>
              <a:t>V</a:t>
            </a:r>
            <a:r>
              <a:rPr lang="en-US" sz="2100" i="1" baseline="-25000" dirty="0" smtClean="0"/>
              <a:t>G </a:t>
            </a:r>
            <a:r>
              <a:rPr lang="en-US" sz="2100" dirty="0" smtClean="0"/>
              <a:t>.</a:t>
            </a:r>
          </a:p>
          <a:p>
            <a:pPr>
              <a:spcBef>
                <a:spcPts val="1400"/>
              </a:spcBef>
            </a:pPr>
            <a:r>
              <a:rPr lang="en-US" sz="2100" dirty="0" smtClean="0"/>
              <a:t>If there is a </a:t>
            </a:r>
            <a:r>
              <a:rPr lang="en-US" sz="2100" i="1" dirty="0" smtClean="0"/>
              <a:t>permanent</a:t>
            </a:r>
            <a:r>
              <a:rPr lang="en-US" sz="2100" dirty="0" smtClean="0"/>
              <a:t> increase in </a:t>
            </a:r>
            <a:r>
              <a:rPr lang="en-US" sz="2100" i="1" dirty="0" smtClean="0"/>
              <a:t>V</a:t>
            </a:r>
            <a:r>
              <a:rPr lang="en-US" sz="2100" i="1" baseline="-25000" dirty="0" smtClean="0"/>
              <a:t>G </a:t>
            </a:r>
            <a:r>
              <a:rPr lang="en-US" sz="2100" dirty="0" smtClean="0"/>
              <a:t>, then the supply curve shifts to S</a:t>
            </a:r>
            <a:r>
              <a:rPr lang="en-US" sz="2100" baseline="-25000" dirty="0" smtClean="0"/>
              <a:t>P </a:t>
            </a:r>
            <a:r>
              <a:rPr lang="en-US" sz="2100" dirty="0" smtClean="0"/>
              <a:t>. If there is a perceived </a:t>
            </a:r>
            <a:r>
              <a:rPr lang="en-US" sz="2100" i="1" dirty="0" smtClean="0"/>
              <a:t>temporary</a:t>
            </a:r>
            <a:r>
              <a:rPr lang="en-US" sz="2100" dirty="0" smtClean="0"/>
              <a:t> increase in </a:t>
            </a:r>
            <a:r>
              <a:rPr lang="en-US" sz="2100" i="1" dirty="0" smtClean="0"/>
              <a:t>V</a:t>
            </a:r>
            <a:r>
              <a:rPr lang="en-US" sz="2100" i="1" baseline="-25000" dirty="0" smtClean="0"/>
              <a:t>G </a:t>
            </a:r>
            <a:r>
              <a:rPr lang="en-US" sz="2100" dirty="0" smtClean="0"/>
              <a:t>, the supply curve shifts to S</a:t>
            </a:r>
            <a:r>
              <a:rPr lang="en-US" sz="2100" baseline="-25000" dirty="0" smtClean="0"/>
              <a:t>T </a:t>
            </a:r>
            <a:r>
              <a:rPr lang="en-US" sz="2100" dirty="0" smtClean="0"/>
              <a:t>. In the second scenario, the quantity of labor rises (L</a:t>
            </a:r>
            <a:r>
              <a:rPr lang="en-US" sz="2100" baseline="-25000" dirty="0" smtClean="0"/>
              <a:t>0</a:t>
            </a:r>
            <a:r>
              <a:rPr lang="en-US" sz="2100" dirty="0" smtClean="0"/>
              <a:t> to L</a:t>
            </a:r>
            <a:r>
              <a:rPr lang="en-US" sz="2100" baseline="-25000" dirty="0" smtClean="0"/>
              <a:t>1</a:t>
            </a:r>
            <a:r>
              <a:rPr lang="en-US" sz="2100" dirty="0" smtClean="0"/>
              <a:t>) even as real wages fall (%Δ</a:t>
            </a:r>
            <a:r>
              <a:rPr lang="en-US" sz="2100" i="1" dirty="0" smtClean="0"/>
              <a:t>V</a:t>
            </a:r>
            <a:r>
              <a:rPr lang="en-US" sz="2100" i="1" baseline="-25000" dirty="0" smtClean="0"/>
              <a:t>G</a:t>
            </a:r>
            <a:r>
              <a:rPr lang="en-US" sz="2100" dirty="0" smtClean="0"/>
              <a:t> &gt; %Δ</a:t>
            </a:r>
            <a:r>
              <a:rPr lang="en-US" sz="2100" i="1" dirty="0" smtClean="0"/>
              <a:t>V</a:t>
            </a:r>
            <a:r>
              <a:rPr lang="en-US" sz="2100" i="1" baseline="-25000" dirty="0" smtClean="0"/>
              <a:t>L </a:t>
            </a:r>
            <a:r>
              <a:rPr lang="en-US" sz="2100" dirty="0" smtClean="0"/>
              <a:t>).</a:t>
            </a:r>
            <a:endParaRPr lang="en-US" sz="2100" dirty="0"/>
          </a:p>
        </p:txBody>
      </p:sp>
      <p:cxnSp>
        <p:nvCxnSpPr>
          <p:cNvPr id="5" name="Straight Connector 4"/>
          <p:cNvCxnSpPr/>
          <p:nvPr/>
        </p:nvCxnSpPr>
        <p:spPr>
          <a:xfrm>
            <a:off x="5329591" y="2809591"/>
            <a:ext cx="19240" cy="2828835"/>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48831" y="5638426"/>
            <a:ext cx="28966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5772120" y="3155979"/>
            <a:ext cx="2473355" cy="21937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flipV="1">
            <a:off x="5521995" y="3021273"/>
            <a:ext cx="2424291" cy="232849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5752880" y="2328497"/>
            <a:ext cx="2174166" cy="192437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5772120" y="2655641"/>
            <a:ext cx="2473355" cy="22130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927046" y="2086099"/>
            <a:ext cx="406707" cy="369332"/>
          </a:xfrm>
          <a:prstGeom prst="rect">
            <a:avLst/>
          </a:prstGeom>
          <a:noFill/>
        </p:spPr>
        <p:txBody>
          <a:bodyPr wrap="none" rtlCol="0">
            <a:spAutoFit/>
          </a:bodyPr>
          <a:lstStyle/>
          <a:p>
            <a:r>
              <a:rPr lang="en-US" dirty="0" smtClean="0"/>
              <a:t>S</a:t>
            </a:r>
            <a:r>
              <a:rPr lang="en-US" baseline="-25000" dirty="0" smtClean="0"/>
              <a:t>P</a:t>
            </a:r>
            <a:endParaRPr lang="en-US" baseline="-25000" dirty="0"/>
          </a:p>
        </p:txBody>
      </p:sp>
      <p:sp>
        <p:nvSpPr>
          <p:cNvPr id="21" name="TextBox 20"/>
          <p:cNvSpPr txBox="1"/>
          <p:nvPr/>
        </p:nvSpPr>
        <p:spPr>
          <a:xfrm>
            <a:off x="8230491" y="2513163"/>
            <a:ext cx="412944" cy="369332"/>
          </a:xfrm>
          <a:prstGeom prst="rect">
            <a:avLst/>
          </a:prstGeom>
          <a:noFill/>
        </p:spPr>
        <p:txBody>
          <a:bodyPr wrap="none" rtlCol="0">
            <a:spAutoFit/>
          </a:bodyPr>
          <a:lstStyle/>
          <a:p>
            <a:r>
              <a:rPr lang="en-US" dirty="0" smtClean="0"/>
              <a:t>S</a:t>
            </a:r>
            <a:r>
              <a:rPr lang="en-US" baseline="-25000" dirty="0" smtClean="0"/>
              <a:t>T</a:t>
            </a:r>
            <a:endParaRPr lang="en-US" baseline="-25000" dirty="0"/>
          </a:p>
        </p:txBody>
      </p:sp>
      <p:cxnSp>
        <p:nvCxnSpPr>
          <p:cNvPr id="24" name="Straight Connector 23"/>
          <p:cNvCxnSpPr/>
          <p:nvPr/>
        </p:nvCxnSpPr>
        <p:spPr>
          <a:xfrm>
            <a:off x="5945286" y="2328497"/>
            <a:ext cx="2203989" cy="208202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738275" y="2178432"/>
            <a:ext cx="1259592" cy="646331"/>
          </a:xfrm>
          <a:prstGeom prst="rect">
            <a:avLst/>
          </a:prstGeom>
          <a:noFill/>
        </p:spPr>
        <p:txBody>
          <a:bodyPr wrap="none" rtlCol="0">
            <a:spAutoFit/>
          </a:bodyPr>
          <a:lstStyle/>
          <a:p>
            <a:pPr algn="ctr"/>
            <a:r>
              <a:rPr lang="en-US" dirty="0" smtClean="0"/>
              <a:t>Market</a:t>
            </a:r>
          </a:p>
          <a:p>
            <a:pPr algn="ctr"/>
            <a:r>
              <a:rPr lang="en-US" dirty="0" smtClean="0"/>
              <a:t>Value (EV)</a:t>
            </a:r>
            <a:endParaRPr lang="en-US" dirty="0"/>
          </a:p>
        </p:txBody>
      </p:sp>
      <p:sp>
        <p:nvSpPr>
          <p:cNvPr id="26" name="TextBox 25"/>
          <p:cNvSpPr txBox="1"/>
          <p:nvPr/>
        </p:nvSpPr>
        <p:spPr>
          <a:xfrm>
            <a:off x="7802955" y="5638426"/>
            <a:ext cx="1057163" cy="646331"/>
          </a:xfrm>
          <a:prstGeom prst="rect">
            <a:avLst/>
          </a:prstGeom>
          <a:noFill/>
        </p:spPr>
        <p:txBody>
          <a:bodyPr wrap="none" rtlCol="0">
            <a:spAutoFit/>
          </a:bodyPr>
          <a:lstStyle/>
          <a:p>
            <a:pPr algn="ctr"/>
            <a:r>
              <a:rPr lang="en-US" dirty="0" smtClean="0"/>
              <a:t>Quantity</a:t>
            </a:r>
          </a:p>
          <a:p>
            <a:pPr algn="ctr"/>
            <a:r>
              <a:rPr lang="en-US" dirty="0"/>
              <a:t>o</a:t>
            </a:r>
            <a:r>
              <a:rPr lang="en-US" dirty="0" smtClean="0"/>
              <a:t>f Labor</a:t>
            </a:r>
          </a:p>
        </p:txBody>
      </p:sp>
      <p:cxnSp>
        <p:nvCxnSpPr>
          <p:cNvPr id="28" name="Straight Connector 27"/>
          <p:cNvCxnSpPr/>
          <p:nvPr/>
        </p:nvCxnSpPr>
        <p:spPr>
          <a:xfrm flipH="1">
            <a:off x="6888063" y="4410524"/>
            <a:ext cx="19242" cy="119681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7232864" y="3540854"/>
            <a:ext cx="19240" cy="2076776"/>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8226235" y="2963539"/>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32" name="TextBox 31"/>
          <p:cNvSpPr txBox="1"/>
          <p:nvPr/>
        </p:nvSpPr>
        <p:spPr>
          <a:xfrm>
            <a:off x="7946286" y="5161031"/>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33" name="TextBox 32"/>
          <p:cNvSpPr txBox="1"/>
          <p:nvPr/>
        </p:nvSpPr>
        <p:spPr>
          <a:xfrm>
            <a:off x="8168515" y="4198840"/>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sp>
        <p:nvSpPr>
          <p:cNvPr id="36" name="TextBox 35"/>
          <p:cNvSpPr txBox="1"/>
          <p:nvPr/>
        </p:nvSpPr>
        <p:spPr>
          <a:xfrm>
            <a:off x="6637943" y="5657670"/>
            <a:ext cx="440019" cy="400110"/>
          </a:xfrm>
          <a:prstGeom prst="rect">
            <a:avLst/>
          </a:prstGeom>
          <a:noFill/>
        </p:spPr>
        <p:txBody>
          <a:bodyPr wrap="none" rtlCol="0">
            <a:spAutoFit/>
          </a:bodyPr>
          <a:lstStyle/>
          <a:p>
            <a:r>
              <a:rPr lang="en-US" sz="2000" dirty="0"/>
              <a:t>L</a:t>
            </a:r>
            <a:r>
              <a:rPr lang="en-US" sz="2000" baseline="-25000" dirty="0" smtClean="0"/>
              <a:t>0</a:t>
            </a:r>
            <a:endParaRPr lang="en-US" sz="2000" baseline="-25000" dirty="0"/>
          </a:p>
        </p:txBody>
      </p:sp>
      <p:sp>
        <p:nvSpPr>
          <p:cNvPr id="37" name="TextBox 36"/>
          <p:cNvSpPr txBox="1"/>
          <p:nvPr/>
        </p:nvSpPr>
        <p:spPr>
          <a:xfrm>
            <a:off x="7040463" y="5636874"/>
            <a:ext cx="440019" cy="400110"/>
          </a:xfrm>
          <a:prstGeom prst="rect">
            <a:avLst/>
          </a:prstGeom>
          <a:noFill/>
        </p:spPr>
        <p:txBody>
          <a:bodyPr wrap="none" rtlCol="0">
            <a:spAutoFit/>
          </a:bodyPr>
          <a:lstStyle/>
          <a:p>
            <a:r>
              <a:rPr lang="en-US" sz="2000" dirty="0"/>
              <a:t>L</a:t>
            </a:r>
            <a:r>
              <a:rPr lang="en-US" sz="2000" baseline="-25000" dirty="0" smtClean="0"/>
              <a:t>1</a:t>
            </a:r>
            <a:endParaRPr lang="en-US" sz="2000" baseline="-25000" dirty="0"/>
          </a:p>
        </p:txBody>
      </p:sp>
      <p:cxnSp>
        <p:nvCxnSpPr>
          <p:cNvPr id="6" name="Straight Arrow Connector 5"/>
          <p:cNvCxnSpPr/>
          <p:nvPr/>
        </p:nvCxnSpPr>
        <p:spPr>
          <a:xfrm>
            <a:off x="6907305" y="5161031"/>
            <a:ext cx="325559"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1" name="Slide Number Placeholder 10"/>
          <p:cNvSpPr>
            <a:spLocks noGrp="1"/>
          </p:cNvSpPr>
          <p:nvPr>
            <p:ph type="sldNum" sz="quarter" idx="12"/>
          </p:nvPr>
        </p:nvSpPr>
        <p:spPr/>
        <p:txBody>
          <a:bodyPr/>
          <a:lstStyle/>
          <a:p>
            <a:fld id="{CFE4BAC9-6D41-4691-9299-18EF07EF0177}" type="slidenum">
              <a:rPr lang="en-US" smtClean="0"/>
              <a:t>322</a:t>
            </a:fld>
            <a:endParaRPr lang="en-US" dirty="0"/>
          </a:p>
        </p:txBody>
      </p:sp>
      <p:sp>
        <p:nvSpPr>
          <p:cNvPr id="4" name="TextBox 3"/>
          <p:cNvSpPr txBox="1"/>
          <p:nvPr/>
        </p:nvSpPr>
        <p:spPr>
          <a:xfrm>
            <a:off x="5637446" y="1789670"/>
            <a:ext cx="2672526" cy="369332"/>
          </a:xfrm>
          <a:prstGeom prst="rect">
            <a:avLst/>
          </a:prstGeom>
          <a:noFill/>
        </p:spPr>
        <p:txBody>
          <a:bodyPr wrap="none" rtlCol="0">
            <a:spAutoFit/>
          </a:bodyPr>
          <a:lstStyle/>
          <a:p>
            <a:r>
              <a:rPr lang="en-US" dirty="0" smtClean="0"/>
              <a:t>THE LABOR MARKET</a:t>
            </a:r>
            <a:endParaRPr lang="en-US" dirty="0"/>
          </a:p>
        </p:txBody>
      </p:sp>
      <p:sp>
        <p:nvSpPr>
          <p:cNvPr id="17" name="TextBox 16"/>
          <p:cNvSpPr txBox="1"/>
          <p:nvPr/>
        </p:nvSpPr>
        <p:spPr>
          <a:xfrm>
            <a:off x="4757023" y="4171761"/>
            <a:ext cx="611048" cy="400110"/>
          </a:xfrm>
          <a:prstGeom prst="rect">
            <a:avLst/>
          </a:prstGeom>
          <a:noFill/>
        </p:spPr>
        <p:txBody>
          <a:bodyPr wrap="none" rtlCol="0">
            <a:spAutoFit/>
          </a:bodyPr>
          <a:lstStyle/>
          <a:p>
            <a:r>
              <a:rPr lang="en-US" sz="2000" dirty="0" smtClean="0"/>
              <a:t>V</a:t>
            </a:r>
            <a:r>
              <a:rPr lang="en-US" sz="2000" baseline="-25000" dirty="0" smtClean="0"/>
              <a:t>L,0</a:t>
            </a:r>
            <a:endParaRPr lang="en-US" sz="2000" baseline="-25000" dirty="0"/>
          </a:p>
        </p:txBody>
      </p:sp>
      <p:cxnSp>
        <p:nvCxnSpPr>
          <p:cNvPr id="22" name="Straight Connector 21"/>
          <p:cNvCxnSpPr/>
          <p:nvPr/>
        </p:nvCxnSpPr>
        <p:spPr>
          <a:xfrm flipH="1">
            <a:off x="5348831" y="4391280"/>
            <a:ext cx="153923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5329591" y="3540854"/>
            <a:ext cx="192251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755503" y="3323473"/>
            <a:ext cx="611048" cy="400110"/>
          </a:xfrm>
          <a:prstGeom prst="rect">
            <a:avLst/>
          </a:prstGeom>
          <a:noFill/>
        </p:spPr>
        <p:txBody>
          <a:bodyPr wrap="none" rtlCol="0">
            <a:spAutoFit/>
          </a:bodyPr>
          <a:lstStyle/>
          <a:p>
            <a:r>
              <a:rPr lang="en-US" sz="2000" dirty="0" smtClean="0"/>
              <a:t>V</a:t>
            </a:r>
            <a:r>
              <a:rPr lang="en-US" sz="2000" baseline="-25000" dirty="0" smtClean="0"/>
              <a:t>L,1</a:t>
            </a:r>
            <a:endParaRPr lang="en-US" sz="2000" baseline="-25000" dirty="0"/>
          </a:p>
        </p:txBody>
      </p:sp>
    </p:spTree>
    <p:extLst>
      <p:ext uri="{BB962C8B-B14F-4D97-AF65-F5344CB8AC3E}">
        <p14:creationId xmlns:p14="http://schemas.microsoft.com/office/powerpoint/2010/main" val="2443167059"/>
      </p:ext>
    </p:extLst>
  </p:cSld>
  <p:clrMapOvr>
    <a:masterClrMapping/>
  </p:clrMapOvr>
  <p:timing>
    <p:tnLst>
      <p:par>
        <p:cTn xmlns:p14="http://schemas.microsoft.com/office/powerpoint/2010/mai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69574" cy="1339850"/>
          </a:xfrm>
        </p:spPr>
        <p:txBody>
          <a:bodyPr>
            <a:normAutofit/>
          </a:bodyPr>
          <a:lstStyle/>
          <a:p>
            <a:r>
              <a:rPr lang="en-US" sz="4000" dirty="0" smtClean="0"/>
              <a:t>The Impact of Future Expectations on Slope of Aggregate Supply Curve</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45483" y="3172768"/>
            <a:ext cx="1581495" cy="646331"/>
          </a:xfrm>
          <a:prstGeom prst="rect">
            <a:avLst/>
          </a:prstGeom>
          <a:noFill/>
        </p:spPr>
        <p:txBody>
          <a:bodyPr wrap="none" rtlCol="0">
            <a:spAutoFit/>
          </a:bodyPr>
          <a:lstStyle/>
          <a:p>
            <a:pPr algn="ctr"/>
            <a:r>
              <a:rPr lang="en-US" dirty="0" smtClean="0"/>
              <a:t>General Value</a:t>
            </a:r>
          </a:p>
          <a:p>
            <a:pPr algn="ctr"/>
            <a:r>
              <a:rPr lang="en-US" dirty="0" smtClean="0"/>
              <a:t>Level (EV)</a:t>
            </a:r>
          </a:p>
        </p:txBody>
      </p:sp>
      <p:sp>
        <p:nvSpPr>
          <p:cNvPr id="14" name="TextBox 13"/>
          <p:cNvSpPr txBox="1"/>
          <p:nvPr/>
        </p:nvSpPr>
        <p:spPr>
          <a:xfrm>
            <a:off x="4420614" y="3149595"/>
            <a:ext cx="1575183" cy="646331"/>
          </a:xfrm>
          <a:prstGeom prst="rect">
            <a:avLst/>
          </a:prstGeom>
          <a:noFill/>
        </p:spPr>
        <p:txBody>
          <a:bodyPr wrap="none" rtlCol="0">
            <a:spAutoFit/>
          </a:bodyPr>
          <a:lstStyle/>
          <a:p>
            <a:pPr algn="ctr"/>
            <a:r>
              <a:rPr lang="en-US" dirty="0" smtClean="0"/>
              <a:t>Market Value</a:t>
            </a:r>
          </a:p>
          <a:p>
            <a:pPr algn="ctr"/>
            <a:r>
              <a:rPr lang="en-US" dirty="0" smtClean="0"/>
              <a:t>of Labor (EV)</a:t>
            </a:r>
            <a:endParaRPr lang="en-US" dirty="0"/>
          </a:p>
        </p:txBody>
      </p:sp>
      <p:cxnSp>
        <p:nvCxnSpPr>
          <p:cNvPr id="16" name="Straight Connector 15"/>
          <p:cNvCxnSpPr/>
          <p:nvPr/>
        </p:nvCxnSpPr>
        <p:spPr>
          <a:xfrm>
            <a:off x="1926996" y="4067690"/>
            <a:ext cx="1750948" cy="1624477"/>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64606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02262" y="5889526"/>
            <a:ext cx="774571" cy="369332"/>
          </a:xfrm>
          <a:prstGeom prst="rect">
            <a:avLst/>
          </a:prstGeom>
          <a:noFill/>
        </p:spPr>
        <p:txBody>
          <a:bodyPr wrap="none" rtlCol="0">
            <a:spAutoFit/>
          </a:bodyPr>
          <a:lstStyle/>
          <a:p>
            <a:r>
              <a:rPr lang="en-US" dirty="0" smtClean="0"/>
              <a:t>Labor</a:t>
            </a:r>
          </a:p>
        </p:txBody>
      </p:sp>
      <p:cxnSp>
        <p:nvCxnSpPr>
          <p:cNvPr id="22" name="Straight Connector 21"/>
          <p:cNvCxnSpPr/>
          <p:nvPr/>
        </p:nvCxnSpPr>
        <p:spPr>
          <a:xfrm flipH="1">
            <a:off x="5695159" y="3910186"/>
            <a:ext cx="1962520" cy="170500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5714399" y="4374877"/>
            <a:ext cx="1572423" cy="1320373"/>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319057" y="5447462"/>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38" name="Straight Connector 37"/>
          <p:cNvCxnSpPr/>
          <p:nvPr/>
        </p:nvCxnSpPr>
        <p:spPr>
          <a:xfrm>
            <a:off x="1670900" y="4960295"/>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642315" y="5422138"/>
            <a:ext cx="550301" cy="369332"/>
          </a:xfrm>
          <a:prstGeom prst="rect">
            <a:avLst/>
          </a:prstGeom>
          <a:noFill/>
        </p:spPr>
        <p:txBody>
          <a:bodyPr wrap="none" rtlCol="0">
            <a:spAutoFit/>
          </a:bodyPr>
          <a:lstStyle/>
          <a:p>
            <a:r>
              <a:rPr lang="en-US" dirty="0" smtClean="0"/>
              <a:t>AD</a:t>
            </a:r>
            <a:endParaRPr lang="en-US" baseline="-25000" dirty="0"/>
          </a:p>
        </p:txBody>
      </p:sp>
      <p:sp>
        <p:nvSpPr>
          <p:cNvPr id="41" name="TextBox 40"/>
          <p:cNvSpPr txBox="1"/>
          <p:nvPr/>
        </p:nvSpPr>
        <p:spPr>
          <a:xfrm>
            <a:off x="991792" y="4682781"/>
            <a:ext cx="675819" cy="430887"/>
          </a:xfrm>
          <a:prstGeom prst="rect">
            <a:avLst/>
          </a:prstGeom>
          <a:noFill/>
        </p:spPr>
        <p:txBody>
          <a:bodyPr wrap="none" rtlCol="0">
            <a:spAutoFit/>
          </a:bodyPr>
          <a:lstStyle/>
          <a:p>
            <a:r>
              <a:rPr lang="en-US" sz="2200" dirty="0" smtClean="0"/>
              <a:t>V</a:t>
            </a:r>
            <a:r>
              <a:rPr lang="en-US" sz="2200" baseline="-25000" dirty="0" smtClean="0"/>
              <a:t>G,0</a:t>
            </a:r>
            <a:endParaRPr lang="en-US" sz="2200" baseline="-25000" dirty="0"/>
          </a:p>
        </p:txBody>
      </p:sp>
      <p:cxnSp>
        <p:nvCxnSpPr>
          <p:cNvPr id="6" name="Straight Connector 5"/>
          <p:cNvCxnSpPr/>
          <p:nvPr/>
        </p:nvCxnSpPr>
        <p:spPr>
          <a:xfrm>
            <a:off x="2907366" y="3800582"/>
            <a:ext cx="0" cy="2086947"/>
          </a:xfrm>
          <a:prstGeom prst="line">
            <a:avLst/>
          </a:prstGeom>
          <a:ln>
            <a:prstDash val="solid"/>
          </a:ln>
        </p:spPr>
        <p:style>
          <a:lnRef idx="2">
            <a:schemeClr val="accent1"/>
          </a:lnRef>
          <a:fillRef idx="0">
            <a:schemeClr val="accent1"/>
          </a:fillRef>
          <a:effectRef idx="1">
            <a:schemeClr val="accent1"/>
          </a:effectRef>
          <a:fontRef idx="minor">
            <a:schemeClr val="tx1"/>
          </a:fontRef>
        </p:style>
      </p:cxnSp>
      <p:sp>
        <p:nvSpPr>
          <p:cNvPr id="15" name="Content Placeholder 14"/>
          <p:cNvSpPr>
            <a:spLocks noGrp="1"/>
          </p:cNvSpPr>
          <p:nvPr>
            <p:ph idx="1"/>
          </p:nvPr>
        </p:nvSpPr>
        <p:spPr>
          <a:xfrm>
            <a:off x="404048" y="1729479"/>
            <a:ext cx="8369574" cy="1481778"/>
          </a:xfrm>
        </p:spPr>
        <p:txBody>
          <a:bodyPr>
            <a:normAutofit/>
          </a:bodyPr>
          <a:lstStyle/>
          <a:p>
            <a:pPr marL="0" indent="0" algn="ctr">
              <a:buNone/>
            </a:pPr>
            <a:r>
              <a:rPr lang="en-US" sz="2100" dirty="0" smtClean="0"/>
              <a:t>We can see the impact on the slope of the AS curve if changes in the general value level </a:t>
            </a:r>
            <a:r>
              <a:rPr lang="en-US" sz="2100" i="1" dirty="0" smtClean="0"/>
              <a:t>V</a:t>
            </a:r>
            <a:r>
              <a:rPr lang="en-US" sz="2100" i="1" baseline="-25000" dirty="0" smtClean="0"/>
              <a:t>G</a:t>
            </a:r>
            <a:r>
              <a:rPr lang="en-US" sz="2100" dirty="0" smtClean="0"/>
              <a:t> are generally perceived to be temporary (AS</a:t>
            </a:r>
            <a:r>
              <a:rPr lang="en-US" sz="2100" baseline="-25000" dirty="0" smtClean="0"/>
              <a:t>T</a:t>
            </a:r>
            <a:r>
              <a:rPr lang="en-US" sz="2100" dirty="0" smtClean="0"/>
              <a:t>) versus permanent (AS</a:t>
            </a:r>
            <a:r>
              <a:rPr lang="en-US" sz="2100" baseline="-25000" dirty="0" smtClean="0"/>
              <a:t>P</a:t>
            </a:r>
            <a:r>
              <a:rPr lang="en-US" sz="2100" dirty="0" smtClean="0"/>
              <a:t>). In rough terms, if the rise in </a:t>
            </a:r>
            <a:r>
              <a:rPr lang="en-US" sz="2100" i="1" dirty="0" smtClean="0"/>
              <a:t>V</a:t>
            </a:r>
            <a:r>
              <a:rPr lang="en-US" sz="2100" i="1" baseline="-25000" dirty="0" smtClean="0"/>
              <a:t>G</a:t>
            </a:r>
            <a:r>
              <a:rPr lang="en-US" sz="2100" dirty="0" smtClean="0"/>
              <a:t> is treated as “permanent”</a:t>
            </a:r>
            <a:r>
              <a:rPr lang="en-US" sz="2100" dirty="0"/>
              <a:t>,</a:t>
            </a:r>
            <a:r>
              <a:rPr lang="en-US" sz="2100" dirty="0" smtClean="0"/>
              <a:t> there is no opportunity for real output to increase.</a:t>
            </a:r>
            <a:endParaRPr lang="en-US" sz="2100" dirty="0"/>
          </a:p>
        </p:txBody>
      </p:sp>
      <p:cxnSp>
        <p:nvCxnSpPr>
          <p:cNvPr id="8" name="Straight Connector 7"/>
          <p:cNvCxnSpPr/>
          <p:nvPr/>
        </p:nvCxnSpPr>
        <p:spPr>
          <a:xfrm>
            <a:off x="5945283" y="3837073"/>
            <a:ext cx="1514699" cy="1282754"/>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492217" y="4904080"/>
            <a:ext cx="450777" cy="369332"/>
          </a:xfrm>
          <a:prstGeom prst="rect">
            <a:avLst/>
          </a:prstGeom>
          <a:noFill/>
        </p:spPr>
        <p:txBody>
          <a:bodyPr wrap="none" rtlCol="0">
            <a:spAutoFit/>
          </a:bodyPr>
          <a:lstStyle/>
          <a:p>
            <a:r>
              <a:rPr lang="en-US" dirty="0" smtClean="0"/>
              <a:t>D</a:t>
            </a:r>
            <a:r>
              <a:rPr lang="en-US" baseline="-25000" dirty="0"/>
              <a:t>1</a:t>
            </a:r>
            <a:endParaRPr lang="en-US" dirty="0"/>
          </a:p>
        </p:txBody>
      </p:sp>
      <p:cxnSp>
        <p:nvCxnSpPr>
          <p:cNvPr id="43" name="Straight Connector 42"/>
          <p:cNvCxnSpPr/>
          <p:nvPr/>
        </p:nvCxnSpPr>
        <p:spPr>
          <a:xfrm flipH="1">
            <a:off x="1667611" y="4267476"/>
            <a:ext cx="123975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1" name="Slide Number Placeholder 20"/>
          <p:cNvSpPr>
            <a:spLocks noGrp="1"/>
          </p:cNvSpPr>
          <p:nvPr>
            <p:ph type="sldNum" sz="quarter" idx="12"/>
          </p:nvPr>
        </p:nvSpPr>
        <p:spPr/>
        <p:txBody>
          <a:bodyPr/>
          <a:lstStyle/>
          <a:p>
            <a:fld id="{CFE4BAC9-6D41-4691-9299-18EF07EF0177}" type="slidenum">
              <a:rPr lang="en-US" smtClean="0"/>
              <a:t>323</a:t>
            </a:fld>
            <a:endParaRPr lang="en-US" dirty="0"/>
          </a:p>
        </p:txBody>
      </p:sp>
      <p:sp>
        <p:nvSpPr>
          <p:cNvPr id="32" name="TextBox 31"/>
          <p:cNvSpPr txBox="1"/>
          <p:nvPr/>
        </p:nvSpPr>
        <p:spPr>
          <a:xfrm>
            <a:off x="2917910" y="3540854"/>
            <a:ext cx="584678" cy="369332"/>
          </a:xfrm>
          <a:prstGeom prst="rect">
            <a:avLst/>
          </a:prstGeom>
          <a:noFill/>
        </p:spPr>
        <p:txBody>
          <a:bodyPr wrap="none" rtlCol="0">
            <a:spAutoFit/>
          </a:bodyPr>
          <a:lstStyle/>
          <a:p>
            <a:r>
              <a:rPr lang="en-US" dirty="0" smtClean="0"/>
              <a:t>AS</a:t>
            </a:r>
            <a:r>
              <a:rPr lang="en-US" baseline="-25000" dirty="0" smtClean="0"/>
              <a:t>P</a:t>
            </a:r>
            <a:endParaRPr lang="en-US" baseline="-25000" dirty="0"/>
          </a:p>
        </p:txBody>
      </p:sp>
      <p:cxnSp>
        <p:nvCxnSpPr>
          <p:cNvPr id="48" name="Straight Connector 47"/>
          <p:cNvCxnSpPr/>
          <p:nvPr/>
        </p:nvCxnSpPr>
        <p:spPr>
          <a:xfrm flipH="1">
            <a:off x="5615159" y="3540854"/>
            <a:ext cx="1671663" cy="1455425"/>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2482014" y="5889526"/>
            <a:ext cx="906267" cy="400110"/>
          </a:xfrm>
          <a:prstGeom prst="rect">
            <a:avLst/>
          </a:prstGeom>
          <a:noFill/>
        </p:spPr>
        <p:txBody>
          <a:bodyPr wrap="none" rtlCol="0">
            <a:spAutoFit/>
          </a:bodyPr>
          <a:lstStyle/>
          <a:p>
            <a:r>
              <a:rPr lang="en-US" sz="2000" dirty="0" smtClean="0"/>
              <a:t>q</a:t>
            </a:r>
            <a:r>
              <a:rPr lang="en-US" sz="2000" baseline="-25000" dirty="0" smtClean="0"/>
              <a:t>0 </a:t>
            </a:r>
            <a:r>
              <a:rPr lang="en-US" sz="2000" dirty="0" smtClean="0"/>
              <a:t>= q</a:t>
            </a:r>
            <a:r>
              <a:rPr lang="en-US" sz="2000" baseline="-25000" dirty="0" smtClean="0"/>
              <a:t>1</a:t>
            </a:r>
            <a:endParaRPr lang="en-US" sz="2000" baseline="-25000" dirty="0"/>
          </a:p>
        </p:txBody>
      </p:sp>
      <p:cxnSp>
        <p:nvCxnSpPr>
          <p:cNvPr id="56" name="Straight Connector 55"/>
          <p:cNvCxnSpPr/>
          <p:nvPr/>
        </p:nvCxnSpPr>
        <p:spPr>
          <a:xfrm flipH="1">
            <a:off x="5352937" y="4977035"/>
            <a:ext cx="111184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4724118" y="4034195"/>
            <a:ext cx="653686" cy="430887"/>
          </a:xfrm>
          <a:prstGeom prst="rect">
            <a:avLst/>
          </a:prstGeom>
          <a:noFill/>
        </p:spPr>
        <p:txBody>
          <a:bodyPr wrap="none" rtlCol="0">
            <a:spAutoFit/>
          </a:bodyPr>
          <a:lstStyle/>
          <a:p>
            <a:r>
              <a:rPr lang="en-US" sz="2200" dirty="0" smtClean="0"/>
              <a:t>V</a:t>
            </a:r>
            <a:r>
              <a:rPr lang="en-US" sz="2200" baseline="-25000" dirty="0"/>
              <a:t>L</a:t>
            </a:r>
            <a:r>
              <a:rPr lang="en-US" sz="2200" baseline="-25000" dirty="0" smtClean="0"/>
              <a:t>,</a:t>
            </a:r>
            <a:r>
              <a:rPr lang="en-US" sz="2200" baseline="-25000" dirty="0"/>
              <a:t>1</a:t>
            </a:r>
          </a:p>
        </p:txBody>
      </p:sp>
      <p:sp>
        <p:nvSpPr>
          <p:cNvPr id="58" name="TextBox 57"/>
          <p:cNvSpPr txBox="1"/>
          <p:nvPr/>
        </p:nvSpPr>
        <p:spPr>
          <a:xfrm>
            <a:off x="4727011" y="4742347"/>
            <a:ext cx="653686" cy="430887"/>
          </a:xfrm>
          <a:prstGeom prst="rect">
            <a:avLst/>
          </a:prstGeom>
          <a:noFill/>
        </p:spPr>
        <p:txBody>
          <a:bodyPr wrap="none" rtlCol="0">
            <a:spAutoFit/>
          </a:bodyPr>
          <a:lstStyle/>
          <a:p>
            <a:r>
              <a:rPr lang="en-US" sz="2200" dirty="0" smtClean="0"/>
              <a:t>V</a:t>
            </a:r>
            <a:r>
              <a:rPr lang="en-US" sz="2200" baseline="-25000" dirty="0"/>
              <a:t>L</a:t>
            </a:r>
            <a:r>
              <a:rPr lang="en-US" sz="2200" baseline="-25000" dirty="0" smtClean="0"/>
              <a:t>,0</a:t>
            </a:r>
            <a:endParaRPr lang="en-US" sz="2200" baseline="-25000" dirty="0"/>
          </a:p>
        </p:txBody>
      </p:sp>
      <p:sp>
        <p:nvSpPr>
          <p:cNvPr id="59" name="TextBox 58"/>
          <p:cNvSpPr txBox="1"/>
          <p:nvPr/>
        </p:nvSpPr>
        <p:spPr>
          <a:xfrm>
            <a:off x="1013988" y="4009958"/>
            <a:ext cx="675819" cy="430887"/>
          </a:xfrm>
          <a:prstGeom prst="rect">
            <a:avLst/>
          </a:prstGeom>
          <a:noFill/>
        </p:spPr>
        <p:txBody>
          <a:bodyPr wrap="none" rtlCol="0">
            <a:spAutoFit/>
          </a:bodyPr>
          <a:lstStyle/>
          <a:p>
            <a:r>
              <a:rPr lang="en-US" sz="2200" dirty="0" smtClean="0"/>
              <a:t>V</a:t>
            </a:r>
            <a:r>
              <a:rPr lang="en-US" sz="2200" baseline="-25000" dirty="0" smtClean="0"/>
              <a:t>G,1</a:t>
            </a:r>
            <a:endParaRPr lang="en-US" sz="2200" baseline="-25000" dirty="0"/>
          </a:p>
        </p:txBody>
      </p:sp>
      <p:cxnSp>
        <p:nvCxnSpPr>
          <p:cNvPr id="62" name="Straight Connector 61"/>
          <p:cNvCxnSpPr/>
          <p:nvPr/>
        </p:nvCxnSpPr>
        <p:spPr>
          <a:xfrm flipH="1">
            <a:off x="5352937" y="4267476"/>
            <a:ext cx="111184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5990003" y="5908150"/>
            <a:ext cx="975397" cy="400110"/>
          </a:xfrm>
          <a:prstGeom prst="rect">
            <a:avLst/>
          </a:prstGeom>
          <a:noFill/>
        </p:spPr>
        <p:txBody>
          <a:bodyPr wrap="none" rtlCol="0">
            <a:spAutoFit/>
          </a:bodyPr>
          <a:lstStyle/>
          <a:p>
            <a:r>
              <a:rPr lang="en-US" sz="2000" dirty="0"/>
              <a:t>L</a:t>
            </a:r>
            <a:r>
              <a:rPr lang="en-US" sz="2000" baseline="-25000" dirty="0" smtClean="0"/>
              <a:t>0 </a:t>
            </a:r>
            <a:r>
              <a:rPr lang="en-US" sz="2000" dirty="0" smtClean="0"/>
              <a:t>= L</a:t>
            </a:r>
            <a:r>
              <a:rPr lang="en-US" sz="2000" baseline="-25000" dirty="0" smtClean="0"/>
              <a:t>1</a:t>
            </a:r>
            <a:endParaRPr lang="en-US" sz="2000" baseline="-25000" dirty="0"/>
          </a:p>
        </p:txBody>
      </p:sp>
      <p:sp>
        <p:nvSpPr>
          <p:cNvPr id="65" name="TextBox 64"/>
          <p:cNvSpPr txBox="1"/>
          <p:nvPr/>
        </p:nvSpPr>
        <p:spPr>
          <a:xfrm>
            <a:off x="7673634" y="3718950"/>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66" name="TextBox 65"/>
          <p:cNvSpPr txBox="1"/>
          <p:nvPr/>
        </p:nvSpPr>
        <p:spPr>
          <a:xfrm>
            <a:off x="7344542" y="3271438"/>
            <a:ext cx="406707" cy="369332"/>
          </a:xfrm>
          <a:prstGeom prst="rect">
            <a:avLst/>
          </a:prstGeom>
          <a:noFill/>
        </p:spPr>
        <p:txBody>
          <a:bodyPr wrap="none" rtlCol="0">
            <a:spAutoFit/>
          </a:bodyPr>
          <a:lstStyle/>
          <a:p>
            <a:r>
              <a:rPr lang="en-US" dirty="0" smtClean="0"/>
              <a:t>S</a:t>
            </a:r>
            <a:r>
              <a:rPr lang="en-US" baseline="-25000" dirty="0" smtClean="0"/>
              <a:t>P</a:t>
            </a:r>
            <a:endParaRPr lang="en-US" baseline="-25000" dirty="0"/>
          </a:p>
        </p:txBody>
      </p:sp>
      <p:cxnSp>
        <p:nvCxnSpPr>
          <p:cNvPr id="68" name="Straight Connector 67"/>
          <p:cNvCxnSpPr/>
          <p:nvPr/>
        </p:nvCxnSpPr>
        <p:spPr>
          <a:xfrm>
            <a:off x="6464777" y="4267476"/>
            <a:ext cx="0" cy="162205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3636520"/>
      </p:ext>
    </p:extLst>
  </p:cSld>
  <p:clrMapOvr>
    <a:masterClrMapping/>
  </p:clrMapOvr>
  <p:timing>
    <p:tnLst>
      <p:par>
        <p:cTn xmlns:p14="http://schemas.microsoft.com/office/powerpoint/2010/mai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69574" cy="1339850"/>
          </a:xfrm>
        </p:spPr>
        <p:txBody>
          <a:bodyPr>
            <a:normAutofit/>
          </a:bodyPr>
          <a:lstStyle/>
          <a:p>
            <a:r>
              <a:rPr lang="en-US" sz="4000" dirty="0" smtClean="0"/>
              <a:t>Expectations of </a:t>
            </a:r>
            <a:r>
              <a:rPr lang="en-US" sz="4000" i="1" dirty="0" smtClean="0"/>
              <a:t>V</a:t>
            </a:r>
            <a:r>
              <a:rPr lang="en-US" sz="4000" i="1" baseline="-25000" dirty="0" smtClean="0"/>
              <a:t>G</a:t>
            </a:r>
            <a:r>
              <a:rPr lang="en-US" sz="4000" dirty="0" smtClean="0"/>
              <a:t> Mean Reversion Allows SRAS to be Upward </a:t>
            </a:r>
            <a:r>
              <a:rPr lang="en-US" sz="4000" dirty="0"/>
              <a:t>S</a:t>
            </a:r>
            <a:r>
              <a:rPr lang="en-US" sz="4000" dirty="0" smtClean="0"/>
              <a:t>loping</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45483" y="3172768"/>
            <a:ext cx="1581495" cy="646331"/>
          </a:xfrm>
          <a:prstGeom prst="rect">
            <a:avLst/>
          </a:prstGeom>
          <a:noFill/>
        </p:spPr>
        <p:txBody>
          <a:bodyPr wrap="none" rtlCol="0">
            <a:spAutoFit/>
          </a:bodyPr>
          <a:lstStyle/>
          <a:p>
            <a:pPr algn="ctr"/>
            <a:r>
              <a:rPr lang="en-US" dirty="0" smtClean="0"/>
              <a:t>General Value</a:t>
            </a:r>
          </a:p>
          <a:p>
            <a:pPr algn="ctr"/>
            <a:r>
              <a:rPr lang="en-US" dirty="0" smtClean="0"/>
              <a:t>Level (EV)</a:t>
            </a:r>
          </a:p>
        </p:txBody>
      </p:sp>
      <p:sp>
        <p:nvSpPr>
          <p:cNvPr id="14" name="TextBox 13"/>
          <p:cNvSpPr txBox="1"/>
          <p:nvPr/>
        </p:nvSpPr>
        <p:spPr>
          <a:xfrm>
            <a:off x="4420614" y="3149595"/>
            <a:ext cx="1575183" cy="646331"/>
          </a:xfrm>
          <a:prstGeom prst="rect">
            <a:avLst/>
          </a:prstGeom>
          <a:noFill/>
        </p:spPr>
        <p:txBody>
          <a:bodyPr wrap="none" rtlCol="0">
            <a:spAutoFit/>
          </a:bodyPr>
          <a:lstStyle/>
          <a:p>
            <a:pPr algn="ctr"/>
            <a:r>
              <a:rPr lang="en-US" dirty="0" smtClean="0"/>
              <a:t>Market Value</a:t>
            </a:r>
          </a:p>
          <a:p>
            <a:pPr algn="ctr"/>
            <a:r>
              <a:rPr lang="en-US" dirty="0" smtClean="0"/>
              <a:t>of Labor (EV)</a:t>
            </a:r>
            <a:endParaRPr lang="en-US" dirty="0"/>
          </a:p>
        </p:txBody>
      </p:sp>
      <p:cxnSp>
        <p:nvCxnSpPr>
          <p:cNvPr id="16" name="Straight Connector 15"/>
          <p:cNvCxnSpPr/>
          <p:nvPr/>
        </p:nvCxnSpPr>
        <p:spPr>
          <a:xfrm>
            <a:off x="1827839" y="3910186"/>
            <a:ext cx="1946305" cy="1878201"/>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2384698" y="3988445"/>
            <a:ext cx="1155534" cy="1764678"/>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64606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02262" y="5889526"/>
            <a:ext cx="774571" cy="369332"/>
          </a:xfrm>
          <a:prstGeom prst="rect">
            <a:avLst/>
          </a:prstGeom>
          <a:noFill/>
        </p:spPr>
        <p:txBody>
          <a:bodyPr wrap="none" rtlCol="0">
            <a:spAutoFit/>
          </a:bodyPr>
          <a:lstStyle/>
          <a:p>
            <a:r>
              <a:rPr lang="en-US" dirty="0" smtClean="0"/>
              <a:t>Labor</a:t>
            </a:r>
          </a:p>
        </p:txBody>
      </p:sp>
      <p:cxnSp>
        <p:nvCxnSpPr>
          <p:cNvPr id="22" name="Straight Connector 21"/>
          <p:cNvCxnSpPr/>
          <p:nvPr/>
        </p:nvCxnSpPr>
        <p:spPr>
          <a:xfrm flipH="1">
            <a:off x="5695159" y="3910186"/>
            <a:ext cx="1962520" cy="170500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5714399" y="4374877"/>
            <a:ext cx="1572423" cy="1320373"/>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434497" y="5447462"/>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38" name="Straight Connector 37"/>
          <p:cNvCxnSpPr/>
          <p:nvPr/>
        </p:nvCxnSpPr>
        <p:spPr>
          <a:xfrm>
            <a:off x="1670900" y="4960295"/>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507635" y="3752817"/>
            <a:ext cx="590914" cy="369332"/>
          </a:xfrm>
          <a:prstGeom prst="rect">
            <a:avLst/>
          </a:prstGeom>
          <a:noFill/>
        </p:spPr>
        <p:txBody>
          <a:bodyPr wrap="none" rtlCol="0">
            <a:spAutoFit/>
          </a:bodyPr>
          <a:lstStyle/>
          <a:p>
            <a:r>
              <a:rPr lang="en-US" dirty="0" smtClean="0"/>
              <a:t>AS</a:t>
            </a:r>
            <a:r>
              <a:rPr lang="en-US" baseline="-25000" dirty="0" smtClean="0"/>
              <a:t>T</a:t>
            </a:r>
            <a:endParaRPr lang="en-US" baseline="-25000" dirty="0"/>
          </a:p>
        </p:txBody>
      </p:sp>
      <p:sp>
        <p:nvSpPr>
          <p:cNvPr id="40" name="TextBox 39"/>
          <p:cNvSpPr txBox="1"/>
          <p:nvPr/>
        </p:nvSpPr>
        <p:spPr>
          <a:xfrm>
            <a:off x="3738515" y="5422138"/>
            <a:ext cx="550301" cy="369332"/>
          </a:xfrm>
          <a:prstGeom prst="rect">
            <a:avLst/>
          </a:prstGeom>
          <a:noFill/>
        </p:spPr>
        <p:txBody>
          <a:bodyPr wrap="none" rtlCol="0">
            <a:spAutoFit/>
          </a:bodyPr>
          <a:lstStyle/>
          <a:p>
            <a:r>
              <a:rPr lang="en-US" dirty="0" smtClean="0"/>
              <a:t>AD</a:t>
            </a:r>
            <a:endParaRPr lang="en-US" dirty="0"/>
          </a:p>
        </p:txBody>
      </p:sp>
      <p:sp>
        <p:nvSpPr>
          <p:cNvPr id="41" name="TextBox 40"/>
          <p:cNvSpPr txBox="1"/>
          <p:nvPr/>
        </p:nvSpPr>
        <p:spPr>
          <a:xfrm>
            <a:off x="1011032" y="4682781"/>
            <a:ext cx="675819" cy="430887"/>
          </a:xfrm>
          <a:prstGeom prst="rect">
            <a:avLst/>
          </a:prstGeom>
          <a:noFill/>
        </p:spPr>
        <p:txBody>
          <a:bodyPr wrap="none" rtlCol="0">
            <a:spAutoFit/>
          </a:bodyPr>
          <a:lstStyle/>
          <a:p>
            <a:r>
              <a:rPr lang="en-US" sz="2200" dirty="0" smtClean="0"/>
              <a:t>V</a:t>
            </a:r>
            <a:r>
              <a:rPr lang="en-US" sz="2200" baseline="-25000" dirty="0" smtClean="0"/>
              <a:t>G,0</a:t>
            </a:r>
            <a:endParaRPr lang="en-US" sz="2200" baseline="-25000" dirty="0"/>
          </a:p>
        </p:txBody>
      </p:sp>
      <p:cxnSp>
        <p:nvCxnSpPr>
          <p:cNvPr id="6" name="Straight Connector 5"/>
          <p:cNvCxnSpPr/>
          <p:nvPr/>
        </p:nvCxnSpPr>
        <p:spPr>
          <a:xfrm>
            <a:off x="2907366" y="4960295"/>
            <a:ext cx="0" cy="9272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5" name="Content Placeholder 14"/>
          <p:cNvSpPr>
            <a:spLocks noGrp="1"/>
          </p:cNvSpPr>
          <p:nvPr>
            <p:ph idx="1"/>
          </p:nvPr>
        </p:nvSpPr>
        <p:spPr>
          <a:xfrm>
            <a:off x="404048" y="1729479"/>
            <a:ext cx="8369574" cy="1481778"/>
          </a:xfrm>
        </p:spPr>
        <p:txBody>
          <a:bodyPr>
            <a:normAutofit/>
          </a:bodyPr>
          <a:lstStyle/>
          <a:p>
            <a:pPr marL="0" indent="0" algn="ctr">
              <a:buNone/>
            </a:pPr>
            <a:r>
              <a:rPr lang="en-US" sz="2100" dirty="0" smtClean="0"/>
              <a:t>If labor perceives that the given rise in the general value level </a:t>
            </a:r>
            <a:r>
              <a:rPr lang="en-US" sz="2100" i="1" dirty="0" smtClean="0"/>
              <a:t>V</a:t>
            </a:r>
            <a:r>
              <a:rPr lang="en-US" sz="2100" i="1" baseline="-25000" dirty="0" smtClean="0"/>
              <a:t>G</a:t>
            </a:r>
            <a:r>
              <a:rPr lang="en-US" sz="2100" dirty="0" smtClean="0"/>
              <a:t> is temporary, then the labor supply curve shifts only modestly, allowing for a more modest increase in the absolute market value of labor </a:t>
            </a:r>
            <a:r>
              <a:rPr lang="en-US" sz="2100" i="1" dirty="0" smtClean="0"/>
              <a:t>V</a:t>
            </a:r>
            <a:r>
              <a:rPr lang="en-US" sz="2100" i="1" baseline="-25000" dirty="0" smtClean="0"/>
              <a:t>L</a:t>
            </a:r>
            <a:r>
              <a:rPr lang="en-US" sz="2100" dirty="0" smtClean="0"/>
              <a:t> and allowing real output </a:t>
            </a:r>
            <a:r>
              <a:rPr lang="en-US" sz="2100" i="1" dirty="0" smtClean="0"/>
              <a:t>q</a:t>
            </a:r>
            <a:r>
              <a:rPr lang="en-US" sz="2100" dirty="0" smtClean="0"/>
              <a:t> and the quantity of labor employed </a:t>
            </a:r>
            <a:r>
              <a:rPr lang="en-US" sz="2100" i="1" dirty="0" smtClean="0"/>
              <a:t>L</a:t>
            </a:r>
            <a:r>
              <a:rPr lang="en-US" sz="2100" dirty="0" smtClean="0"/>
              <a:t> to rise.</a:t>
            </a:r>
            <a:endParaRPr lang="en-US" sz="2100" dirty="0"/>
          </a:p>
        </p:txBody>
      </p:sp>
      <p:cxnSp>
        <p:nvCxnSpPr>
          <p:cNvPr id="8" name="Straight Connector 7"/>
          <p:cNvCxnSpPr/>
          <p:nvPr/>
        </p:nvCxnSpPr>
        <p:spPr>
          <a:xfrm>
            <a:off x="5945283" y="3837073"/>
            <a:ext cx="1514699" cy="1282754"/>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492217" y="4904080"/>
            <a:ext cx="450777" cy="369332"/>
          </a:xfrm>
          <a:prstGeom prst="rect">
            <a:avLst/>
          </a:prstGeom>
          <a:noFill/>
        </p:spPr>
        <p:txBody>
          <a:bodyPr wrap="none" rtlCol="0">
            <a:spAutoFit/>
          </a:bodyPr>
          <a:lstStyle/>
          <a:p>
            <a:r>
              <a:rPr lang="en-US" dirty="0" smtClean="0"/>
              <a:t>D</a:t>
            </a:r>
            <a:r>
              <a:rPr lang="en-US" baseline="-25000" dirty="0"/>
              <a:t>1</a:t>
            </a:r>
            <a:endParaRPr lang="en-US" dirty="0"/>
          </a:p>
        </p:txBody>
      </p:sp>
      <p:cxnSp>
        <p:nvCxnSpPr>
          <p:cNvPr id="43" name="Straight Connector 42"/>
          <p:cNvCxnSpPr/>
          <p:nvPr/>
        </p:nvCxnSpPr>
        <p:spPr>
          <a:xfrm flipH="1">
            <a:off x="1651662" y="4267476"/>
            <a:ext cx="169617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1" name="Slide Number Placeholder 20"/>
          <p:cNvSpPr>
            <a:spLocks noGrp="1"/>
          </p:cNvSpPr>
          <p:nvPr>
            <p:ph type="sldNum" sz="quarter" idx="12"/>
          </p:nvPr>
        </p:nvSpPr>
        <p:spPr/>
        <p:txBody>
          <a:bodyPr/>
          <a:lstStyle/>
          <a:p>
            <a:fld id="{CFE4BAC9-6D41-4691-9299-18EF07EF0177}" type="slidenum">
              <a:rPr lang="en-US" smtClean="0"/>
              <a:t>324</a:t>
            </a:fld>
            <a:endParaRPr lang="en-US" dirty="0"/>
          </a:p>
        </p:txBody>
      </p:sp>
      <p:cxnSp>
        <p:nvCxnSpPr>
          <p:cNvPr id="47" name="Straight Connector 46"/>
          <p:cNvCxnSpPr/>
          <p:nvPr/>
        </p:nvCxnSpPr>
        <p:spPr>
          <a:xfrm flipH="1">
            <a:off x="5693639" y="3677706"/>
            <a:ext cx="1962520" cy="1705005"/>
          </a:xfrm>
          <a:prstGeom prst="line">
            <a:avLst/>
          </a:prstGeom>
          <a:ln>
            <a:solidFill>
              <a:schemeClr val="tx1">
                <a:lumMod val="65000"/>
                <a:lumOff val="35000"/>
              </a:schemeClr>
            </a:solidFill>
            <a:prstDash val="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657679" y="3794722"/>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34" name="TextBox 33"/>
          <p:cNvSpPr txBox="1"/>
          <p:nvPr/>
        </p:nvSpPr>
        <p:spPr>
          <a:xfrm>
            <a:off x="7690036" y="3425390"/>
            <a:ext cx="412944" cy="369332"/>
          </a:xfrm>
          <a:prstGeom prst="rect">
            <a:avLst/>
          </a:prstGeom>
          <a:noFill/>
        </p:spPr>
        <p:txBody>
          <a:bodyPr wrap="none" rtlCol="0">
            <a:spAutoFit/>
          </a:bodyPr>
          <a:lstStyle/>
          <a:p>
            <a:r>
              <a:rPr lang="en-US" dirty="0" smtClean="0"/>
              <a:t>S</a:t>
            </a:r>
            <a:r>
              <a:rPr lang="en-US" baseline="-25000" dirty="0"/>
              <a:t>T</a:t>
            </a:r>
          </a:p>
        </p:txBody>
      </p:sp>
      <p:cxnSp>
        <p:nvCxnSpPr>
          <p:cNvPr id="27" name="Straight Connector 26"/>
          <p:cNvCxnSpPr/>
          <p:nvPr/>
        </p:nvCxnSpPr>
        <p:spPr>
          <a:xfrm flipH="1">
            <a:off x="5352937" y="4960295"/>
            <a:ext cx="107335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5352937" y="4498404"/>
            <a:ext cx="136196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714900" y="4498404"/>
            <a:ext cx="0" cy="138912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1028752" y="3988445"/>
            <a:ext cx="675819" cy="430887"/>
          </a:xfrm>
          <a:prstGeom prst="rect">
            <a:avLst/>
          </a:prstGeom>
          <a:noFill/>
        </p:spPr>
        <p:txBody>
          <a:bodyPr wrap="none" rtlCol="0">
            <a:spAutoFit/>
          </a:bodyPr>
          <a:lstStyle/>
          <a:p>
            <a:r>
              <a:rPr lang="en-US" sz="2200" dirty="0" smtClean="0"/>
              <a:t>V</a:t>
            </a:r>
            <a:r>
              <a:rPr lang="en-US" sz="2200" baseline="-25000" dirty="0" smtClean="0"/>
              <a:t>G,1</a:t>
            </a:r>
            <a:endParaRPr lang="en-US" sz="2200" baseline="-25000" dirty="0"/>
          </a:p>
        </p:txBody>
      </p:sp>
      <p:cxnSp>
        <p:nvCxnSpPr>
          <p:cNvPr id="46" name="Straight Connector 45"/>
          <p:cNvCxnSpPr/>
          <p:nvPr/>
        </p:nvCxnSpPr>
        <p:spPr>
          <a:xfrm>
            <a:off x="6426294" y="4960295"/>
            <a:ext cx="0" cy="92923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6195410" y="5889526"/>
            <a:ext cx="440019" cy="400110"/>
          </a:xfrm>
          <a:prstGeom prst="rect">
            <a:avLst/>
          </a:prstGeom>
          <a:noFill/>
        </p:spPr>
        <p:txBody>
          <a:bodyPr wrap="none" rtlCol="0">
            <a:spAutoFit/>
          </a:bodyPr>
          <a:lstStyle/>
          <a:p>
            <a:r>
              <a:rPr lang="en-US" sz="2000" dirty="0" smtClean="0"/>
              <a:t>L</a:t>
            </a:r>
            <a:r>
              <a:rPr lang="en-US" sz="2000" baseline="-25000" dirty="0" smtClean="0"/>
              <a:t>0</a:t>
            </a:r>
            <a:endParaRPr lang="en-US" sz="2000" baseline="-25000" dirty="0"/>
          </a:p>
        </p:txBody>
      </p:sp>
      <p:sp>
        <p:nvSpPr>
          <p:cNvPr id="50" name="TextBox 49"/>
          <p:cNvSpPr txBox="1"/>
          <p:nvPr/>
        </p:nvSpPr>
        <p:spPr>
          <a:xfrm>
            <a:off x="6520970" y="5887974"/>
            <a:ext cx="440019" cy="400110"/>
          </a:xfrm>
          <a:prstGeom prst="rect">
            <a:avLst/>
          </a:prstGeom>
          <a:noFill/>
        </p:spPr>
        <p:txBody>
          <a:bodyPr wrap="none" rtlCol="0">
            <a:spAutoFit/>
          </a:bodyPr>
          <a:lstStyle/>
          <a:p>
            <a:r>
              <a:rPr lang="en-US" sz="2000" dirty="0" smtClean="0"/>
              <a:t>L</a:t>
            </a:r>
            <a:r>
              <a:rPr lang="en-US" sz="2000" baseline="-25000" dirty="0"/>
              <a:t>1</a:t>
            </a:r>
          </a:p>
        </p:txBody>
      </p:sp>
      <p:sp>
        <p:nvSpPr>
          <p:cNvPr id="51" name="TextBox 50"/>
          <p:cNvSpPr txBox="1"/>
          <p:nvPr/>
        </p:nvSpPr>
        <p:spPr>
          <a:xfrm>
            <a:off x="2687356" y="5851038"/>
            <a:ext cx="405454" cy="400110"/>
          </a:xfrm>
          <a:prstGeom prst="rect">
            <a:avLst/>
          </a:prstGeom>
          <a:noFill/>
        </p:spPr>
        <p:txBody>
          <a:bodyPr wrap="none" rtlCol="0">
            <a:spAutoFit/>
          </a:bodyPr>
          <a:lstStyle/>
          <a:p>
            <a:r>
              <a:rPr lang="en-US" sz="2000" dirty="0" smtClean="0"/>
              <a:t>q</a:t>
            </a:r>
            <a:r>
              <a:rPr lang="en-US" sz="2000" baseline="-25000" dirty="0"/>
              <a:t>0</a:t>
            </a:r>
          </a:p>
        </p:txBody>
      </p:sp>
      <p:cxnSp>
        <p:nvCxnSpPr>
          <p:cNvPr id="53" name="Straight Connector 52"/>
          <p:cNvCxnSpPr/>
          <p:nvPr/>
        </p:nvCxnSpPr>
        <p:spPr>
          <a:xfrm>
            <a:off x="3347832" y="4267476"/>
            <a:ext cx="0" cy="162005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3147596" y="5849486"/>
            <a:ext cx="405454" cy="400110"/>
          </a:xfrm>
          <a:prstGeom prst="rect">
            <a:avLst/>
          </a:prstGeom>
          <a:noFill/>
        </p:spPr>
        <p:txBody>
          <a:bodyPr wrap="none" rtlCol="0">
            <a:spAutoFit/>
          </a:bodyPr>
          <a:lstStyle/>
          <a:p>
            <a:r>
              <a:rPr lang="en-US" sz="2000" dirty="0" smtClean="0"/>
              <a:t>q</a:t>
            </a:r>
            <a:r>
              <a:rPr lang="en-US" sz="2000" baseline="-25000" dirty="0" smtClean="0"/>
              <a:t>1</a:t>
            </a:r>
            <a:endParaRPr lang="en-US" sz="2000" baseline="-25000" dirty="0"/>
          </a:p>
        </p:txBody>
      </p:sp>
      <p:sp>
        <p:nvSpPr>
          <p:cNvPr id="55" name="TextBox 54"/>
          <p:cNvSpPr txBox="1"/>
          <p:nvPr/>
        </p:nvSpPr>
        <p:spPr>
          <a:xfrm>
            <a:off x="4696359" y="4247913"/>
            <a:ext cx="653686" cy="430887"/>
          </a:xfrm>
          <a:prstGeom prst="rect">
            <a:avLst/>
          </a:prstGeom>
          <a:noFill/>
        </p:spPr>
        <p:txBody>
          <a:bodyPr wrap="none" rtlCol="0">
            <a:spAutoFit/>
          </a:bodyPr>
          <a:lstStyle/>
          <a:p>
            <a:r>
              <a:rPr lang="en-US" sz="2200" dirty="0" smtClean="0"/>
              <a:t>V</a:t>
            </a:r>
            <a:r>
              <a:rPr lang="en-US" sz="2200" baseline="-25000" dirty="0"/>
              <a:t>L</a:t>
            </a:r>
            <a:r>
              <a:rPr lang="en-US" sz="2200" baseline="-25000" dirty="0" smtClean="0"/>
              <a:t>,</a:t>
            </a:r>
            <a:r>
              <a:rPr lang="en-US" sz="2200" baseline="-25000" dirty="0"/>
              <a:t>1</a:t>
            </a:r>
          </a:p>
        </p:txBody>
      </p:sp>
      <p:sp>
        <p:nvSpPr>
          <p:cNvPr id="56" name="TextBox 55"/>
          <p:cNvSpPr txBox="1"/>
          <p:nvPr/>
        </p:nvSpPr>
        <p:spPr>
          <a:xfrm>
            <a:off x="4696359" y="4752893"/>
            <a:ext cx="653686" cy="430887"/>
          </a:xfrm>
          <a:prstGeom prst="rect">
            <a:avLst/>
          </a:prstGeom>
          <a:noFill/>
        </p:spPr>
        <p:txBody>
          <a:bodyPr wrap="none" rtlCol="0">
            <a:spAutoFit/>
          </a:bodyPr>
          <a:lstStyle/>
          <a:p>
            <a:r>
              <a:rPr lang="en-US" sz="2200" dirty="0" smtClean="0"/>
              <a:t>V</a:t>
            </a:r>
            <a:r>
              <a:rPr lang="en-US" sz="2200" baseline="-25000" dirty="0"/>
              <a:t>L</a:t>
            </a:r>
            <a:r>
              <a:rPr lang="en-US" sz="2200" baseline="-25000" dirty="0" smtClean="0"/>
              <a:t>,0</a:t>
            </a:r>
            <a:endParaRPr lang="en-US" sz="2200" baseline="-25000" dirty="0"/>
          </a:p>
        </p:txBody>
      </p:sp>
    </p:spTree>
    <p:extLst>
      <p:ext uri="{BB962C8B-B14F-4D97-AF65-F5344CB8AC3E}">
        <p14:creationId xmlns:p14="http://schemas.microsoft.com/office/powerpoint/2010/main" val="2653010790"/>
      </p:ext>
    </p:extLst>
  </p:cSld>
  <p:clrMapOvr>
    <a:masterClrMapping/>
  </p:clrMapOvr>
  <p:timing>
    <p:tnLst>
      <p:par>
        <p:cTn xmlns:p14="http://schemas.microsoft.com/office/powerpoint/2010/mai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Review of the Argument</a:t>
            </a:r>
            <a:endParaRPr lang="en-US" sz="4000" dirty="0"/>
          </a:p>
        </p:txBody>
      </p:sp>
      <p:sp>
        <p:nvSpPr>
          <p:cNvPr id="3" name="Content Placeholder 2"/>
          <p:cNvSpPr>
            <a:spLocks noGrp="1"/>
          </p:cNvSpPr>
          <p:nvPr>
            <p:ph idx="1"/>
          </p:nvPr>
        </p:nvSpPr>
        <p:spPr>
          <a:xfrm>
            <a:off x="481010" y="1806452"/>
            <a:ext cx="8196411" cy="4620967"/>
          </a:xfrm>
        </p:spPr>
        <p:txBody>
          <a:bodyPr>
            <a:normAutofit fontScale="92500"/>
          </a:bodyPr>
          <a:lstStyle/>
          <a:p>
            <a:r>
              <a:rPr lang="en-US" dirty="0" smtClean="0"/>
              <a:t>Let’s review the argument again. As the general value level rises, the demand curve for labor shifts upwards (D</a:t>
            </a:r>
            <a:r>
              <a:rPr lang="en-US" baseline="-25000" dirty="0" smtClean="0"/>
              <a:t>0</a:t>
            </a:r>
            <a:r>
              <a:rPr lang="en-US" dirty="0" smtClean="0"/>
              <a:t> to D</a:t>
            </a:r>
            <a:r>
              <a:rPr lang="en-US" baseline="-25000" dirty="0" smtClean="0"/>
              <a:t>1</a:t>
            </a:r>
            <a:r>
              <a:rPr lang="en-US" dirty="0" smtClean="0"/>
              <a:t>) as firms seek to increase production. A simplistic “classical view” would say that the supply curve for labor also shifts upwards by a similar amount (S</a:t>
            </a:r>
            <a:r>
              <a:rPr lang="en-US" baseline="-25000" dirty="0" smtClean="0"/>
              <a:t>0</a:t>
            </a:r>
            <a:r>
              <a:rPr lang="en-US" dirty="0" smtClean="0"/>
              <a:t> to S</a:t>
            </a:r>
            <a:r>
              <a:rPr lang="en-US" baseline="-25000" dirty="0" smtClean="0"/>
              <a:t>P</a:t>
            </a:r>
            <a:r>
              <a:rPr lang="en-US" dirty="0" smtClean="0"/>
              <a:t>): goods are more expensive (in EV terms) and labor seeks to be compensated for this (in EV terms).</a:t>
            </a:r>
          </a:p>
          <a:p>
            <a:r>
              <a:rPr lang="en-US" dirty="0" smtClean="0"/>
              <a:t>This simple analysis ignores the impact of expectations. If workers believe the increase in </a:t>
            </a:r>
            <a:r>
              <a:rPr lang="en-US" i="1" dirty="0" smtClean="0"/>
              <a:t>V</a:t>
            </a:r>
            <a:r>
              <a:rPr lang="en-US" i="1" baseline="-25000" dirty="0" smtClean="0"/>
              <a:t>G</a:t>
            </a:r>
            <a:r>
              <a:rPr lang="en-US" dirty="0" smtClean="0"/>
              <a:t> is permanent, then the classical reading is probably correct. However, if workers believe the rise in </a:t>
            </a:r>
            <a:r>
              <a:rPr lang="en-US" i="1" dirty="0" smtClean="0"/>
              <a:t>V</a:t>
            </a:r>
            <a:r>
              <a:rPr lang="en-US" i="1" baseline="-25000" dirty="0" smtClean="0"/>
              <a:t>G</a:t>
            </a:r>
            <a:r>
              <a:rPr lang="en-US" dirty="0" smtClean="0"/>
              <a:t> is temporary, then S</a:t>
            </a:r>
            <a:r>
              <a:rPr lang="en-US" baseline="-25000" dirty="0" smtClean="0"/>
              <a:t>0</a:t>
            </a:r>
            <a:r>
              <a:rPr lang="en-US" dirty="0" smtClean="0"/>
              <a:t> moves only to S</a:t>
            </a:r>
            <a:r>
              <a:rPr lang="en-US" baseline="-25000" dirty="0" smtClean="0"/>
              <a:t>T </a:t>
            </a:r>
            <a:r>
              <a:rPr lang="en-US" dirty="0" smtClean="0"/>
              <a:t>. This opens the door to an increase in the quantity of labor supplied and higher real output, even though real wages have fallen.</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325</a:t>
            </a:fld>
            <a:endParaRPr lang="en-US" dirty="0"/>
          </a:p>
        </p:txBody>
      </p:sp>
    </p:spTree>
    <p:extLst>
      <p:ext uri="{BB962C8B-B14F-4D97-AF65-F5344CB8AC3E}">
        <p14:creationId xmlns:p14="http://schemas.microsoft.com/office/powerpoint/2010/main" val="4024210259"/>
      </p:ext>
    </p:extLst>
  </p:cSld>
  <p:clrMapOvr>
    <a:masterClrMapping/>
  </p:clrMapOvr>
  <p:timing>
    <p:tnLst>
      <p:par>
        <p:cTn xmlns:p14="http://schemas.microsoft.com/office/powerpoint/2010/mai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Important Implications</a:t>
            </a:r>
            <a:endParaRPr lang="en-US" sz="4000" dirty="0"/>
          </a:p>
        </p:txBody>
      </p:sp>
      <p:sp>
        <p:nvSpPr>
          <p:cNvPr id="3" name="Content Placeholder 2"/>
          <p:cNvSpPr>
            <a:spLocks noGrp="1"/>
          </p:cNvSpPr>
          <p:nvPr>
            <p:ph idx="1"/>
          </p:nvPr>
        </p:nvSpPr>
        <p:spPr>
          <a:xfrm>
            <a:off x="481010" y="1806452"/>
            <a:ext cx="8215651" cy="4486261"/>
          </a:xfrm>
        </p:spPr>
        <p:txBody>
          <a:bodyPr>
            <a:normAutofit fontScale="92500"/>
          </a:bodyPr>
          <a:lstStyle/>
          <a:p>
            <a:r>
              <a:rPr lang="en-US" dirty="0" smtClean="0"/>
              <a:t>This analysis of the labor market response to an increase in the general value level has two important implications.</a:t>
            </a:r>
          </a:p>
          <a:p>
            <a:r>
              <a:rPr lang="en-US" dirty="0" smtClean="0"/>
              <a:t>The first implication is that the short run aggregate supply curve is likely to be upward sloping. As the general value level rises, the absolute market value of labor may rise by a smaller percentage amount, allowing firms to increase production (real output rises).</a:t>
            </a:r>
          </a:p>
          <a:p>
            <a:r>
              <a:rPr lang="en-US" dirty="0" smtClean="0"/>
              <a:t>The second implication is that, </a:t>
            </a:r>
            <a:r>
              <a:rPr lang="en-US" i="1" dirty="0" smtClean="0"/>
              <a:t>in an efficient market</a:t>
            </a:r>
            <a:r>
              <a:rPr lang="en-US" dirty="0" smtClean="0"/>
              <a:t>, the absolute market value of wages should fluctuate less than the general value level. Translated back into dollar terms, this means that nominal wages should appear to be “sticky” (the price level should be more volatile than nominal wages).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326</a:t>
            </a:fld>
            <a:endParaRPr lang="en-US" dirty="0"/>
          </a:p>
        </p:txBody>
      </p:sp>
    </p:spTree>
    <p:extLst>
      <p:ext uri="{BB962C8B-B14F-4D97-AF65-F5344CB8AC3E}">
        <p14:creationId xmlns:p14="http://schemas.microsoft.com/office/powerpoint/2010/main" val="2101501778"/>
      </p:ext>
    </p:extLst>
  </p:cSld>
  <p:clrMapOvr>
    <a:masterClrMapping/>
  </p:clrMapOvr>
  <p:timing>
    <p:tnLst>
      <p:par>
        <p:cTn xmlns:p14="http://schemas.microsoft.com/office/powerpoint/2010/mai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Wages Appear to be Sticky</a:t>
            </a:r>
            <a:endParaRPr lang="en-US" sz="4000" dirty="0"/>
          </a:p>
        </p:txBody>
      </p:sp>
      <p:sp>
        <p:nvSpPr>
          <p:cNvPr id="3" name="Content Placeholder 2"/>
          <p:cNvSpPr>
            <a:spLocks noGrp="1"/>
          </p:cNvSpPr>
          <p:nvPr>
            <p:ph idx="1"/>
          </p:nvPr>
        </p:nvSpPr>
        <p:spPr>
          <a:xfrm>
            <a:off x="404051" y="1748721"/>
            <a:ext cx="8349428" cy="1157086"/>
          </a:xfrm>
        </p:spPr>
        <p:txBody>
          <a:bodyPr>
            <a:normAutofit/>
          </a:bodyPr>
          <a:lstStyle/>
          <a:p>
            <a:pPr marL="0" indent="0" algn="ctr">
              <a:buNone/>
            </a:pPr>
            <a:r>
              <a:rPr lang="en-US" sz="2100" dirty="0" smtClean="0"/>
              <a:t>If workers believe the general value level </a:t>
            </a:r>
            <a:r>
              <a:rPr lang="en-US" sz="2100" i="1" dirty="0" smtClean="0"/>
              <a:t>V</a:t>
            </a:r>
            <a:r>
              <a:rPr lang="en-US" sz="2100" i="1" baseline="-25000" dirty="0" smtClean="0"/>
              <a:t>G</a:t>
            </a:r>
            <a:r>
              <a:rPr lang="en-US" sz="2100" dirty="0" smtClean="0"/>
              <a:t> is mean reverting, then the labor supply function may only adjust modestly to variations in the general value level, creating the impression that wages </a:t>
            </a:r>
            <a:r>
              <a:rPr lang="en-US" sz="2100" i="1" dirty="0" smtClean="0"/>
              <a:t>V</a:t>
            </a:r>
            <a:r>
              <a:rPr lang="en-US" sz="2100" i="1" baseline="-25000" dirty="0" smtClean="0"/>
              <a:t>L</a:t>
            </a:r>
            <a:r>
              <a:rPr lang="en-US" sz="2100" dirty="0" smtClean="0"/>
              <a:t> are “sticky”.</a:t>
            </a:r>
            <a:endParaRPr lang="en-US" sz="2100" dirty="0"/>
          </a:p>
        </p:txBody>
      </p:sp>
      <p:sp>
        <p:nvSpPr>
          <p:cNvPr id="7" name="Freeform 6"/>
          <p:cNvSpPr/>
          <p:nvPr/>
        </p:nvSpPr>
        <p:spPr>
          <a:xfrm>
            <a:off x="1346826" y="3377813"/>
            <a:ext cx="6349332" cy="2337590"/>
          </a:xfrm>
          <a:custGeom>
            <a:avLst/>
            <a:gdLst>
              <a:gd name="connsiteX0" fmla="*/ 0 w 6349332"/>
              <a:gd name="connsiteY0" fmla="*/ 1259935 h 2337590"/>
              <a:gd name="connsiteX1" fmla="*/ 962020 w 6349332"/>
              <a:gd name="connsiteY1" fmla="*/ 28334 h 2337590"/>
              <a:gd name="connsiteX2" fmla="*/ 1962520 w 6349332"/>
              <a:gd name="connsiteY2" fmla="*/ 2337587 h 2337590"/>
              <a:gd name="connsiteX3" fmla="*/ 3309348 w 6349332"/>
              <a:gd name="connsiteY3" fmla="*/ 47578 h 2337590"/>
              <a:gd name="connsiteX4" fmla="*/ 4386811 w 6349332"/>
              <a:gd name="connsiteY4" fmla="*/ 2260612 h 2337590"/>
              <a:gd name="connsiteX5" fmla="*/ 5291110 w 6349332"/>
              <a:gd name="connsiteY5" fmla="*/ 182284 h 2337590"/>
              <a:gd name="connsiteX6" fmla="*/ 6349332 w 6349332"/>
              <a:gd name="connsiteY6" fmla="*/ 1298423 h 233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9332" h="2337590">
                <a:moveTo>
                  <a:pt x="0" y="1259935"/>
                </a:moveTo>
                <a:cubicBezTo>
                  <a:pt x="317466" y="554330"/>
                  <a:pt x="634933" y="-151275"/>
                  <a:pt x="962020" y="28334"/>
                </a:cubicBezTo>
                <a:cubicBezTo>
                  <a:pt x="1289107" y="207943"/>
                  <a:pt x="1571299" y="2334380"/>
                  <a:pt x="1962520" y="2337587"/>
                </a:cubicBezTo>
                <a:cubicBezTo>
                  <a:pt x="2353741" y="2340794"/>
                  <a:pt x="2905300" y="60407"/>
                  <a:pt x="3309348" y="47578"/>
                </a:cubicBezTo>
                <a:cubicBezTo>
                  <a:pt x="3713396" y="34749"/>
                  <a:pt x="4056517" y="2238161"/>
                  <a:pt x="4386811" y="2260612"/>
                </a:cubicBezTo>
                <a:cubicBezTo>
                  <a:pt x="4717105" y="2283063"/>
                  <a:pt x="4964023" y="342649"/>
                  <a:pt x="5291110" y="182284"/>
                </a:cubicBezTo>
                <a:cubicBezTo>
                  <a:pt x="5618197" y="21919"/>
                  <a:pt x="6227476" y="1109193"/>
                  <a:pt x="6349332" y="1298423"/>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1366066" y="4173658"/>
            <a:ext cx="6310851" cy="656743"/>
          </a:xfrm>
          <a:custGeom>
            <a:avLst/>
            <a:gdLst>
              <a:gd name="connsiteX0" fmla="*/ 0 w 6310851"/>
              <a:gd name="connsiteY0" fmla="*/ 483334 h 656743"/>
              <a:gd name="connsiteX1" fmla="*/ 769616 w 6310851"/>
              <a:gd name="connsiteY1" fmla="*/ 2240 h 656743"/>
              <a:gd name="connsiteX2" fmla="*/ 1981761 w 6310851"/>
              <a:gd name="connsiteY2" fmla="*/ 656528 h 656743"/>
              <a:gd name="connsiteX3" fmla="*/ 3328589 w 6310851"/>
              <a:gd name="connsiteY3" fmla="*/ 79215 h 656743"/>
              <a:gd name="connsiteX4" fmla="*/ 4406051 w 6310851"/>
              <a:gd name="connsiteY4" fmla="*/ 502578 h 656743"/>
              <a:gd name="connsiteX5" fmla="*/ 5425792 w 6310851"/>
              <a:gd name="connsiteY5" fmla="*/ 136946 h 656743"/>
              <a:gd name="connsiteX6" fmla="*/ 6310851 w 6310851"/>
              <a:gd name="connsiteY6" fmla="*/ 444847 h 65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0851" h="656743">
                <a:moveTo>
                  <a:pt x="0" y="483334"/>
                </a:moveTo>
                <a:cubicBezTo>
                  <a:pt x="219661" y="228354"/>
                  <a:pt x="439323" y="-26626"/>
                  <a:pt x="769616" y="2240"/>
                </a:cubicBezTo>
                <a:cubicBezTo>
                  <a:pt x="1099909" y="31106"/>
                  <a:pt x="1555266" y="643699"/>
                  <a:pt x="1981761" y="656528"/>
                </a:cubicBezTo>
                <a:cubicBezTo>
                  <a:pt x="2408257" y="669357"/>
                  <a:pt x="2924541" y="104873"/>
                  <a:pt x="3328589" y="79215"/>
                </a:cubicBezTo>
                <a:cubicBezTo>
                  <a:pt x="3732637" y="53557"/>
                  <a:pt x="4056517" y="492956"/>
                  <a:pt x="4406051" y="502578"/>
                </a:cubicBezTo>
                <a:cubicBezTo>
                  <a:pt x="4755585" y="512200"/>
                  <a:pt x="5108326" y="146568"/>
                  <a:pt x="5425792" y="136946"/>
                </a:cubicBezTo>
                <a:cubicBezTo>
                  <a:pt x="5743258" y="127324"/>
                  <a:pt x="6169755" y="387116"/>
                  <a:pt x="6310851" y="444847"/>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Connector 11"/>
          <p:cNvCxnSpPr/>
          <p:nvPr/>
        </p:nvCxnSpPr>
        <p:spPr>
          <a:xfrm>
            <a:off x="7676918" y="5215063"/>
            <a:ext cx="43834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675398" y="5598391"/>
            <a:ext cx="438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8130035" y="4964892"/>
            <a:ext cx="565723" cy="430887"/>
          </a:xfrm>
          <a:prstGeom prst="rect">
            <a:avLst/>
          </a:prstGeom>
          <a:noFill/>
        </p:spPr>
        <p:txBody>
          <a:bodyPr wrap="none" rtlCol="0">
            <a:spAutoFit/>
          </a:bodyPr>
          <a:lstStyle/>
          <a:p>
            <a:r>
              <a:rPr lang="en-US" sz="2200" i="1" dirty="0" smtClean="0"/>
              <a:t>V</a:t>
            </a:r>
            <a:r>
              <a:rPr lang="en-US" sz="2200" i="1" baseline="-25000" dirty="0" smtClean="0"/>
              <a:t>G</a:t>
            </a:r>
            <a:endParaRPr lang="en-US" sz="2200" baseline="-25000" dirty="0"/>
          </a:p>
        </p:txBody>
      </p:sp>
      <p:sp>
        <p:nvSpPr>
          <p:cNvPr id="15" name="TextBox 14"/>
          <p:cNvSpPr txBox="1"/>
          <p:nvPr/>
        </p:nvSpPr>
        <p:spPr>
          <a:xfrm>
            <a:off x="8147755" y="5348220"/>
            <a:ext cx="527250" cy="430887"/>
          </a:xfrm>
          <a:prstGeom prst="rect">
            <a:avLst/>
          </a:prstGeom>
          <a:noFill/>
        </p:spPr>
        <p:txBody>
          <a:bodyPr wrap="none" rtlCol="0">
            <a:spAutoFit/>
          </a:bodyPr>
          <a:lstStyle/>
          <a:p>
            <a:r>
              <a:rPr lang="en-US" sz="2200" i="1" dirty="0" smtClean="0"/>
              <a:t>V</a:t>
            </a:r>
            <a:r>
              <a:rPr lang="en-US" sz="2200" i="1" baseline="-25000" dirty="0" smtClean="0"/>
              <a:t>L</a:t>
            </a:r>
            <a:endParaRPr lang="en-US" sz="2200" baseline="-25000" dirty="0"/>
          </a:p>
        </p:txBody>
      </p:sp>
      <p:sp>
        <p:nvSpPr>
          <p:cNvPr id="18" name="TextBox 17"/>
          <p:cNvSpPr txBox="1"/>
          <p:nvPr/>
        </p:nvSpPr>
        <p:spPr>
          <a:xfrm>
            <a:off x="346330" y="2905807"/>
            <a:ext cx="1182836" cy="646331"/>
          </a:xfrm>
          <a:prstGeom prst="rect">
            <a:avLst/>
          </a:prstGeom>
          <a:noFill/>
        </p:spPr>
        <p:txBody>
          <a:bodyPr wrap="none" rtlCol="0">
            <a:spAutoFit/>
          </a:bodyPr>
          <a:lstStyle/>
          <a:p>
            <a:pPr algn="ctr"/>
            <a:r>
              <a:rPr lang="en-US" dirty="0" smtClean="0"/>
              <a:t>Economic</a:t>
            </a:r>
          </a:p>
          <a:p>
            <a:pPr algn="ctr"/>
            <a:r>
              <a:rPr lang="en-US" dirty="0" smtClean="0"/>
              <a:t>Value</a:t>
            </a:r>
            <a:endParaRPr lang="en-US" dirty="0"/>
          </a:p>
        </p:txBody>
      </p:sp>
      <p:cxnSp>
        <p:nvCxnSpPr>
          <p:cNvPr id="22" name="Straight Arrow Connector 21"/>
          <p:cNvCxnSpPr/>
          <p:nvPr/>
        </p:nvCxnSpPr>
        <p:spPr>
          <a:xfrm flipV="1">
            <a:off x="900113" y="3571382"/>
            <a:ext cx="0" cy="24463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900113" y="6017746"/>
            <a:ext cx="658440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502238" y="5863794"/>
            <a:ext cx="701447" cy="369332"/>
          </a:xfrm>
          <a:prstGeom prst="rect">
            <a:avLst/>
          </a:prstGeom>
          <a:noFill/>
        </p:spPr>
        <p:txBody>
          <a:bodyPr wrap="none" rtlCol="0">
            <a:spAutoFit/>
          </a:bodyPr>
          <a:lstStyle/>
          <a:p>
            <a:r>
              <a:rPr lang="en-US" dirty="0" smtClean="0"/>
              <a:t>Time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327</a:t>
            </a:fld>
            <a:endParaRPr lang="en-US" dirty="0"/>
          </a:p>
        </p:txBody>
      </p:sp>
      <p:cxnSp>
        <p:nvCxnSpPr>
          <p:cNvPr id="11" name="Straight Arrow Connector 10"/>
          <p:cNvCxnSpPr/>
          <p:nvPr/>
        </p:nvCxnSpPr>
        <p:spPr>
          <a:xfrm flipV="1">
            <a:off x="1943280" y="4349093"/>
            <a:ext cx="250126" cy="4813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529166" y="4830401"/>
            <a:ext cx="774571" cy="369332"/>
          </a:xfrm>
          <a:prstGeom prst="rect">
            <a:avLst/>
          </a:prstGeom>
          <a:noFill/>
        </p:spPr>
        <p:txBody>
          <a:bodyPr wrap="none" rtlCol="0">
            <a:spAutoFit/>
          </a:bodyPr>
          <a:lstStyle/>
          <a:p>
            <a:r>
              <a:rPr lang="en-US" dirty="0" smtClean="0"/>
              <a:t>Labor</a:t>
            </a:r>
            <a:endParaRPr lang="en-US" dirty="0"/>
          </a:p>
        </p:txBody>
      </p:sp>
      <p:cxnSp>
        <p:nvCxnSpPr>
          <p:cNvPr id="21" name="Straight Arrow Connector 20"/>
          <p:cNvCxnSpPr/>
          <p:nvPr/>
        </p:nvCxnSpPr>
        <p:spPr>
          <a:xfrm flipH="1">
            <a:off x="2693655" y="3417430"/>
            <a:ext cx="211646" cy="4505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597461" y="3021272"/>
            <a:ext cx="838841" cy="369332"/>
          </a:xfrm>
          <a:prstGeom prst="rect">
            <a:avLst/>
          </a:prstGeom>
          <a:noFill/>
        </p:spPr>
        <p:txBody>
          <a:bodyPr wrap="none" rtlCol="0">
            <a:spAutoFit/>
          </a:bodyPr>
          <a:lstStyle/>
          <a:p>
            <a:r>
              <a:rPr lang="en-US" dirty="0" smtClean="0"/>
              <a:t>Goods</a:t>
            </a:r>
            <a:endParaRPr lang="en-US" dirty="0"/>
          </a:p>
        </p:txBody>
      </p:sp>
    </p:spTree>
    <p:extLst>
      <p:ext uri="{BB962C8B-B14F-4D97-AF65-F5344CB8AC3E}">
        <p14:creationId xmlns:p14="http://schemas.microsoft.com/office/powerpoint/2010/main" val="978502342"/>
      </p:ext>
    </p:extLst>
  </p:cSld>
  <p:clrMapOvr>
    <a:masterClrMapping/>
  </p:clrMapOvr>
  <p:timing>
    <p:tnLst>
      <p:par>
        <p:cTn xmlns:p14="http://schemas.microsoft.com/office/powerpoint/2010/mai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90019" cy="1339850"/>
          </a:xfrm>
        </p:spPr>
        <p:txBody>
          <a:bodyPr>
            <a:normAutofit/>
          </a:bodyPr>
          <a:lstStyle/>
          <a:p>
            <a:r>
              <a:rPr lang="en-US" sz="4000" dirty="0" smtClean="0"/>
              <a:t>Labor Responds to Absolute Market Value of Labor, Not Real Wage</a:t>
            </a:r>
            <a:endParaRPr lang="en-US" sz="4000" dirty="0"/>
          </a:p>
        </p:txBody>
      </p:sp>
      <p:sp>
        <p:nvSpPr>
          <p:cNvPr id="3" name="Content Placeholder 2"/>
          <p:cNvSpPr>
            <a:spLocks noGrp="1"/>
          </p:cNvSpPr>
          <p:nvPr>
            <p:ph idx="1"/>
          </p:nvPr>
        </p:nvSpPr>
        <p:spPr>
          <a:xfrm>
            <a:off x="461770" y="1748721"/>
            <a:ext cx="8234891" cy="1118598"/>
          </a:xfrm>
        </p:spPr>
        <p:txBody>
          <a:bodyPr>
            <a:normAutofit/>
          </a:bodyPr>
          <a:lstStyle/>
          <a:p>
            <a:pPr marL="0" indent="0" algn="ctr">
              <a:buNone/>
            </a:pPr>
            <a:r>
              <a:rPr lang="en-US" sz="2100" dirty="0" smtClean="0"/>
              <a:t>If workers believe the general value level </a:t>
            </a:r>
            <a:r>
              <a:rPr lang="en-US" sz="2100" i="1" dirty="0" smtClean="0"/>
              <a:t>V</a:t>
            </a:r>
            <a:r>
              <a:rPr lang="en-US" sz="2100" i="1" baseline="-25000" dirty="0" smtClean="0"/>
              <a:t>G</a:t>
            </a:r>
            <a:r>
              <a:rPr lang="en-US" sz="2100" dirty="0" smtClean="0"/>
              <a:t> is mean reverting, then the quantity of labor they supply may be more responsive to the absolute market value of labor </a:t>
            </a:r>
            <a:r>
              <a:rPr lang="en-US" sz="2100" i="1" dirty="0" smtClean="0"/>
              <a:t>V</a:t>
            </a:r>
            <a:r>
              <a:rPr lang="en-US" sz="2100" i="1" baseline="-25000" dirty="0" smtClean="0"/>
              <a:t>L </a:t>
            </a:r>
            <a:r>
              <a:rPr lang="en-US" sz="2100" dirty="0"/>
              <a:t> </a:t>
            </a:r>
            <a:r>
              <a:rPr lang="en-US" sz="2100" dirty="0" smtClean="0"/>
              <a:t>than the real wage (</a:t>
            </a:r>
            <a:r>
              <a:rPr lang="en-US" sz="2100" i="1" dirty="0" smtClean="0"/>
              <a:t>w = V</a:t>
            </a:r>
            <a:r>
              <a:rPr lang="en-US" sz="2100" i="1" baseline="-25000" dirty="0" smtClean="0"/>
              <a:t>L </a:t>
            </a:r>
            <a:r>
              <a:rPr lang="en-US" sz="2100" i="1" dirty="0" smtClean="0"/>
              <a:t>/V</a:t>
            </a:r>
            <a:r>
              <a:rPr lang="en-US" sz="2100" i="1" baseline="-25000" dirty="0" smtClean="0"/>
              <a:t>G </a:t>
            </a:r>
            <a:r>
              <a:rPr lang="en-US" sz="2100" dirty="0" smtClean="0"/>
              <a:t>).</a:t>
            </a:r>
            <a:endParaRPr lang="en-US" sz="2100" dirty="0"/>
          </a:p>
        </p:txBody>
      </p:sp>
      <p:sp>
        <p:nvSpPr>
          <p:cNvPr id="7" name="Freeform 6"/>
          <p:cNvSpPr/>
          <p:nvPr/>
        </p:nvSpPr>
        <p:spPr>
          <a:xfrm>
            <a:off x="1346826" y="3377813"/>
            <a:ext cx="6349332" cy="2337590"/>
          </a:xfrm>
          <a:custGeom>
            <a:avLst/>
            <a:gdLst>
              <a:gd name="connsiteX0" fmla="*/ 0 w 6349332"/>
              <a:gd name="connsiteY0" fmla="*/ 1259935 h 2337590"/>
              <a:gd name="connsiteX1" fmla="*/ 962020 w 6349332"/>
              <a:gd name="connsiteY1" fmla="*/ 28334 h 2337590"/>
              <a:gd name="connsiteX2" fmla="*/ 1962520 w 6349332"/>
              <a:gd name="connsiteY2" fmla="*/ 2337587 h 2337590"/>
              <a:gd name="connsiteX3" fmla="*/ 3309348 w 6349332"/>
              <a:gd name="connsiteY3" fmla="*/ 47578 h 2337590"/>
              <a:gd name="connsiteX4" fmla="*/ 4386811 w 6349332"/>
              <a:gd name="connsiteY4" fmla="*/ 2260612 h 2337590"/>
              <a:gd name="connsiteX5" fmla="*/ 5291110 w 6349332"/>
              <a:gd name="connsiteY5" fmla="*/ 182284 h 2337590"/>
              <a:gd name="connsiteX6" fmla="*/ 6349332 w 6349332"/>
              <a:gd name="connsiteY6" fmla="*/ 1298423 h 233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9332" h="2337590">
                <a:moveTo>
                  <a:pt x="0" y="1259935"/>
                </a:moveTo>
                <a:cubicBezTo>
                  <a:pt x="317466" y="554330"/>
                  <a:pt x="634933" y="-151275"/>
                  <a:pt x="962020" y="28334"/>
                </a:cubicBezTo>
                <a:cubicBezTo>
                  <a:pt x="1289107" y="207943"/>
                  <a:pt x="1571299" y="2334380"/>
                  <a:pt x="1962520" y="2337587"/>
                </a:cubicBezTo>
                <a:cubicBezTo>
                  <a:pt x="2353741" y="2340794"/>
                  <a:pt x="2905300" y="60407"/>
                  <a:pt x="3309348" y="47578"/>
                </a:cubicBezTo>
                <a:cubicBezTo>
                  <a:pt x="3713396" y="34749"/>
                  <a:pt x="4056517" y="2238161"/>
                  <a:pt x="4386811" y="2260612"/>
                </a:cubicBezTo>
                <a:cubicBezTo>
                  <a:pt x="4717105" y="2283063"/>
                  <a:pt x="4964023" y="342649"/>
                  <a:pt x="5291110" y="182284"/>
                </a:cubicBezTo>
                <a:cubicBezTo>
                  <a:pt x="5618197" y="21919"/>
                  <a:pt x="6227476" y="1109193"/>
                  <a:pt x="6349332" y="1298423"/>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1366066" y="4173658"/>
            <a:ext cx="6310851" cy="656743"/>
          </a:xfrm>
          <a:custGeom>
            <a:avLst/>
            <a:gdLst>
              <a:gd name="connsiteX0" fmla="*/ 0 w 6310851"/>
              <a:gd name="connsiteY0" fmla="*/ 483334 h 656743"/>
              <a:gd name="connsiteX1" fmla="*/ 769616 w 6310851"/>
              <a:gd name="connsiteY1" fmla="*/ 2240 h 656743"/>
              <a:gd name="connsiteX2" fmla="*/ 1981761 w 6310851"/>
              <a:gd name="connsiteY2" fmla="*/ 656528 h 656743"/>
              <a:gd name="connsiteX3" fmla="*/ 3328589 w 6310851"/>
              <a:gd name="connsiteY3" fmla="*/ 79215 h 656743"/>
              <a:gd name="connsiteX4" fmla="*/ 4406051 w 6310851"/>
              <a:gd name="connsiteY4" fmla="*/ 502578 h 656743"/>
              <a:gd name="connsiteX5" fmla="*/ 5425792 w 6310851"/>
              <a:gd name="connsiteY5" fmla="*/ 136946 h 656743"/>
              <a:gd name="connsiteX6" fmla="*/ 6310851 w 6310851"/>
              <a:gd name="connsiteY6" fmla="*/ 444847 h 65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0851" h="656743">
                <a:moveTo>
                  <a:pt x="0" y="483334"/>
                </a:moveTo>
                <a:cubicBezTo>
                  <a:pt x="219661" y="228354"/>
                  <a:pt x="439323" y="-26626"/>
                  <a:pt x="769616" y="2240"/>
                </a:cubicBezTo>
                <a:cubicBezTo>
                  <a:pt x="1099909" y="31106"/>
                  <a:pt x="1555266" y="643699"/>
                  <a:pt x="1981761" y="656528"/>
                </a:cubicBezTo>
                <a:cubicBezTo>
                  <a:pt x="2408257" y="669357"/>
                  <a:pt x="2924541" y="104873"/>
                  <a:pt x="3328589" y="79215"/>
                </a:cubicBezTo>
                <a:cubicBezTo>
                  <a:pt x="3732637" y="53557"/>
                  <a:pt x="4056517" y="492956"/>
                  <a:pt x="4406051" y="502578"/>
                </a:cubicBezTo>
                <a:cubicBezTo>
                  <a:pt x="4755585" y="512200"/>
                  <a:pt x="5108326" y="146568"/>
                  <a:pt x="5425792" y="136946"/>
                </a:cubicBezTo>
                <a:cubicBezTo>
                  <a:pt x="5743258" y="127324"/>
                  <a:pt x="6169755" y="387116"/>
                  <a:pt x="6310851" y="444847"/>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Connector 11"/>
          <p:cNvCxnSpPr/>
          <p:nvPr/>
        </p:nvCxnSpPr>
        <p:spPr>
          <a:xfrm>
            <a:off x="7676918" y="5234307"/>
            <a:ext cx="43834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675398" y="5598391"/>
            <a:ext cx="438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8130035" y="5003380"/>
            <a:ext cx="521754" cy="400110"/>
          </a:xfrm>
          <a:prstGeom prst="rect">
            <a:avLst/>
          </a:prstGeom>
          <a:noFill/>
        </p:spPr>
        <p:txBody>
          <a:bodyPr wrap="none" rtlCol="0">
            <a:spAutoFit/>
          </a:bodyPr>
          <a:lstStyle/>
          <a:p>
            <a:r>
              <a:rPr lang="en-US" sz="2000" i="1" dirty="0" smtClean="0"/>
              <a:t>V</a:t>
            </a:r>
            <a:r>
              <a:rPr lang="en-US" sz="2000" i="1" baseline="-25000" dirty="0" smtClean="0"/>
              <a:t>G</a:t>
            </a:r>
            <a:endParaRPr lang="en-US" sz="2000" baseline="-25000" dirty="0"/>
          </a:p>
        </p:txBody>
      </p:sp>
      <p:sp>
        <p:nvSpPr>
          <p:cNvPr id="15" name="TextBox 14"/>
          <p:cNvSpPr txBox="1"/>
          <p:nvPr/>
        </p:nvSpPr>
        <p:spPr>
          <a:xfrm>
            <a:off x="8147755" y="5348220"/>
            <a:ext cx="508930" cy="400110"/>
          </a:xfrm>
          <a:prstGeom prst="rect">
            <a:avLst/>
          </a:prstGeom>
          <a:noFill/>
        </p:spPr>
        <p:txBody>
          <a:bodyPr wrap="none" rtlCol="0">
            <a:spAutoFit/>
          </a:bodyPr>
          <a:lstStyle/>
          <a:p>
            <a:r>
              <a:rPr lang="en-US" sz="2000" i="1" dirty="0" smtClean="0"/>
              <a:t>V</a:t>
            </a:r>
            <a:r>
              <a:rPr lang="en-US" sz="2000" i="1" baseline="-25000" dirty="0" smtClean="0"/>
              <a:t>L</a:t>
            </a:r>
            <a:endParaRPr lang="en-US" sz="2000" baseline="-25000" dirty="0"/>
          </a:p>
        </p:txBody>
      </p:sp>
      <p:sp>
        <p:nvSpPr>
          <p:cNvPr id="18" name="TextBox 17"/>
          <p:cNvSpPr txBox="1"/>
          <p:nvPr/>
        </p:nvSpPr>
        <p:spPr>
          <a:xfrm>
            <a:off x="346330" y="2905807"/>
            <a:ext cx="1182836" cy="646331"/>
          </a:xfrm>
          <a:prstGeom prst="rect">
            <a:avLst/>
          </a:prstGeom>
          <a:noFill/>
        </p:spPr>
        <p:txBody>
          <a:bodyPr wrap="none" rtlCol="0">
            <a:spAutoFit/>
          </a:bodyPr>
          <a:lstStyle/>
          <a:p>
            <a:pPr algn="ctr"/>
            <a:r>
              <a:rPr lang="en-US" dirty="0" smtClean="0"/>
              <a:t>Economic</a:t>
            </a:r>
          </a:p>
          <a:p>
            <a:pPr algn="ctr"/>
            <a:r>
              <a:rPr lang="en-US" dirty="0" smtClean="0"/>
              <a:t>Value</a:t>
            </a:r>
            <a:endParaRPr lang="en-US" dirty="0"/>
          </a:p>
        </p:txBody>
      </p:sp>
      <p:cxnSp>
        <p:nvCxnSpPr>
          <p:cNvPr id="22" name="Straight Arrow Connector 21"/>
          <p:cNvCxnSpPr/>
          <p:nvPr/>
        </p:nvCxnSpPr>
        <p:spPr>
          <a:xfrm flipV="1">
            <a:off x="900113" y="3571382"/>
            <a:ext cx="0" cy="24463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900113" y="6017746"/>
            <a:ext cx="658440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502238" y="5863794"/>
            <a:ext cx="701447" cy="369332"/>
          </a:xfrm>
          <a:prstGeom prst="rect">
            <a:avLst/>
          </a:prstGeom>
          <a:noFill/>
        </p:spPr>
        <p:txBody>
          <a:bodyPr wrap="none" rtlCol="0">
            <a:spAutoFit/>
          </a:bodyPr>
          <a:lstStyle/>
          <a:p>
            <a:r>
              <a:rPr lang="en-US" dirty="0" smtClean="0"/>
              <a:t>Time</a:t>
            </a:r>
            <a:endParaRPr lang="en-US" dirty="0"/>
          </a:p>
        </p:txBody>
      </p:sp>
      <p:sp>
        <p:nvSpPr>
          <p:cNvPr id="27" name="TextBox 26"/>
          <p:cNvSpPr txBox="1"/>
          <p:nvPr/>
        </p:nvSpPr>
        <p:spPr>
          <a:xfrm>
            <a:off x="1673915" y="4676237"/>
            <a:ext cx="942085" cy="646331"/>
          </a:xfrm>
          <a:prstGeom prst="rect">
            <a:avLst/>
          </a:prstGeom>
          <a:noFill/>
        </p:spPr>
        <p:txBody>
          <a:bodyPr wrap="none" rtlCol="0">
            <a:spAutoFit/>
          </a:bodyPr>
          <a:lstStyle/>
          <a:p>
            <a:pPr algn="ctr"/>
            <a:r>
              <a:rPr lang="en-US" dirty="0" smtClean="0"/>
              <a:t>WORK</a:t>
            </a:r>
          </a:p>
          <a:p>
            <a:pPr algn="ctr"/>
            <a:r>
              <a:rPr lang="en-US" dirty="0" smtClean="0"/>
              <a:t>MORE</a:t>
            </a:r>
          </a:p>
        </p:txBody>
      </p:sp>
      <p:cxnSp>
        <p:nvCxnSpPr>
          <p:cNvPr id="29" name="Straight Arrow Connector 28"/>
          <p:cNvCxnSpPr>
            <a:stCxn id="27" idx="0"/>
          </p:cNvCxnSpPr>
          <p:nvPr/>
        </p:nvCxnSpPr>
        <p:spPr>
          <a:xfrm flipH="1" flipV="1">
            <a:off x="2135686" y="4329849"/>
            <a:ext cx="9272" cy="3463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886060" y="3629114"/>
            <a:ext cx="942085" cy="646331"/>
          </a:xfrm>
          <a:prstGeom prst="rect">
            <a:avLst/>
          </a:prstGeom>
          <a:noFill/>
        </p:spPr>
        <p:txBody>
          <a:bodyPr wrap="none" rtlCol="0">
            <a:spAutoFit/>
          </a:bodyPr>
          <a:lstStyle/>
          <a:p>
            <a:pPr algn="ctr"/>
            <a:r>
              <a:rPr lang="en-US" dirty="0" smtClean="0"/>
              <a:t>WORK</a:t>
            </a:r>
          </a:p>
          <a:p>
            <a:pPr algn="ctr"/>
            <a:r>
              <a:rPr lang="en-US" dirty="0" smtClean="0"/>
              <a:t>LESS</a:t>
            </a:r>
            <a:endParaRPr lang="en-US" dirty="0"/>
          </a:p>
        </p:txBody>
      </p:sp>
      <p:cxnSp>
        <p:nvCxnSpPr>
          <p:cNvPr id="32" name="Straight Arrow Connector 31"/>
          <p:cNvCxnSpPr/>
          <p:nvPr/>
        </p:nvCxnSpPr>
        <p:spPr>
          <a:xfrm>
            <a:off x="3347830" y="4329849"/>
            <a:ext cx="0" cy="3463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328</a:t>
            </a:fld>
            <a:endParaRPr lang="en-US" dirty="0"/>
          </a:p>
        </p:txBody>
      </p:sp>
    </p:spTree>
    <p:extLst>
      <p:ext uri="{BB962C8B-B14F-4D97-AF65-F5344CB8AC3E}">
        <p14:creationId xmlns:p14="http://schemas.microsoft.com/office/powerpoint/2010/main" val="4185755186"/>
      </p:ext>
    </p:extLst>
  </p:cSld>
  <p:clrMapOvr>
    <a:masterClrMapping/>
  </p:clrMapOvr>
  <p:timing>
    <p:tnLst>
      <p:par>
        <p:cTn xmlns:p14="http://schemas.microsoft.com/office/powerpoint/2010/mai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Labor’s Response to a Fall in the</a:t>
            </a:r>
            <a:br>
              <a:rPr lang="en-US" sz="4000" dirty="0" smtClean="0"/>
            </a:br>
            <a:r>
              <a:rPr lang="en-US" sz="4000" dirty="0" smtClean="0"/>
              <a:t>General Value Level</a:t>
            </a:r>
            <a:endParaRPr lang="en-US" sz="4000" dirty="0"/>
          </a:p>
        </p:txBody>
      </p:sp>
      <p:sp>
        <p:nvSpPr>
          <p:cNvPr id="3" name="Content Placeholder 2"/>
          <p:cNvSpPr>
            <a:spLocks noGrp="1"/>
          </p:cNvSpPr>
          <p:nvPr>
            <p:ph idx="1"/>
          </p:nvPr>
        </p:nvSpPr>
        <p:spPr>
          <a:xfrm>
            <a:off x="481010" y="1806452"/>
            <a:ext cx="8254132" cy="4486262"/>
          </a:xfrm>
        </p:spPr>
        <p:txBody>
          <a:bodyPr>
            <a:normAutofit fontScale="92500"/>
          </a:bodyPr>
          <a:lstStyle/>
          <a:p>
            <a:r>
              <a:rPr lang="en-US" dirty="0" smtClean="0"/>
              <a:t>Before we discuss these implications in more detail, let’s consider the response of the labor market and aggregate supply to a </a:t>
            </a:r>
            <a:r>
              <a:rPr lang="en-US" i="1" dirty="0" smtClean="0"/>
              <a:t>fall</a:t>
            </a:r>
            <a:r>
              <a:rPr lang="en-US" dirty="0" smtClean="0"/>
              <a:t> in the general value level.</a:t>
            </a:r>
          </a:p>
          <a:p>
            <a:r>
              <a:rPr lang="en-US" dirty="0" smtClean="0"/>
              <a:t>When the general value level falls, the demand curve for labor shift to the left (firms need to cut back on labor expenses in order to remain profitable).</a:t>
            </a:r>
          </a:p>
          <a:p>
            <a:r>
              <a:rPr lang="en-US" dirty="0" smtClean="0"/>
              <a:t>The supply curve for labor shifts downwards: workers are willing to accept lower “absolute market value wages” </a:t>
            </a:r>
            <a:r>
              <a:rPr lang="en-US" i="1" dirty="0" smtClean="0"/>
              <a:t>V</a:t>
            </a:r>
            <a:r>
              <a:rPr lang="en-US" i="1" baseline="-25000" dirty="0" smtClean="0"/>
              <a:t>L</a:t>
            </a:r>
            <a:r>
              <a:rPr lang="en-US" dirty="0" smtClean="0"/>
              <a:t> because the overall absolute market value of goods</a:t>
            </a:r>
            <a:r>
              <a:rPr lang="en-US" i="1" dirty="0" smtClean="0"/>
              <a:t> V</a:t>
            </a:r>
            <a:r>
              <a:rPr lang="en-US" i="1" baseline="-25000" dirty="0" smtClean="0"/>
              <a:t>G</a:t>
            </a:r>
            <a:r>
              <a:rPr lang="en-US" dirty="0" smtClean="0"/>
              <a:t> has fallen. However, the extent to which the labor supply curve shifts depends upon whether workers believe the fall in </a:t>
            </a:r>
            <a:r>
              <a:rPr lang="en-US" i="1" dirty="0" smtClean="0"/>
              <a:t>V</a:t>
            </a:r>
            <a:r>
              <a:rPr lang="en-US" i="1" baseline="-25000" dirty="0" smtClean="0"/>
              <a:t>G</a:t>
            </a:r>
            <a:r>
              <a:rPr lang="en-US" dirty="0" smtClean="0"/>
              <a:t> is permanent or temporary.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329</a:t>
            </a:fld>
            <a:endParaRPr lang="en-US" dirty="0"/>
          </a:p>
        </p:txBody>
      </p:sp>
    </p:spTree>
    <p:extLst>
      <p:ext uri="{BB962C8B-B14F-4D97-AF65-F5344CB8AC3E}">
        <p14:creationId xmlns:p14="http://schemas.microsoft.com/office/powerpoint/2010/main" val="4244078445"/>
      </p:ext>
    </p:extLst>
  </p:cSld>
  <p:clrMapOvr>
    <a:masterClrMapping/>
  </p:clrMapOvr>
  <p:timing>
    <p:tnLst>
      <p:par>
        <p:cTn xmlns:p14="http://schemas.microsoft.com/office/powerpoint/2010/mai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832" y="244158"/>
            <a:ext cx="8142459" cy="1339850"/>
          </a:xfrm>
        </p:spPr>
        <p:txBody>
          <a:bodyPr>
            <a:normAutofit/>
          </a:bodyPr>
          <a:lstStyle/>
          <a:p>
            <a:r>
              <a:rPr lang="en-US" sz="4000" dirty="0" smtClean="0"/>
              <a:t>General Value Level Falls:</a:t>
            </a:r>
            <a:br>
              <a:rPr lang="en-US" sz="4000" dirty="0" smtClean="0"/>
            </a:br>
            <a:r>
              <a:rPr lang="en-US" sz="4000" dirty="0" smtClean="0"/>
              <a:t>Possible Labor Market Responses</a:t>
            </a:r>
            <a:endParaRPr lang="en-US" sz="4000" i="1" dirty="0"/>
          </a:p>
        </p:txBody>
      </p:sp>
      <p:sp>
        <p:nvSpPr>
          <p:cNvPr id="3" name="Content Placeholder 2"/>
          <p:cNvSpPr>
            <a:spLocks noGrp="1"/>
          </p:cNvSpPr>
          <p:nvPr>
            <p:ph idx="1"/>
          </p:nvPr>
        </p:nvSpPr>
        <p:spPr>
          <a:xfrm>
            <a:off x="384807" y="1885890"/>
            <a:ext cx="4329089" cy="4447213"/>
          </a:xfrm>
        </p:spPr>
        <p:txBody>
          <a:bodyPr>
            <a:normAutofit/>
          </a:bodyPr>
          <a:lstStyle/>
          <a:p>
            <a:r>
              <a:rPr lang="en-US" sz="2100" dirty="0" smtClean="0"/>
              <a:t>In response to a fall in </a:t>
            </a:r>
            <a:r>
              <a:rPr lang="en-US" sz="2100" i="1" dirty="0" smtClean="0"/>
              <a:t>V</a:t>
            </a:r>
            <a:r>
              <a:rPr lang="en-US" sz="2100" i="1" baseline="-25000" dirty="0" smtClean="0"/>
              <a:t>G</a:t>
            </a:r>
            <a:r>
              <a:rPr lang="en-US" sz="2100" dirty="0"/>
              <a:t> </a:t>
            </a:r>
            <a:r>
              <a:rPr lang="en-US" sz="2100" dirty="0" smtClean="0"/>
              <a:t>“classical” analysis might suggest that the supply curve for labor moves to from S</a:t>
            </a:r>
            <a:r>
              <a:rPr lang="en-US" sz="2100" baseline="-25000" dirty="0" smtClean="0"/>
              <a:t>0</a:t>
            </a:r>
            <a:r>
              <a:rPr lang="en-US" sz="2100" dirty="0" smtClean="0"/>
              <a:t> to S</a:t>
            </a:r>
            <a:r>
              <a:rPr lang="en-US" sz="2100" baseline="-25000" dirty="0" smtClean="0"/>
              <a:t>P </a:t>
            </a:r>
            <a:r>
              <a:rPr lang="en-US" sz="2100" dirty="0" smtClean="0"/>
              <a:t>. This may be the case if the fall in </a:t>
            </a:r>
            <a:r>
              <a:rPr lang="en-US" sz="2100" i="1" dirty="0" smtClean="0"/>
              <a:t>V</a:t>
            </a:r>
            <a:r>
              <a:rPr lang="en-US" sz="2100" i="1" baseline="-25000" dirty="0" smtClean="0"/>
              <a:t>G</a:t>
            </a:r>
            <a:r>
              <a:rPr lang="en-US" sz="2100" dirty="0" smtClean="0"/>
              <a:t> is believed to be permanent.</a:t>
            </a:r>
          </a:p>
          <a:p>
            <a:r>
              <a:rPr lang="en-US" sz="2100" dirty="0" smtClean="0"/>
              <a:t>However, if workers believe the fall in </a:t>
            </a:r>
            <a:r>
              <a:rPr lang="en-US" sz="2100" i="1" dirty="0" smtClean="0"/>
              <a:t>V</a:t>
            </a:r>
            <a:r>
              <a:rPr lang="en-US" sz="2100" i="1" baseline="-25000" dirty="0" smtClean="0"/>
              <a:t>G</a:t>
            </a:r>
            <a:r>
              <a:rPr lang="en-US" sz="2100" dirty="0" smtClean="0"/>
              <a:t> is only </a:t>
            </a:r>
            <a:r>
              <a:rPr lang="en-US" sz="2100" i="1" dirty="0" smtClean="0"/>
              <a:t>temporary</a:t>
            </a:r>
            <a:r>
              <a:rPr lang="en-US" sz="2100" dirty="0" smtClean="0"/>
              <a:t>, then the supply curve shifts to S</a:t>
            </a:r>
            <a:r>
              <a:rPr lang="en-US" sz="2100" baseline="-25000" dirty="0" smtClean="0"/>
              <a:t>T </a:t>
            </a:r>
            <a:r>
              <a:rPr lang="en-US" sz="2100" dirty="0" smtClean="0"/>
              <a:t>. The quantity of labor supplied falls (L</a:t>
            </a:r>
            <a:r>
              <a:rPr lang="en-US" sz="2100" baseline="-25000" dirty="0" smtClean="0"/>
              <a:t>0</a:t>
            </a:r>
            <a:r>
              <a:rPr lang="en-US" sz="2100" dirty="0" smtClean="0"/>
              <a:t> to L</a:t>
            </a:r>
            <a:r>
              <a:rPr lang="en-US" sz="2100" baseline="-25000" dirty="0" smtClean="0"/>
              <a:t>1</a:t>
            </a:r>
            <a:r>
              <a:rPr lang="en-US" sz="2100" dirty="0" smtClean="0"/>
              <a:t>) even as real wages rise (%Δ</a:t>
            </a:r>
            <a:r>
              <a:rPr lang="en-US" sz="2100" i="1" dirty="0" smtClean="0"/>
              <a:t>V</a:t>
            </a:r>
            <a:r>
              <a:rPr lang="en-US" sz="2100" i="1" baseline="-25000" dirty="0" smtClean="0"/>
              <a:t>G</a:t>
            </a:r>
            <a:r>
              <a:rPr lang="en-US" sz="2100" dirty="0" smtClean="0"/>
              <a:t> &gt; %Δ</a:t>
            </a:r>
            <a:r>
              <a:rPr lang="en-US" sz="2100" i="1" dirty="0" smtClean="0"/>
              <a:t>V</a:t>
            </a:r>
            <a:r>
              <a:rPr lang="en-US" sz="2100" i="1" baseline="-25000" dirty="0" smtClean="0"/>
              <a:t>L </a:t>
            </a:r>
            <a:r>
              <a:rPr lang="en-US" sz="2100" dirty="0" smtClean="0"/>
              <a:t>).</a:t>
            </a:r>
            <a:endParaRPr lang="en-US" sz="2100" dirty="0"/>
          </a:p>
        </p:txBody>
      </p:sp>
      <p:cxnSp>
        <p:nvCxnSpPr>
          <p:cNvPr id="5" name="Straight Connector 4"/>
          <p:cNvCxnSpPr/>
          <p:nvPr/>
        </p:nvCxnSpPr>
        <p:spPr>
          <a:xfrm>
            <a:off x="5329591" y="2809591"/>
            <a:ext cx="19240" cy="2828835"/>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48831" y="5638426"/>
            <a:ext cx="28966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5772120" y="3155979"/>
            <a:ext cx="2473355" cy="219379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flipV="1">
            <a:off x="5521995" y="3021273"/>
            <a:ext cx="2424291" cy="232849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5637440" y="2424717"/>
            <a:ext cx="2174166" cy="1924378"/>
          </a:xfrm>
          <a:prstGeom prst="line">
            <a:avLst/>
          </a:prstGeom>
          <a:ln>
            <a:prstDash val="solid"/>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5637440" y="2597909"/>
            <a:ext cx="2473355" cy="22130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8225551" y="2971312"/>
            <a:ext cx="406707" cy="369332"/>
          </a:xfrm>
          <a:prstGeom prst="rect">
            <a:avLst/>
          </a:prstGeom>
          <a:noFill/>
        </p:spPr>
        <p:txBody>
          <a:bodyPr wrap="none" rtlCol="0">
            <a:spAutoFit/>
          </a:bodyPr>
          <a:lstStyle/>
          <a:p>
            <a:r>
              <a:rPr lang="en-US" dirty="0" smtClean="0"/>
              <a:t>S</a:t>
            </a:r>
            <a:r>
              <a:rPr lang="en-US" baseline="-25000" dirty="0" smtClean="0"/>
              <a:t>P</a:t>
            </a:r>
            <a:endParaRPr lang="en-US" baseline="-25000" dirty="0"/>
          </a:p>
        </p:txBody>
      </p:sp>
      <p:sp>
        <p:nvSpPr>
          <p:cNvPr id="21" name="TextBox 20"/>
          <p:cNvSpPr txBox="1"/>
          <p:nvPr/>
        </p:nvSpPr>
        <p:spPr>
          <a:xfrm>
            <a:off x="8057331" y="2455431"/>
            <a:ext cx="412944" cy="369332"/>
          </a:xfrm>
          <a:prstGeom prst="rect">
            <a:avLst/>
          </a:prstGeom>
          <a:noFill/>
        </p:spPr>
        <p:txBody>
          <a:bodyPr wrap="none" rtlCol="0">
            <a:spAutoFit/>
          </a:bodyPr>
          <a:lstStyle/>
          <a:p>
            <a:r>
              <a:rPr lang="en-US" dirty="0" smtClean="0"/>
              <a:t>S</a:t>
            </a:r>
            <a:r>
              <a:rPr lang="en-US" baseline="-25000" dirty="0" smtClean="0"/>
              <a:t>T</a:t>
            </a:r>
            <a:endParaRPr lang="en-US" baseline="-25000" dirty="0"/>
          </a:p>
        </p:txBody>
      </p:sp>
      <p:cxnSp>
        <p:nvCxnSpPr>
          <p:cNvPr id="24" name="Straight Connector 23"/>
          <p:cNvCxnSpPr/>
          <p:nvPr/>
        </p:nvCxnSpPr>
        <p:spPr>
          <a:xfrm>
            <a:off x="5945286" y="2328497"/>
            <a:ext cx="2203989" cy="2082027"/>
          </a:xfrm>
          <a:prstGeom prst="line">
            <a:avLst/>
          </a:prstGeom>
          <a:ln>
            <a:prstDash val="soli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079466" y="2424715"/>
            <a:ext cx="505267" cy="369332"/>
          </a:xfrm>
          <a:prstGeom prst="rect">
            <a:avLst/>
          </a:prstGeom>
          <a:noFill/>
        </p:spPr>
        <p:txBody>
          <a:bodyPr wrap="none" rtlCol="0">
            <a:spAutoFit/>
          </a:bodyPr>
          <a:lstStyle/>
          <a:p>
            <a:r>
              <a:rPr lang="en-US" dirty="0" smtClean="0"/>
              <a:t>EV</a:t>
            </a:r>
          </a:p>
        </p:txBody>
      </p:sp>
      <p:sp>
        <p:nvSpPr>
          <p:cNvPr id="26" name="TextBox 25"/>
          <p:cNvSpPr txBox="1"/>
          <p:nvPr/>
        </p:nvSpPr>
        <p:spPr>
          <a:xfrm>
            <a:off x="7802955" y="5638426"/>
            <a:ext cx="1057163" cy="646331"/>
          </a:xfrm>
          <a:prstGeom prst="rect">
            <a:avLst/>
          </a:prstGeom>
          <a:noFill/>
        </p:spPr>
        <p:txBody>
          <a:bodyPr wrap="none" rtlCol="0">
            <a:spAutoFit/>
          </a:bodyPr>
          <a:lstStyle/>
          <a:p>
            <a:pPr algn="ctr"/>
            <a:r>
              <a:rPr lang="en-US" dirty="0" smtClean="0"/>
              <a:t>Quantity</a:t>
            </a:r>
          </a:p>
          <a:p>
            <a:pPr algn="ctr"/>
            <a:r>
              <a:rPr lang="en-US" dirty="0"/>
              <a:t>o</a:t>
            </a:r>
            <a:r>
              <a:rPr lang="en-US" dirty="0" smtClean="0"/>
              <a:t>f Labor</a:t>
            </a:r>
          </a:p>
        </p:txBody>
      </p:sp>
      <p:cxnSp>
        <p:nvCxnSpPr>
          <p:cNvPr id="28" name="Straight Connector 27"/>
          <p:cNvCxnSpPr/>
          <p:nvPr/>
        </p:nvCxnSpPr>
        <p:spPr>
          <a:xfrm flipH="1">
            <a:off x="6888063" y="3271443"/>
            <a:ext cx="19242" cy="2335896"/>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40224" y="4002705"/>
            <a:ext cx="0" cy="161492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794947" y="2151601"/>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32" name="TextBox 31"/>
          <p:cNvSpPr txBox="1"/>
          <p:nvPr/>
        </p:nvSpPr>
        <p:spPr>
          <a:xfrm>
            <a:off x="7946286" y="5161031"/>
            <a:ext cx="450777" cy="369332"/>
          </a:xfrm>
          <a:prstGeom prst="rect">
            <a:avLst/>
          </a:prstGeom>
          <a:noFill/>
        </p:spPr>
        <p:txBody>
          <a:bodyPr wrap="none" rtlCol="0">
            <a:spAutoFit/>
          </a:bodyPr>
          <a:lstStyle/>
          <a:p>
            <a:r>
              <a:rPr lang="en-US" dirty="0" smtClean="0"/>
              <a:t>D</a:t>
            </a:r>
            <a:r>
              <a:rPr lang="en-US" baseline="-25000" dirty="0"/>
              <a:t>1</a:t>
            </a:r>
          </a:p>
        </p:txBody>
      </p:sp>
      <p:sp>
        <p:nvSpPr>
          <p:cNvPr id="33" name="TextBox 32"/>
          <p:cNvSpPr txBox="1"/>
          <p:nvPr/>
        </p:nvSpPr>
        <p:spPr>
          <a:xfrm>
            <a:off x="8168515" y="4198840"/>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36" name="TextBox 35"/>
          <p:cNvSpPr txBox="1"/>
          <p:nvPr/>
        </p:nvSpPr>
        <p:spPr>
          <a:xfrm>
            <a:off x="6734143" y="5638426"/>
            <a:ext cx="440019" cy="400110"/>
          </a:xfrm>
          <a:prstGeom prst="rect">
            <a:avLst/>
          </a:prstGeom>
          <a:noFill/>
        </p:spPr>
        <p:txBody>
          <a:bodyPr wrap="none" rtlCol="0">
            <a:spAutoFit/>
          </a:bodyPr>
          <a:lstStyle/>
          <a:p>
            <a:r>
              <a:rPr lang="en-US" sz="2000" dirty="0"/>
              <a:t>L</a:t>
            </a:r>
            <a:r>
              <a:rPr lang="en-US" sz="2000" baseline="-25000" dirty="0" smtClean="0"/>
              <a:t>0</a:t>
            </a:r>
            <a:endParaRPr lang="en-US" sz="2000" baseline="-25000" dirty="0"/>
          </a:p>
        </p:txBody>
      </p:sp>
      <p:sp>
        <p:nvSpPr>
          <p:cNvPr id="37" name="TextBox 36"/>
          <p:cNvSpPr txBox="1"/>
          <p:nvPr/>
        </p:nvSpPr>
        <p:spPr>
          <a:xfrm>
            <a:off x="6328583" y="5636874"/>
            <a:ext cx="440019" cy="400110"/>
          </a:xfrm>
          <a:prstGeom prst="rect">
            <a:avLst/>
          </a:prstGeom>
          <a:noFill/>
        </p:spPr>
        <p:txBody>
          <a:bodyPr wrap="none" rtlCol="0">
            <a:spAutoFit/>
          </a:bodyPr>
          <a:lstStyle/>
          <a:p>
            <a:r>
              <a:rPr lang="en-US" sz="2000" dirty="0"/>
              <a:t>L</a:t>
            </a:r>
            <a:r>
              <a:rPr lang="en-US" sz="2000" baseline="-25000" dirty="0" smtClean="0"/>
              <a:t>1</a:t>
            </a:r>
            <a:endParaRPr lang="en-US" sz="2000" baseline="-25000" dirty="0"/>
          </a:p>
        </p:txBody>
      </p:sp>
      <p:cxnSp>
        <p:nvCxnSpPr>
          <p:cNvPr id="8" name="Straight Arrow Connector 7"/>
          <p:cNvCxnSpPr/>
          <p:nvPr/>
        </p:nvCxnSpPr>
        <p:spPr>
          <a:xfrm flipH="1">
            <a:off x="6559464" y="5161031"/>
            <a:ext cx="280952"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1" name="Slide Number Placeholder 10"/>
          <p:cNvSpPr>
            <a:spLocks noGrp="1"/>
          </p:cNvSpPr>
          <p:nvPr>
            <p:ph type="sldNum" sz="quarter" idx="12"/>
          </p:nvPr>
        </p:nvSpPr>
        <p:spPr/>
        <p:txBody>
          <a:bodyPr/>
          <a:lstStyle/>
          <a:p>
            <a:fld id="{CFE4BAC9-6D41-4691-9299-18EF07EF0177}" type="slidenum">
              <a:rPr lang="en-US" smtClean="0"/>
              <a:t>330</a:t>
            </a:fld>
            <a:endParaRPr lang="en-US" dirty="0"/>
          </a:p>
        </p:txBody>
      </p:sp>
      <p:sp>
        <p:nvSpPr>
          <p:cNvPr id="4" name="TextBox 3"/>
          <p:cNvSpPr txBox="1"/>
          <p:nvPr/>
        </p:nvSpPr>
        <p:spPr>
          <a:xfrm>
            <a:off x="5560480" y="1770426"/>
            <a:ext cx="2672526" cy="369332"/>
          </a:xfrm>
          <a:prstGeom prst="rect">
            <a:avLst/>
          </a:prstGeom>
          <a:noFill/>
        </p:spPr>
        <p:txBody>
          <a:bodyPr wrap="none" rtlCol="0">
            <a:spAutoFit/>
          </a:bodyPr>
          <a:lstStyle/>
          <a:p>
            <a:r>
              <a:rPr lang="en-US" dirty="0" smtClean="0"/>
              <a:t>THE LABOR MARKET</a:t>
            </a:r>
            <a:endParaRPr lang="en-US" dirty="0"/>
          </a:p>
        </p:txBody>
      </p:sp>
      <p:sp>
        <p:nvSpPr>
          <p:cNvPr id="6" name="TextBox 5"/>
          <p:cNvSpPr txBox="1"/>
          <p:nvPr/>
        </p:nvSpPr>
        <p:spPr>
          <a:xfrm>
            <a:off x="4713896" y="3021271"/>
            <a:ext cx="611048" cy="400110"/>
          </a:xfrm>
          <a:prstGeom prst="rect">
            <a:avLst/>
          </a:prstGeom>
          <a:noFill/>
        </p:spPr>
        <p:txBody>
          <a:bodyPr wrap="none" rtlCol="0">
            <a:spAutoFit/>
          </a:bodyPr>
          <a:lstStyle/>
          <a:p>
            <a:r>
              <a:rPr lang="en-US" sz="2000" dirty="0" smtClean="0"/>
              <a:t>V</a:t>
            </a:r>
            <a:r>
              <a:rPr lang="en-US" sz="2000" baseline="-25000" dirty="0" smtClean="0"/>
              <a:t>L,0</a:t>
            </a:r>
            <a:endParaRPr lang="en-US" sz="2000" baseline="-25000" dirty="0"/>
          </a:p>
        </p:txBody>
      </p:sp>
      <p:cxnSp>
        <p:nvCxnSpPr>
          <p:cNvPr id="14" name="Straight Connector 13"/>
          <p:cNvCxnSpPr/>
          <p:nvPr/>
        </p:nvCxnSpPr>
        <p:spPr>
          <a:xfrm flipH="1">
            <a:off x="5348831" y="3213711"/>
            <a:ext cx="155847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5329591" y="4002705"/>
            <a:ext cx="122987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4731616" y="3750991"/>
            <a:ext cx="611048" cy="400110"/>
          </a:xfrm>
          <a:prstGeom prst="rect">
            <a:avLst/>
          </a:prstGeom>
          <a:noFill/>
        </p:spPr>
        <p:txBody>
          <a:bodyPr wrap="none" rtlCol="0">
            <a:spAutoFit/>
          </a:bodyPr>
          <a:lstStyle/>
          <a:p>
            <a:r>
              <a:rPr lang="en-US" sz="2000" dirty="0" smtClean="0"/>
              <a:t>V</a:t>
            </a:r>
            <a:r>
              <a:rPr lang="en-US" sz="2000" baseline="-25000" dirty="0" smtClean="0"/>
              <a:t>L,1</a:t>
            </a:r>
            <a:endParaRPr lang="en-US" sz="2000" baseline="-25000" dirty="0"/>
          </a:p>
        </p:txBody>
      </p:sp>
    </p:spTree>
    <p:extLst>
      <p:ext uri="{BB962C8B-B14F-4D97-AF65-F5344CB8AC3E}">
        <p14:creationId xmlns:p14="http://schemas.microsoft.com/office/powerpoint/2010/main" val="182015042"/>
      </p:ext>
    </p:extLst>
  </p:cSld>
  <p:clrMapOvr>
    <a:masterClrMapping/>
  </p:clrMapOvr>
  <p:timing>
    <p:tnLst>
      <p:par>
        <p:cTn xmlns:p14="http://schemas.microsoft.com/office/powerpoint/2010/mai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Shift in the Labor Supply Curve May be Minimal</a:t>
            </a:r>
            <a:endParaRPr lang="en-US" sz="4000" dirty="0"/>
          </a:p>
        </p:txBody>
      </p:sp>
      <p:sp>
        <p:nvSpPr>
          <p:cNvPr id="3" name="Content Placeholder 2"/>
          <p:cNvSpPr>
            <a:spLocks noGrp="1"/>
          </p:cNvSpPr>
          <p:nvPr>
            <p:ph idx="1"/>
          </p:nvPr>
        </p:nvSpPr>
        <p:spPr>
          <a:xfrm>
            <a:off x="481010" y="1806453"/>
            <a:ext cx="8254131" cy="4582480"/>
          </a:xfrm>
        </p:spPr>
        <p:txBody>
          <a:bodyPr>
            <a:normAutofit fontScale="92500"/>
          </a:bodyPr>
          <a:lstStyle/>
          <a:p>
            <a:r>
              <a:rPr lang="en-US" dirty="0" smtClean="0"/>
              <a:t>The view of this paper is that workers will nearly always treat a sudden shift in the general value level as a temporary event. In other words, they believe that the general value level is a mean reverting series.</a:t>
            </a:r>
          </a:p>
          <a:p>
            <a:r>
              <a:rPr lang="en-US" dirty="0" smtClean="0"/>
              <a:t>Therefore, when the general value level declines, they believe the decline is only temporary (it will be reversed in the near future). As a result, workers may offer their services at a slightly lower rate (as measured in absolute market value terms), but they will not offer their services at a much lower rate (as classical analysis might suggest), especially if they know that they will have to fight for a pay increase only a few months or years later when the general value level reverses the recent fall. </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331</a:t>
            </a:fld>
            <a:endParaRPr lang="en-US" dirty="0"/>
          </a:p>
        </p:txBody>
      </p:sp>
    </p:spTree>
    <p:extLst>
      <p:ext uri="{BB962C8B-B14F-4D97-AF65-F5344CB8AC3E}">
        <p14:creationId xmlns:p14="http://schemas.microsoft.com/office/powerpoint/2010/main" val="3971971587"/>
      </p:ext>
    </p:extLst>
  </p:cSld>
  <p:clrMapOvr>
    <a:masterClrMapping/>
  </p:clrMapOvr>
  <p:timing>
    <p:tnLst>
      <p:par>
        <p:cTn xmlns:p14="http://schemas.microsoft.com/office/powerpoint/2010/mai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Side Note:</a:t>
            </a:r>
            <a:br>
              <a:rPr lang="en-US" sz="4000" dirty="0" smtClean="0"/>
            </a:br>
            <a:r>
              <a:rPr lang="en-US" sz="4000" dirty="0" smtClean="0"/>
              <a:t>Lucas &amp; Rapping (2001)</a:t>
            </a:r>
            <a:endParaRPr lang="en-US" sz="4000" dirty="0"/>
          </a:p>
        </p:txBody>
      </p:sp>
      <p:sp>
        <p:nvSpPr>
          <p:cNvPr id="3" name="Content Placeholder 2"/>
          <p:cNvSpPr>
            <a:spLocks noGrp="1"/>
          </p:cNvSpPr>
          <p:nvPr>
            <p:ph idx="1"/>
          </p:nvPr>
        </p:nvSpPr>
        <p:spPr>
          <a:xfrm>
            <a:off x="481010" y="1806453"/>
            <a:ext cx="8254132" cy="4601724"/>
          </a:xfrm>
        </p:spPr>
        <p:txBody>
          <a:bodyPr>
            <a:normAutofit fontScale="92500"/>
          </a:bodyPr>
          <a:lstStyle/>
          <a:p>
            <a:r>
              <a:rPr lang="en-US" dirty="0" smtClean="0"/>
              <a:t>It is worth noting that the preceding labor market analysis has similarities with the labor market theory discussed in Lucas and Rapping (2001). Lucas and Rapping propose that labor supply is a function of both the real wage and the expected future real wage (which is a function of the expected future nominal wage and the expected future price level).</a:t>
            </a:r>
          </a:p>
          <a:p>
            <a:r>
              <a:rPr lang="en-US" dirty="0" smtClean="0"/>
              <a:t>In simple terms, their argument is that if the real wage is below the expected or normalized real wage, then less labor is supplied than might be suggested by the long run supply curve for labor. This thesis is very similar to the view of this paper that, in the short term, the supply of labor is more responsive to the expectations adjusted real wage </a:t>
            </a:r>
            <a:r>
              <a:rPr lang="en-US" i="1" dirty="0" smtClean="0"/>
              <a:t>w*</a:t>
            </a:r>
            <a:r>
              <a:rPr lang="en-US" dirty="0" smtClean="0"/>
              <a:t> than the real wage </a:t>
            </a:r>
            <a:r>
              <a:rPr lang="en-US" i="1" dirty="0" smtClean="0"/>
              <a:t>w</a:t>
            </a:r>
            <a:r>
              <a:rPr lang="en-US" dirty="0" smtClean="0"/>
              <a:t>.</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332</a:t>
            </a:fld>
            <a:endParaRPr lang="en-US" dirty="0"/>
          </a:p>
        </p:txBody>
      </p:sp>
    </p:spTree>
    <p:extLst>
      <p:ext uri="{BB962C8B-B14F-4D97-AF65-F5344CB8AC3E}">
        <p14:creationId xmlns:p14="http://schemas.microsoft.com/office/powerpoint/2010/main" val="2991480057"/>
      </p:ext>
    </p:extLst>
  </p:cSld>
  <p:clrMapOvr>
    <a:masterClrMapping/>
  </p:clrMapOvr>
  <p:timing>
    <p:tnLst>
      <p:par>
        <p:cTn xmlns:p14="http://schemas.microsoft.com/office/powerpoint/2010/mai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Short Run Aggregate Supply</a:t>
            </a:r>
            <a:br>
              <a:rPr lang="en-US" sz="4000" dirty="0" smtClean="0"/>
            </a:br>
            <a:r>
              <a:rPr lang="en-US" sz="4000" dirty="0" smtClean="0"/>
              <a:t>Curve is Upward Sloping</a:t>
            </a:r>
            <a:endParaRPr lang="en-US" sz="4000" dirty="0"/>
          </a:p>
        </p:txBody>
      </p:sp>
      <p:sp>
        <p:nvSpPr>
          <p:cNvPr id="3" name="Content Placeholder 2"/>
          <p:cNvSpPr>
            <a:spLocks noGrp="1"/>
          </p:cNvSpPr>
          <p:nvPr>
            <p:ph idx="1"/>
          </p:nvPr>
        </p:nvSpPr>
        <p:spPr>
          <a:xfrm>
            <a:off x="481012" y="1806453"/>
            <a:ext cx="8177169" cy="4505505"/>
          </a:xfrm>
        </p:spPr>
        <p:txBody>
          <a:bodyPr>
            <a:normAutofit fontScale="92500"/>
          </a:bodyPr>
          <a:lstStyle/>
          <a:p>
            <a:r>
              <a:rPr lang="en-US" dirty="0" smtClean="0"/>
              <a:t>Let</a:t>
            </a:r>
            <a:r>
              <a:rPr lang="fr-FR" dirty="0" smtClean="0"/>
              <a:t>’</a:t>
            </a:r>
            <a:r>
              <a:rPr lang="en-US" dirty="0" smtClean="0"/>
              <a:t>s return to the derivation of the aggregate supply curve. If workers believe that the decline in the general value level is only temporary, then the labor supply response will be limited (the labor supply curve shifts only slightly) and firms will be forced to cut back on both employment and production. Therefore, as the general value level falls, real output falls and the short run aggregate supply curve is upward sloping.</a:t>
            </a:r>
          </a:p>
          <a:p>
            <a:r>
              <a:rPr lang="en-US" dirty="0" smtClean="0"/>
              <a:t>Wages appear to be “sticky”: the absolute market value of labor does not fall as much as the general value level (with value of money constant, nominal wages don’t fall as much as the price level). Wages don’t fall to the degree that they would need to in order to allow firms to maintain production at previous levels.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333</a:t>
            </a:fld>
            <a:endParaRPr lang="en-US" dirty="0"/>
          </a:p>
        </p:txBody>
      </p:sp>
    </p:spTree>
    <p:extLst>
      <p:ext uri="{BB962C8B-B14F-4D97-AF65-F5344CB8AC3E}">
        <p14:creationId xmlns:p14="http://schemas.microsoft.com/office/powerpoint/2010/main" val="132183720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Sticky Wages are a Result of</a:t>
            </a:r>
            <a:br>
              <a:rPr lang="en-US" sz="4000" dirty="0" smtClean="0"/>
            </a:br>
            <a:r>
              <a:rPr lang="en-US" sz="4000" dirty="0" smtClean="0"/>
              <a:t>an Efficient Market Process</a:t>
            </a:r>
            <a:endParaRPr lang="en-US" sz="4000" dirty="0"/>
          </a:p>
        </p:txBody>
      </p:sp>
      <p:sp>
        <p:nvSpPr>
          <p:cNvPr id="3" name="Content Placeholder 2"/>
          <p:cNvSpPr>
            <a:spLocks noGrp="1"/>
          </p:cNvSpPr>
          <p:nvPr>
            <p:ph idx="1"/>
          </p:nvPr>
        </p:nvSpPr>
        <p:spPr>
          <a:xfrm>
            <a:off x="481010" y="1806453"/>
            <a:ext cx="8234891" cy="4582480"/>
          </a:xfrm>
        </p:spPr>
        <p:txBody>
          <a:bodyPr>
            <a:normAutofit fontScale="92500"/>
          </a:bodyPr>
          <a:lstStyle/>
          <a:p>
            <a:r>
              <a:rPr lang="en-US" dirty="0" smtClean="0"/>
              <a:t>Given that this paper is meant to be part of a thesis regarding the nature and value of money (and not a treatise on labor economics), this doesn’t seem like the right time to go into a review of the historic literature on sticky wages and launch into an entirely different discussion regarding the nature and causes of “wage rigidity”.</a:t>
            </a:r>
          </a:p>
          <a:p>
            <a:r>
              <a:rPr lang="en-US" dirty="0" smtClean="0"/>
              <a:t>All that I will say for now is that the preceding analysis suggests that sticky wages could simply be a result of a set of rational expectations held by workers regarding the cyclical or mean reverting nature of the general value level. The “nominal rigidities” so often observed may simply be a reflection of an efficient market process and not market inefficiencies per se.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334</a:t>
            </a:fld>
            <a:endParaRPr lang="en-US" dirty="0"/>
          </a:p>
        </p:txBody>
      </p:sp>
    </p:spTree>
    <p:extLst>
      <p:ext uri="{BB962C8B-B14F-4D97-AF65-F5344CB8AC3E}">
        <p14:creationId xmlns:p14="http://schemas.microsoft.com/office/powerpoint/2010/main" val="1760716921"/>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1" y="244158"/>
            <a:ext cx="8196408" cy="1339850"/>
          </a:xfrm>
        </p:spPr>
        <p:txBody>
          <a:bodyPr>
            <a:noAutofit/>
          </a:bodyPr>
          <a:lstStyle/>
          <a:p>
            <a:r>
              <a:rPr lang="en-US" sz="4000" dirty="0" smtClean="0"/>
              <a:t>Relationship Between Real Wages and Quantity of Labor Supplied</a:t>
            </a:r>
            <a:endParaRPr lang="en-US" sz="4000" dirty="0"/>
          </a:p>
        </p:txBody>
      </p:sp>
      <p:sp>
        <p:nvSpPr>
          <p:cNvPr id="3" name="Content Placeholder 2"/>
          <p:cNvSpPr>
            <a:spLocks noGrp="1"/>
          </p:cNvSpPr>
          <p:nvPr>
            <p:ph idx="1"/>
          </p:nvPr>
        </p:nvSpPr>
        <p:spPr>
          <a:xfrm>
            <a:off x="481011" y="1806453"/>
            <a:ext cx="8196409" cy="4524748"/>
          </a:xfrm>
        </p:spPr>
        <p:txBody>
          <a:bodyPr>
            <a:normAutofit fontScale="92500"/>
          </a:bodyPr>
          <a:lstStyle/>
          <a:p>
            <a:r>
              <a:rPr lang="en-US" dirty="0" smtClean="0"/>
              <a:t>Before we leave this topic, we need to consider an important qualification to the analysis just presented. It is the view of this paper that, all else equal, a negative demand shock will lead to a shift along the supply curve which is upward sloping: the quantity of labor supplied falls even as the real wage rises.</a:t>
            </a:r>
          </a:p>
          <a:p>
            <a:r>
              <a:rPr lang="en-US" dirty="0" smtClean="0"/>
              <a:t>This inverse relationship between the quantity of labor supplied and the real wage is not “universal”. Remember, our analysis so far has (implicitly) only focused on the response to a demand shock (a shift along the aggregate supply curve). But what happens if there is a negative supply shock? If there is a supply shock, the quantity of labor supplied will fall as the real wage also falls (the two variables are now positively correlated).</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335</a:t>
            </a:fld>
            <a:endParaRPr lang="en-US" dirty="0"/>
          </a:p>
        </p:txBody>
      </p:sp>
    </p:spTree>
    <p:extLst>
      <p:ext uri="{BB962C8B-B14F-4D97-AF65-F5344CB8AC3E}">
        <p14:creationId xmlns:p14="http://schemas.microsoft.com/office/powerpoint/2010/main" val="712385809"/>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832" y="244158"/>
            <a:ext cx="8142459" cy="1339850"/>
          </a:xfrm>
        </p:spPr>
        <p:txBody>
          <a:bodyPr>
            <a:normAutofit/>
          </a:bodyPr>
          <a:lstStyle/>
          <a:p>
            <a:r>
              <a:rPr lang="en-US" sz="4000" dirty="0" smtClean="0"/>
              <a:t>Labor Market Response to</a:t>
            </a:r>
            <a:br>
              <a:rPr lang="en-US" sz="4000" dirty="0" smtClean="0"/>
            </a:br>
            <a:r>
              <a:rPr lang="en-US" sz="4000" dirty="0" smtClean="0"/>
              <a:t>A Supply Shock (Oil Crisis)</a:t>
            </a:r>
            <a:endParaRPr lang="en-US" sz="4000" i="1" dirty="0"/>
          </a:p>
        </p:txBody>
      </p:sp>
      <p:sp>
        <p:nvSpPr>
          <p:cNvPr id="3" name="Content Placeholder 2"/>
          <p:cNvSpPr>
            <a:spLocks noGrp="1"/>
          </p:cNvSpPr>
          <p:nvPr>
            <p:ph idx="1"/>
          </p:nvPr>
        </p:nvSpPr>
        <p:spPr>
          <a:xfrm>
            <a:off x="384807" y="1828158"/>
            <a:ext cx="4579216" cy="4456599"/>
          </a:xfrm>
        </p:spPr>
        <p:txBody>
          <a:bodyPr>
            <a:noAutofit/>
          </a:bodyPr>
          <a:lstStyle/>
          <a:p>
            <a:r>
              <a:rPr lang="en-US" sz="2100" dirty="0" smtClean="0"/>
              <a:t>If there is an oil price shock, </a:t>
            </a:r>
            <a:r>
              <a:rPr lang="en-US" sz="2100" i="1" dirty="0" smtClean="0"/>
              <a:t>V</a:t>
            </a:r>
            <a:r>
              <a:rPr lang="en-US" sz="2100" i="1" baseline="-25000" dirty="0" smtClean="0"/>
              <a:t>G</a:t>
            </a:r>
            <a:r>
              <a:rPr lang="en-US" sz="2100" dirty="0" smtClean="0"/>
              <a:t> will move higher as the aggregate supply curve shifts upwards (not illustrated).</a:t>
            </a:r>
          </a:p>
          <a:p>
            <a:pPr>
              <a:spcBef>
                <a:spcPts val="1400"/>
              </a:spcBef>
            </a:pPr>
            <a:r>
              <a:rPr lang="en-US" sz="2100" dirty="0" smtClean="0"/>
              <a:t>In the labor market, demand for labor falls (D</a:t>
            </a:r>
            <a:r>
              <a:rPr lang="en-US" sz="2100" baseline="-25000" dirty="0" smtClean="0"/>
              <a:t>0</a:t>
            </a:r>
            <a:r>
              <a:rPr lang="en-US" sz="2100" dirty="0" smtClean="0"/>
              <a:t> to D</a:t>
            </a:r>
            <a:r>
              <a:rPr lang="en-US" sz="2100" baseline="-25000" dirty="0" smtClean="0"/>
              <a:t>1</a:t>
            </a:r>
            <a:r>
              <a:rPr lang="en-US" sz="2100" dirty="0" smtClean="0"/>
              <a:t>). Also, the supply curve for labor will shift upwards (S</a:t>
            </a:r>
            <a:r>
              <a:rPr lang="en-US" sz="2100" baseline="-25000" dirty="0" smtClean="0"/>
              <a:t>0</a:t>
            </a:r>
            <a:r>
              <a:rPr lang="en-US" sz="2100" dirty="0" smtClean="0"/>
              <a:t> to S</a:t>
            </a:r>
            <a:r>
              <a:rPr lang="en-US" sz="2100" baseline="-25000" dirty="0" smtClean="0"/>
              <a:t>1</a:t>
            </a:r>
            <a:r>
              <a:rPr lang="en-US" sz="2100" dirty="0" smtClean="0"/>
              <a:t>), even if only slightly, due to the perceived “temporary” rise in </a:t>
            </a:r>
            <a:r>
              <a:rPr lang="en-US" sz="2100" i="1" dirty="0" smtClean="0"/>
              <a:t>V</a:t>
            </a:r>
            <a:r>
              <a:rPr lang="en-US" sz="2100" i="1" baseline="-25000" dirty="0" smtClean="0"/>
              <a:t>G </a:t>
            </a:r>
            <a:r>
              <a:rPr lang="en-US" sz="2100" dirty="0" smtClean="0"/>
              <a:t>.  The quantity of labor supplied falls (L</a:t>
            </a:r>
            <a:r>
              <a:rPr lang="en-US" sz="2100" baseline="-25000" dirty="0" smtClean="0"/>
              <a:t>0</a:t>
            </a:r>
            <a:r>
              <a:rPr lang="en-US" sz="2100" dirty="0" smtClean="0"/>
              <a:t> to L</a:t>
            </a:r>
            <a:r>
              <a:rPr lang="en-US" sz="2100" baseline="-25000" dirty="0" smtClean="0"/>
              <a:t>1</a:t>
            </a:r>
            <a:r>
              <a:rPr lang="en-US" sz="2100" dirty="0" smtClean="0"/>
              <a:t>) </a:t>
            </a:r>
            <a:r>
              <a:rPr lang="en-US" sz="2100" b="1" dirty="0" smtClean="0"/>
              <a:t>and</a:t>
            </a:r>
            <a:r>
              <a:rPr lang="en-US" sz="2100" dirty="0" smtClean="0"/>
              <a:t> the real wage falls (</a:t>
            </a:r>
            <a:r>
              <a:rPr lang="en-US" sz="2100" i="1" dirty="0" smtClean="0"/>
              <a:t>V</a:t>
            </a:r>
            <a:r>
              <a:rPr lang="en-US" sz="2100" i="1" baseline="-25000" dirty="0" smtClean="0"/>
              <a:t>L</a:t>
            </a:r>
            <a:r>
              <a:rPr lang="en-US" sz="2100" i="1" dirty="0" smtClean="0"/>
              <a:t> </a:t>
            </a:r>
            <a:r>
              <a:rPr lang="en-US" sz="2100" dirty="0" smtClean="0"/>
              <a:t>falls slightly as </a:t>
            </a:r>
            <a:r>
              <a:rPr lang="en-US" sz="2100" i="1" dirty="0" smtClean="0"/>
              <a:t>V</a:t>
            </a:r>
            <a:r>
              <a:rPr lang="en-US" sz="2100" i="1" baseline="-25000" dirty="0" smtClean="0"/>
              <a:t>G</a:t>
            </a:r>
            <a:r>
              <a:rPr lang="en-US" sz="2100" dirty="0" smtClean="0"/>
              <a:t> rises).</a:t>
            </a:r>
            <a:endParaRPr lang="en-US" sz="2100" dirty="0"/>
          </a:p>
        </p:txBody>
      </p:sp>
      <p:cxnSp>
        <p:nvCxnSpPr>
          <p:cNvPr id="5" name="Straight Connector 4"/>
          <p:cNvCxnSpPr/>
          <p:nvPr/>
        </p:nvCxnSpPr>
        <p:spPr>
          <a:xfrm>
            <a:off x="5329591" y="2809591"/>
            <a:ext cx="19240" cy="2828835"/>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48831" y="5638426"/>
            <a:ext cx="28966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5772120" y="3155979"/>
            <a:ext cx="2473355" cy="2193792"/>
          </a:xfrm>
          <a:prstGeom prst="line">
            <a:avLst/>
          </a:prstGeom>
          <a:ln>
            <a:prstDash val="solid"/>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flipV="1">
            <a:off x="5521995" y="3021273"/>
            <a:ext cx="2424291" cy="232849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5637440" y="2905813"/>
            <a:ext cx="2473355" cy="22130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8225551" y="2971312"/>
            <a:ext cx="390476" cy="369332"/>
          </a:xfrm>
          <a:prstGeom prst="rect">
            <a:avLst/>
          </a:prstGeom>
          <a:noFill/>
        </p:spPr>
        <p:txBody>
          <a:bodyPr wrap="none" rtlCol="0">
            <a:spAutoFit/>
          </a:bodyPr>
          <a:lstStyle/>
          <a:p>
            <a:r>
              <a:rPr lang="en-US" dirty="0" smtClean="0"/>
              <a:t>S</a:t>
            </a:r>
            <a:r>
              <a:rPr lang="en-US" baseline="-25000" dirty="0" smtClean="0"/>
              <a:t>0</a:t>
            </a:r>
            <a:endParaRPr lang="en-US" dirty="0"/>
          </a:p>
        </p:txBody>
      </p:sp>
      <p:sp>
        <p:nvSpPr>
          <p:cNvPr id="21" name="TextBox 20"/>
          <p:cNvSpPr txBox="1"/>
          <p:nvPr/>
        </p:nvSpPr>
        <p:spPr>
          <a:xfrm>
            <a:off x="8057331" y="2455431"/>
            <a:ext cx="390476" cy="369332"/>
          </a:xfrm>
          <a:prstGeom prst="rect">
            <a:avLst/>
          </a:prstGeom>
          <a:noFill/>
        </p:spPr>
        <p:txBody>
          <a:bodyPr wrap="none" rtlCol="0">
            <a:spAutoFit/>
          </a:bodyPr>
          <a:lstStyle/>
          <a:p>
            <a:r>
              <a:rPr lang="en-US" dirty="0" smtClean="0"/>
              <a:t>S</a:t>
            </a:r>
            <a:r>
              <a:rPr lang="en-US" baseline="-25000" dirty="0" smtClean="0"/>
              <a:t>1</a:t>
            </a:r>
            <a:endParaRPr lang="en-US" baseline="-25000" dirty="0"/>
          </a:p>
        </p:txBody>
      </p:sp>
      <p:cxnSp>
        <p:nvCxnSpPr>
          <p:cNvPr id="24" name="Straight Connector 23"/>
          <p:cNvCxnSpPr/>
          <p:nvPr/>
        </p:nvCxnSpPr>
        <p:spPr>
          <a:xfrm>
            <a:off x="5945286" y="2732621"/>
            <a:ext cx="2203989" cy="2082027"/>
          </a:xfrm>
          <a:prstGeom prst="line">
            <a:avLst/>
          </a:prstGeom>
          <a:ln>
            <a:prstDash val="soli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077518" y="2378453"/>
            <a:ext cx="505267" cy="369332"/>
          </a:xfrm>
          <a:prstGeom prst="rect">
            <a:avLst/>
          </a:prstGeom>
          <a:noFill/>
        </p:spPr>
        <p:txBody>
          <a:bodyPr wrap="none" rtlCol="0">
            <a:spAutoFit/>
          </a:bodyPr>
          <a:lstStyle/>
          <a:p>
            <a:pPr algn="ctr"/>
            <a:r>
              <a:rPr lang="en-US" dirty="0" smtClean="0"/>
              <a:t>EV</a:t>
            </a:r>
            <a:endParaRPr lang="en-US" dirty="0"/>
          </a:p>
        </p:txBody>
      </p:sp>
      <p:sp>
        <p:nvSpPr>
          <p:cNvPr id="26" name="TextBox 25"/>
          <p:cNvSpPr txBox="1"/>
          <p:nvPr/>
        </p:nvSpPr>
        <p:spPr>
          <a:xfrm>
            <a:off x="7802955" y="5638426"/>
            <a:ext cx="1057163" cy="646331"/>
          </a:xfrm>
          <a:prstGeom prst="rect">
            <a:avLst/>
          </a:prstGeom>
          <a:noFill/>
        </p:spPr>
        <p:txBody>
          <a:bodyPr wrap="none" rtlCol="0">
            <a:spAutoFit/>
          </a:bodyPr>
          <a:lstStyle/>
          <a:p>
            <a:pPr algn="ctr"/>
            <a:r>
              <a:rPr lang="en-US" dirty="0" smtClean="0"/>
              <a:t>Quantity</a:t>
            </a:r>
          </a:p>
          <a:p>
            <a:pPr algn="ctr"/>
            <a:r>
              <a:rPr lang="en-US" dirty="0"/>
              <a:t>o</a:t>
            </a:r>
            <a:r>
              <a:rPr lang="en-US" dirty="0" smtClean="0"/>
              <a:t>f Labor</a:t>
            </a:r>
          </a:p>
        </p:txBody>
      </p:sp>
      <p:cxnSp>
        <p:nvCxnSpPr>
          <p:cNvPr id="28" name="Straight Connector 27"/>
          <p:cNvCxnSpPr/>
          <p:nvPr/>
        </p:nvCxnSpPr>
        <p:spPr>
          <a:xfrm>
            <a:off x="7316474" y="4002705"/>
            <a:ext cx="0" cy="1635721"/>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713384" y="4137411"/>
            <a:ext cx="0" cy="1480219"/>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946286" y="5161031"/>
            <a:ext cx="450777" cy="369332"/>
          </a:xfrm>
          <a:prstGeom prst="rect">
            <a:avLst/>
          </a:prstGeom>
          <a:noFill/>
        </p:spPr>
        <p:txBody>
          <a:bodyPr wrap="none" rtlCol="0">
            <a:spAutoFit/>
          </a:bodyPr>
          <a:lstStyle/>
          <a:p>
            <a:r>
              <a:rPr lang="en-US" dirty="0" smtClean="0"/>
              <a:t>D</a:t>
            </a:r>
            <a:r>
              <a:rPr lang="en-US" baseline="-25000" dirty="0"/>
              <a:t>1</a:t>
            </a:r>
          </a:p>
        </p:txBody>
      </p:sp>
      <p:sp>
        <p:nvSpPr>
          <p:cNvPr id="33" name="TextBox 32"/>
          <p:cNvSpPr txBox="1"/>
          <p:nvPr/>
        </p:nvSpPr>
        <p:spPr>
          <a:xfrm>
            <a:off x="8168515" y="4629982"/>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36" name="TextBox 35"/>
          <p:cNvSpPr txBox="1"/>
          <p:nvPr/>
        </p:nvSpPr>
        <p:spPr>
          <a:xfrm>
            <a:off x="7118943" y="5638426"/>
            <a:ext cx="414484" cy="369332"/>
          </a:xfrm>
          <a:prstGeom prst="rect">
            <a:avLst/>
          </a:prstGeom>
          <a:noFill/>
        </p:spPr>
        <p:txBody>
          <a:bodyPr wrap="none" rtlCol="0">
            <a:spAutoFit/>
          </a:bodyPr>
          <a:lstStyle/>
          <a:p>
            <a:r>
              <a:rPr lang="en-US" dirty="0"/>
              <a:t>L</a:t>
            </a:r>
            <a:r>
              <a:rPr lang="en-US" baseline="-25000" dirty="0" smtClean="0"/>
              <a:t>0</a:t>
            </a:r>
            <a:endParaRPr lang="en-US" baseline="-25000" dirty="0"/>
          </a:p>
        </p:txBody>
      </p:sp>
      <p:sp>
        <p:nvSpPr>
          <p:cNvPr id="37" name="TextBox 36"/>
          <p:cNvSpPr txBox="1"/>
          <p:nvPr/>
        </p:nvSpPr>
        <p:spPr>
          <a:xfrm>
            <a:off x="6520983" y="5636874"/>
            <a:ext cx="414484" cy="369332"/>
          </a:xfrm>
          <a:prstGeom prst="rect">
            <a:avLst/>
          </a:prstGeom>
          <a:noFill/>
        </p:spPr>
        <p:txBody>
          <a:bodyPr wrap="none" rtlCol="0">
            <a:spAutoFit/>
          </a:bodyPr>
          <a:lstStyle/>
          <a:p>
            <a:r>
              <a:rPr lang="en-US" dirty="0"/>
              <a:t>L</a:t>
            </a:r>
            <a:r>
              <a:rPr lang="en-US" baseline="-25000" dirty="0" smtClean="0"/>
              <a:t>1</a:t>
            </a:r>
            <a:endParaRPr lang="en-US" baseline="-25000" dirty="0"/>
          </a:p>
        </p:txBody>
      </p:sp>
      <p:cxnSp>
        <p:nvCxnSpPr>
          <p:cNvPr id="8" name="Straight Arrow Connector 7"/>
          <p:cNvCxnSpPr/>
          <p:nvPr/>
        </p:nvCxnSpPr>
        <p:spPr>
          <a:xfrm flipH="1">
            <a:off x="6795478" y="5161031"/>
            <a:ext cx="410498"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1" name="Slide Number Placeholder 10"/>
          <p:cNvSpPr>
            <a:spLocks noGrp="1"/>
          </p:cNvSpPr>
          <p:nvPr>
            <p:ph type="sldNum" sz="quarter" idx="12"/>
          </p:nvPr>
        </p:nvSpPr>
        <p:spPr/>
        <p:txBody>
          <a:bodyPr/>
          <a:lstStyle/>
          <a:p>
            <a:fld id="{CFE4BAC9-6D41-4691-9299-18EF07EF0177}" type="slidenum">
              <a:rPr lang="en-US" smtClean="0"/>
              <a:t>336</a:t>
            </a:fld>
            <a:endParaRPr lang="en-US" dirty="0"/>
          </a:p>
        </p:txBody>
      </p:sp>
      <p:sp>
        <p:nvSpPr>
          <p:cNvPr id="4" name="TextBox 3"/>
          <p:cNvSpPr txBox="1"/>
          <p:nvPr/>
        </p:nvSpPr>
        <p:spPr>
          <a:xfrm>
            <a:off x="5675920" y="1924377"/>
            <a:ext cx="2672526" cy="369332"/>
          </a:xfrm>
          <a:prstGeom prst="rect">
            <a:avLst/>
          </a:prstGeom>
          <a:noFill/>
        </p:spPr>
        <p:txBody>
          <a:bodyPr wrap="none" rtlCol="0">
            <a:spAutoFit/>
          </a:bodyPr>
          <a:lstStyle/>
          <a:p>
            <a:r>
              <a:rPr lang="en-US" dirty="0" smtClean="0"/>
              <a:t>THE LABOR MARKET</a:t>
            </a:r>
            <a:endParaRPr lang="en-US" dirty="0"/>
          </a:p>
        </p:txBody>
      </p:sp>
    </p:spTree>
    <p:extLst>
      <p:ext uri="{BB962C8B-B14F-4D97-AF65-F5344CB8AC3E}">
        <p14:creationId xmlns:p14="http://schemas.microsoft.com/office/powerpoint/2010/main" val="34601664"/>
      </p:ext>
    </p:extLst>
  </p:cSld>
  <p:clrMapOvr>
    <a:masterClrMapping/>
  </p:clrMapOvr>
  <p:timing>
    <p:tnLst>
      <p:par>
        <p:cTn xmlns:p14="http://schemas.microsoft.com/office/powerpoint/2010/mai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2" cy="1339850"/>
          </a:xfrm>
        </p:spPr>
        <p:txBody>
          <a:bodyPr>
            <a:normAutofit/>
          </a:bodyPr>
          <a:lstStyle/>
          <a:p>
            <a:r>
              <a:rPr lang="en-US" sz="4000" dirty="0" smtClean="0"/>
              <a:t>The Cyclical Behavior of Real Wages: Demand </a:t>
            </a:r>
            <a:r>
              <a:rPr lang="en-US" sz="4000" dirty="0" err="1" smtClean="0"/>
              <a:t>vs</a:t>
            </a:r>
            <a:r>
              <a:rPr lang="en-US" sz="4000" dirty="0" smtClean="0"/>
              <a:t> Supply Shocks</a:t>
            </a:r>
            <a:endParaRPr lang="en-US" sz="4000" dirty="0"/>
          </a:p>
        </p:txBody>
      </p:sp>
      <p:sp>
        <p:nvSpPr>
          <p:cNvPr id="3" name="Content Placeholder 2"/>
          <p:cNvSpPr>
            <a:spLocks noGrp="1"/>
          </p:cNvSpPr>
          <p:nvPr>
            <p:ph idx="1"/>
          </p:nvPr>
        </p:nvSpPr>
        <p:spPr>
          <a:xfrm>
            <a:off x="481010" y="1806453"/>
            <a:ext cx="8234892" cy="4601724"/>
          </a:xfrm>
        </p:spPr>
        <p:txBody>
          <a:bodyPr>
            <a:normAutofit fontScale="92500"/>
          </a:bodyPr>
          <a:lstStyle/>
          <a:p>
            <a:r>
              <a:rPr lang="en-US" dirty="0" smtClean="0"/>
              <a:t>To summarize, if people believe the general value level is mean reverting, then this could help explain why (1) in the case of a demand shock, real wages and the quantity of labor supplied are </a:t>
            </a:r>
            <a:r>
              <a:rPr lang="en-US" i="1" dirty="0" smtClean="0"/>
              <a:t>inversely</a:t>
            </a:r>
            <a:r>
              <a:rPr lang="en-US" dirty="0" smtClean="0"/>
              <a:t> correlated, and (2) in the case of a supply shock, real wages and the quantity of labor supplied are </a:t>
            </a:r>
            <a:r>
              <a:rPr lang="en-US" i="1" dirty="0" smtClean="0"/>
              <a:t>positively</a:t>
            </a:r>
            <a:r>
              <a:rPr lang="en-US" dirty="0" smtClean="0"/>
              <a:t> correlated.</a:t>
            </a:r>
          </a:p>
          <a:p>
            <a:r>
              <a:rPr lang="en-US" dirty="0"/>
              <a:t>T</a:t>
            </a:r>
            <a:r>
              <a:rPr lang="en-US" dirty="0" smtClean="0"/>
              <a:t>here is strong empirical evidence to support the notion that the real wage “flip flops” from being countercyclical to </a:t>
            </a:r>
            <a:r>
              <a:rPr lang="en-US" dirty="0" err="1" smtClean="0"/>
              <a:t>procyclical</a:t>
            </a:r>
            <a:r>
              <a:rPr lang="en-US" dirty="0" smtClean="0"/>
              <a:t>. </a:t>
            </a:r>
            <a:r>
              <a:rPr lang="en-US" dirty="0" err="1" smtClean="0"/>
              <a:t>Basu</a:t>
            </a:r>
            <a:r>
              <a:rPr lang="en-US" dirty="0" smtClean="0"/>
              <a:t> </a:t>
            </a:r>
            <a:r>
              <a:rPr lang="en-US" dirty="0"/>
              <a:t>and Taylor (1999</a:t>
            </a:r>
            <a:r>
              <a:rPr lang="en-US" dirty="0" smtClean="0"/>
              <a:t>) find such evidence and discuss it in broadly similar terms: “perhaps demand shocks lead to countercyclical changes in real wages, in the spirit of traditional Keynesian models, while supply shocks lead to </a:t>
            </a:r>
            <a:r>
              <a:rPr lang="en-US" dirty="0" err="1" smtClean="0"/>
              <a:t>procyclical</a:t>
            </a:r>
            <a:r>
              <a:rPr lang="en-US" dirty="0" smtClean="0"/>
              <a:t> changes, in the spirit of real business cycle models” (pg. 19).</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337</a:t>
            </a:fld>
            <a:endParaRPr lang="en-US" dirty="0"/>
          </a:p>
        </p:txBody>
      </p:sp>
    </p:spTree>
    <p:extLst>
      <p:ext uri="{BB962C8B-B14F-4D97-AF65-F5344CB8AC3E}">
        <p14:creationId xmlns:p14="http://schemas.microsoft.com/office/powerpoint/2010/main" val="240085423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28" y="244158"/>
            <a:ext cx="8273371" cy="1339850"/>
          </a:xfrm>
        </p:spPr>
        <p:txBody>
          <a:bodyPr>
            <a:normAutofit/>
          </a:bodyPr>
          <a:lstStyle/>
          <a:p>
            <a:r>
              <a:rPr lang="en-US" sz="4000" dirty="0" smtClean="0"/>
              <a:t>The Output Gap and the</a:t>
            </a:r>
            <a:br>
              <a:rPr lang="en-US" sz="4000" dirty="0" smtClean="0"/>
            </a:br>
            <a:r>
              <a:rPr lang="en-US" sz="4000" dirty="0" smtClean="0"/>
              <a:t>Aggregate Supply Curve</a:t>
            </a:r>
            <a:endParaRPr lang="en-US" sz="4000" dirty="0"/>
          </a:p>
        </p:txBody>
      </p:sp>
      <p:sp>
        <p:nvSpPr>
          <p:cNvPr id="3" name="Content Placeholder 2"/>
          <p:cNvSpPr>
            <a:spLocks noGrp="1"/>
          </p:cNvSpPr>
          <p:nvPr>
            <p:ph idx="1"/>
          </p:nvPr>
        </p:nvSpPr>
        <p:spPr>
          <a:xfrm>
            <a:off x="481009" y="1806453"/>
            <a:ext cx="8273371" cy="4524749"/>
          </a:xfrm>
        </p:spPr>
        <p:txBody>
          <a:bodyPr>
            <a:normAutofit/>
          </a:bodyPr>
          <a:lstStyle/>
          <a:p>
            <a:r>
              <a:rPr lang="en-US" sz="2100" dirty="0" smtClean="0"/>
              <a:t>Let’s return to our discussion regarding the nature of the aggregate supply curve (as expressed in general value level and real output terms). So far we have discussed a thesis regarding why the short run aggregate supply curve is upward sloping as opposed to vertical. However, we have not discussed the second derivative nature of the aggregate supply curve. Is it reasonable to believe that the SRAS curve steepens as real output increases?</a:t>
            </a:r>
            <a:endParaRPr lang="en-US" sz="2100" dirty="0"/>
          </a:p>
          <a:p>
            <a:pPr>
              <a:spcBef>
                <a:spcPts val="1400"/>
              </a:spcBef>
            </a:pPr>
            <a:r>
              <a:rPr lang="en-US" sz="2100" dirty="0" smtClean="0"/>
              <a:t>The view of this paper is that the output gap does have a role to play in determining the shape of the aggregate supply curve. In particular, the aggregate supply curve steepens as the economy approaches “full employment”. The output gap plays a very prominent role in most mainstream theories of inflation, so let’s take one moment to consider its role in our analysis.</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338</a:t>
            </a:fld>
            <a:endParaRPr lang="en-US" dirty="0"/>
          </a:p>
        </p:txBody>
      </p:sp>
    </p:spTree>
    <p:extLst>
      <p:ext uri="{BB962C8B-B14F-4D97-AF65-F5344CB8AC3E}">
        <p14:creationId xmlns:p14="http://schemas.microsoft.com/office/powerpoint/2010/main" val="382206210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Impact of the Output Gap on</a:t>
            </a:r>
            <a:br>
              <a:rPr lang="en-US" sz="4000" dirty="0" smtClean="0"/>
            </a:br>
            <a:r>
              <a:rPr lang="en-US" sz="4000" dirty="0" smtClean="0"/>
              <a:t>The Left Side of the Framework</a:t>
            </a:r>
            <a:endParaRPr lang="en-US" sz="4000" dirty="0"/>
          </a:p>
        </p:txBody>
      </p:sp>
      <p:sp>
        <p:nvSpPr>
          <p:cNvPr id="3" name="Content Placeholder 2"/>
          <p:cNvSpPr>
            <a:spLocks noGrp="1"/>
          </p:cNvSpPr>
          <p:nvPr>
            <p:ph idx="1"/>
          </p:nvPr>
        </p:nvSpPr>
        <p:spPr>
          <a:xfrm>
            <a:off x="4580313" y="1806453"/>
            <a:ext cx="4193305" cy="4468918"/>
          </a:xfrm>
        </p:spPr>
        <p:txBody>
          <a:bodyPr>
            <a:normAutofit/>
          </a:bodyPr>
          <a:lstStyle/>
          <a:p>
            <a:r>
              <a:rPr lang="en-US" sz="2100" dirty="0" smtClean="0"/>
              <a:t>The “output gap” impacts the shape of supply curves for underlying input goods (labor etc.). If underlying input supply curves steepen as quantity supplied increases, then the aggregate supply curve will also steepen as real output increases. </a:t>
            </a:r>
          </a:p>
          <a:p>
            <a:pPr>
              <a:spcBef>
                <a:spcPts val="1400"/>
              </a:spcBef>
            </a:pPr>
            <a:r>
              <a:rPr lang="en-US" sz="2100" dirty="0" smtClean="0"/>
              <a:t>The diagram opposite incorporates the impact of the output gap and provides a possibly more realistic view of the left side of the framework. </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866233"/>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359898" y="5163125"/>
            <a:ext cx="1181371" cy="646331"/>
          </a:xfrm>
          <a:prstGeom prst="rect">
            <a:avLst/>
          </a:prstGeom>
          <a:noFill/>
        </p:spPr>
        <p:txBody>
          <a:bodyPr wrap="none" rtlCol="0">
            <a:spAutoFit/>
          </a:bodyPr>
          <a:lstStyle/>
          <a:p>
            <a:pPr algn="ctr"/>
            <a:r>
              <a:rPr lang="en-US" dirty="0" smtClean="0"/>
              <a:t>Aggregate</a:t>
            </a:r>
          </a:p>
          <a:p>
            <a:pPr algn="ctr"/>
            <a:r>
              <a:rPr lang="en-US" dirty="0" smtClean="0"/>
              <a:t>Demand</a:t>
            </a:r>
            <a:endParaRPr lang="en-US" dirty="0"/>
          </a:p>
        </p:txBody>
      </p:sp>
      <p:cxnSp>
        <p:nvCxnSpPr>
          <p:cNvPr id="17" name="Straight Connector 16"/>
          <p:cNvCxnSpPr/>
          <p:nvPr/>
        </p:nvCxnSpPr>
        <p:spPr>
          <a:xfrm flipH="1">
            <a:off x="1153407" y="4837525"/>
            <a:ext cx="139772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622499" y="4539094"/>
            <a:ext cx="569387" cy="461665"/>
          </a:xfrm>
          <a:prstGeom prst="rect">
            <a:avLst/>
          </a:prstGeom>
          <a:noFill/>
        </p:spPr>
        <p:txBody>
          <a:bodyPr wrap="none" rtlCol="0">
            <a:spAutoFit/>
          </a:bodyPr>
          <a:lstStyle/>
          <a:p>
            <a:r>
              <a:rPr lang="en-US" sz="2400" dirty="0" smtClean="0"/>
              <a:t>V</a:t>
            </a:r>
            <a:r>
              <a:rPr lang="en-US" sz="2400" baseline="-25000" dirty="0" smtClean="0"/>
              <a:t>G</a:t>
            </a:r>
            <a:endParaRPr lang="en-US" sz="2400" baseline="-25000" dirty="0"/>
          </a:p>
        </p:txBody>
      </p:sp>
      <p:sp>
        <p:nvSpPr>
          <p:cNvPr id="20" name="TextBox 19"/>
          <p:cNvSpPr txBox="1"/>
          <p:nvPr/>
        </p:nvSpPr>
        <p:spPr>
          <a:xfrm>
            <a:off x="2415345" y="5774234"/>
            <a:ext cx="351378" cy="461665"/>
          </a:xfrm>
          <a:prstGeom prst="rect">
            <a:avLst/>
          </a:prstGeom>
          <a:noFill/>
        </p:spPr>
        <p:txBody>
          <a:bodyPr wrap="none" rtlCol="0">
            <a:spAutoFit/>
          </a:bodyPr>
          <a:lstStyle/>
          <a:p>
            <a:r>
              <a:rPr lang="en-US" sz="2400" dirty="0"/>
              <a:t>q</a:t>
            </a:r>
          </a:p>
        </p:txBody>
      </p:sp>
      <p:cxnSp>
        <p:nvCxnSpPr>
          <p:cNvPr id="25" name="Straight Connector 24"/>
          <p:cNvCxnSpPr/>
          <p:nvPr/>
        </p:nvCxnSpPr>
        <p:spPr>
          <a:xfrm>
            <a:off x="2589608" y="4876013"/>
            <a:ext cx="0" cy="97519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12" name="Footer Placeholder 11"/>
          <p:cNvSpPr>
            <a:spLocks noGrp="1"/>
          </p:cNvSpPr>
          <p:nvPr>
            <p:ph type="ftr" sz="quarter" idx="11"/>
          </p:nvPr>
        </p:nvSpPr>
        <p:spPr/>
        <p:txBody>
          <a:bodyPr/>
          <a:lstStyle/>
          <a:p>
            <a:r>
              <a:rPr lang="en-US" smtClean="0"/>
              <a:t>Gervaise R. J. Heddle, 2014</a:t>
            </a:r>
            <a:endParaRPr lang="en-US" dirty="0"/>
          </a:p>
        </p:txBody>
      </p:sp>
      <p:sp>
        <p:nvSpPr>
          <p:cNvPr id="16" name="Slide Number Placeholder 15"/>
          <p:cNvSpPr>
            <a:spLocks noGrp="1"/>
          </p:cNvSpPr>
          <p:nvPr>
            <p:ph type="sldNum" sz="quarter" idx="12"/>
          </p:nvPr>
        </p:nvSpPr>
        <p:spPr/>
        <p:txBody>
          <a:bodyPr/>
          <a:lstStyle/>
          <a:p>
            <a:fld id="{CFE4BAC9-6D41-4691-9299-18EF07EF0177}" type="slidenum">
              <a:rPr lang="en-US" smtClean="0"/>
              <a:t>339</a:t>
            </a:fld>
            <a:endParaRPr lang="en-US" dirty="0"/>
          </a:p>
        </p:txBody>
      </p:sp>
      <p:sp>
        <p:nvSpPr>
          <p:cNvPr id="4" name="Freeform 3"/>
          <p:cNvSpPr/>
          <p:nvPr/>
        </p:nvSpPr>
        <p:spPr>
          <a:xfrm>
            <a:off x="1404550" y="3464383"/>
            <a:ext cx="1789356" cy="1698742"/>
          </a:xfrm>
          <a:custGeom>
            <a:avLst/>
            <a:gdLst>
              <a:gd name="connsiteX0" fmla="*/ 0 w 1981762"/>
              <a:gd name="connsiteY0" fmla="*/ 1366308 h 1366308"/>
              <a:gd name="connsiteX1" fmla="*/ 1269867 w 1981762"/>
              <a:gd name="connsiteY1" fmla="*/ 1135382 h 1366308"/>
              <a:gd name="connsiteX2" fmla="*/ 1981762 w 1981762"/>
              <a:gd name="connsiteY2" fmla="*/ 0 h 1366308"/>
            </a:gdLst>
            <a:ahLst/>
            <a:cxnLst>
              <a:cxn ang="0">
                <a:pos x="connsiteX0" y="connsiteY0"/>
              </a:cxn>
              <a:cxn ang="0">
                <a:pos x="connsiteX1" y="connsiteY1"/>
              </a:cxn>
              <a:cxn ang="0">
                <a:pos x="connsiteX2" y="connsiteY2"/>
              </a:cxn>
            </a:cxnLst>
            <a:rect l="l" t="t" r="r" b="b"/>
            <a:pathLst>
              <a:path w="1981762" h="1366308">
                <a:moveTo>
                  <a:pt x="0" y="1366308"/>
                </a:moveTo>
                <a:cubicBezTo>
                  <a:pt x="469786" y="1364704"/>
                  <a:pt x="939573" y="1363100"/>
                  <a:pt x="1269867" y="1135382"/>
                </a:cubicBezTo>
                <a:cubicBezTo>
                  <a:pt x="1600161" y="907664"/>
                  <a:pt x="1981762" y="0"/>
                  <a:pt x="1981762"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15099624"/>
      </p:ext>
    </p:extLst>
  </p:cSld>
  <p:clrMapOvr>
    <a:masterClrMapping/>
  </p:clrMapOvr>
  <p:timing>
    <p:tnLst>
      <p:par>
        <p:cTn xmlns:p14="http://schemas.microsoft.com/office/powerpoint/2010/mai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288" y="244158"/>
            <a:ext cx="8292611" cy="1339850"/>
          </a:xfrm>
        </p:spPr>
        <p:txBody>
          <a:bodyPr>
            <a:normAutofit fontScale="90000"/>
          </a:bodyPr>
          <a:lstStyle/>
          <a:p>
            <a:r>
              <a:rPr lang="en-US" sz="4000" dirty="0" smtClean="0"/>
              <a:t>Output Gap Matters: Responses of Labor to Increase in General Value Level</a:t>
            </a:r>
            <a:endParaRPr lang="en-US" sz="4000" dirty="0"/>
          </a:p>
        </p:txBody>
      </p:sp>
      <p:sp>
        <p:nvSpPr>
          <p:cNvPr id="3" name="Content Placeholder 2"/>
          <p:cNvSpPr>
            <a:spLocks noGrp="1"/>
          </p:cNvSpPr>
          <p:nvPr>
            <p:ph idx="1"/>
          </p:nvPr>
        </p:nvSpPr>
        <p:spPr>
          <a:xfrm>
            <a:off x="423289" y="1787214"/>
            <a:ext cx="8292611" cy="1484227"/>
          </a:xfrm>
        </p:spPr>
        <p:txBody>
          <a:bodyPr>
            <a:normAutofit fontScale="85000" lnSpcReduction="10000"/>
          </a:bodyPr>
          <a:lstStyle/>
          <a:p>
            <a:pPr marL="0" indent="0" algn="ctr">
              <a:buNone/>
            </a:pPr>
            <a:r>
              <a:rPr lang="en-US" dirty="0" smtClean="0"/>
              <a:t>The diagram below illustrates how the slope of the labor supply curve impacts the aggregate supply curve. In both cases, a rise in </a:t>
            </a:r>
            <a:r>
              <a:rPr lang="en-US" i="1" dirty="0" smtClean="0"/>
              <a:t>V</a:t>
            </a:r>
            <a:r>
              <a:rPr lang="en-US" i="1" baseline="-25000" dirty="0" smtClean="0"/>
              <a:t>G</a:t>
            </a:r>
            <a:r>
              <a:rPr lang="en-US" dirty="0" smtClean="0"/>
              <a:t> is considered to be “temporary” and there is only a small </a:t>
            </a:r>
            <a:r>
              <a:rPr lang="en-US" i="1" dirty="0" smtClean="0"/>
              <a:t>shift</a:t>
            </a:r>
            <a:r>
              <a:rPr lang="en-US" dirty="0" smtClean="0"/>
              <a:t> in the labor supply curve (</a:t>
            </a:r>
            <a:r>
              <a:rPr lang="en-US" i="1" dirty="0" smtClean="0"/>
              <a:t>S</a:t>
            </a:r>
            <a:r>
              <a:rPr lang="en-US" i="1" baseline="-25000" dirty="0" smtClean="0"/>
              <a:t>0</a:t>
            </a:r>
            <a:r>
              <a:rPr lang="en-US" dirty="0" smtClean="0"/>
              <a:t> to </a:t>
            </a:r>
            <a:r>
              <a:rPr lang="en-US" i="1" dirty="0" smtClean="0"/>
              <a:t>S</a:t>
            </a:r>
            <a:r>
              <a:rPr lang="en-US" i="1" baseline="-25000" dirty="0" smtClean="0"/>
              <a:t>1</a:t>
            </a:r>
            <a:r>
              <a:rPr lang="en-US" dirty="0" smtClean="0"/>
              <a:t>). However, the </a:t>
            </a:r>
            <a:r>
              <a:rPr lang="en-US" i="1" dirty="0" smtClean="0"/>
              <a:t>slope</a:t>
            </a:r>
            <a:r>
              <a:rPr lang="en-US" dirty="0" smtClean="0"/>
              <a:t> of the supply curve does have an impact (as labor supply curve becomes steeper, so AS curve must be steeper).</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340</a:t>
            </a:fld>
            <a:endParaRPr lang="en-US" dirty="0"/>
          </a:p>
        </p:txBody>
      </p:sp>
      <p:sp>
        <p:nvSpPr>
          <p:cNvPr id="6" name="TextBox 5"/>
          <p:cNvSpPr txBox="1"/>
          <p:nvPr/>
        </p:nvSpPr>
        <p:spPr>
          <a:xfrm>
            <a:off x="1192919" y="3271436"/>
            <a:ext cx="2701055" cy="369332"/>
          </a:xfrm>
          <a:prstGeom prst="rect">
            <a:avLst/>
          </a:prstGeom>
          <a:noFill/>
        </p:spPr>
        <p:txBody>
          <a:bodyPr wrap="none" rtlCol="0">
            <a:spAutoFit/>
          </a:bodyPr>
          <a:lstStyle/>
          <a:p>
            <a:r>
              <a:rPr lang="en-US" dirty="0" smtClean="0"/>
              <a:t>OUTPUT GAP: LARGE</a:t>
            </a:r>
            <a:endParaRPr lang="en-US" dirty="0"/>
          </a:p>
        </p:txBody>
      </p:sp>
      <p:sp>
        <p:nvSpPr>
          <p:cNvPr id="7" name="TextBox 6"/>
          <p:cNvSpPr txBox="1"/>
          <p:nvPr/>
        </p:nvSpPr>
        <p:spPr>
          <a:xfrm>
            <a:off x="5174079" y="3289128"/>
            <a:ext cx="2706690" cy="369332"/>
          </a:xfrm>
          <a:prstGeom prst="rect">
            <a:avLst/>
          </a:prstGeom>
          <a:noFill/>
        </p:spPr>
        <p:txBody>
          <a:bodyPr wrap="none" rtlCol="0">
            <a:spAutoFit/>
          </a:bodyPr>
          <a:lstStyle/>
          <a:p>
            <a:r>
              <a:rPr lang="en-US" dirty="0" smtClean="0"/>
              <a:t>OUTPUT GAP: SMALL</a:t>
            </a:r>
            <a:endParaRPr lang="en-US" dirty="0"/>
          </a:p>
        </p:txBody>
      </p:sp>
      <p:cxnSp>
        <p:nvCxnSpPr>
          <p:cNvPr id="9" name="Straight Connector 8"/>
          <p:cNvCxnSpPr/>
          <p:nvPr/>
        </p:nvCxnSpPr>
        <p:spPr>
          <a:xfrm>
            <a:off x="1250618" y="4021948"/>
            <a:ext cx="0" cy="1982109"/>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269858" y="5984813"/>
            <a:ext cx="2443535"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97052" y="4949349"/>
            <a:ext cx="568410" cy="369332"/>
          </a:xfrm>
          <a:prstGeom prst="rect">
            <a:avLst/>
          </a:prstGeom>
          <a:noFill/>
        </p:spPr>
        <p:txBody>
          <a:bodyPr wrap="none" rtlCol="0">
            <a:spAutoFit/>
          </a:bodyPr>
          <a:lstStyle/>
          <a:p>
            <a:r>
              <a:rPr lang="en-US" dirty="0" smtClean="0"/>
              <a:t>V</a:t>
            </a:r>
            <a:r>
              <a:rPr lang="en-US" baseline="-25000" dirty="0" smtClean="0"/>
              <a:t>L,0</a:t>
            </a:r>
            <a:endParaRPr lang="en-US" baseline="-25000" dirty="0"/>
          </a:p>
        </p:txBody>
      </p:sp>
      <p:cxnSp>
        <p:nvCxnSpPr>
          <p:cNvPr id="13" name="Straight Connector 12"/>
          <p:cNvCxnSpPr/>
          <p:nvPr/>
        </p:nvCxnSpPr>
        <p:spPr>
          <a:xfrm>
            <a:off x="5172552" y="4002704"/>
            <a:ext cx="0" cy="1982109"/>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981257" y="3658460"/>
            <a:ext cx="505267" cy="369332"/>
          </a:xfrm>
          <a:prstGeom prst="rect">
            <a:avLst/>
          </a:prstGeom>
          <a:noFill/>
        </p:spPr>
        <p:txBody>
          <a:bodyPr wrap="none" rtlCol="0">
            <a:spAutoFit/>
          </a:bodyPr>
          <a:lstStyle/>
          <a:p>
            <a:r>
              <a:rPr lang="en-US" dirty="0" smtClean="0"/>
              <a:t>EV</a:t>
            </a:r>
            <a:endParaRPr lang="en-US" dirty="0"/>
          </a:p>
        </p:txBody>
      </p:sp>
      <p:sp>
        <p:nvSpPr>
          <p:cNvPr id="15" name="TextBox 14"/>
          <p:cNvSpPr txBox="1"/>
          <p:nvPr/>
        </p:nvSpPr>
        <p:spPr>
          <a:xfrm>
            <a:off x="4900292" y="3658459"/>
            <a:ext cx="505267" cy="369332"/>
          </a:xfrm>
          <a:prstGeom prst="rect">
            <a:avLst/>
          </a:prstGeom>
          <a:noFill/>
        </p:spPr>
        <p:txBody>
          <a:bodyPr wrap="none" rtlCol="0">
            <a:spAutoFit/>
          </a:bodyPr>
          <a:lstStyle/>
          <a:p>
            <a:r>
              <a:rPr lang="en-US" dirty="0" smtClean="0"/>
              <a:t>EV</a:t>
            </a:r>
            <a:endParaRPr lang="en-US" dirty="0"/>
          </a:p>
        </p:txBody>
      </p:sp>
      <p:cxnSp>
        <p:nvCxnSpPr>
          <p:cNvPr id="17" name="Straight Connector 16"/>
          <p:cNvCxnSpPr/>
          <p:nvPr/>
        </p:nvCxnSpPr>
        <p:spPr>
          <a:xfrm>
            <a:off x="1486524" y="4233630"/>
            <a:ext cx="1361055" cy="14432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167051" y="4214386"/>
            <a:ext cx="1361055" cy="14432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405559" y="4228974"/>
            <a:ext cx="1361055" cy="1443283"/>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047606" y="4190486"/>
            <a:ext cx="1361055" cy="144328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1693156" y="4810943"/>
            <a:ext cx="1777230" cy="56176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1693156" y="4560775"/>
            <a:ext cx="1777230" cy="558068"/>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97052" y="4560775"/>
            <a:ext cx="568410" cy="369332"/>
          </a:xfrm>
          <a:prstGeom prst="rect">
            <a:avLst/>
          </a:prstGeom>
          <a:noFill/>
        </p:spPr>
        <p:txBody>
          <a:bodyPr wrap="none" rtlCol="0">
            <a:spAutoFit/>
          </a:bodyPr>
          <a:lstStyle/>
          <a:p>
            <a:r>
              <a:rPr lang="en-US" dirty="0" smtClean="0"/>
              <a:t>V</a:t>
            </a:r>
            <a:r>
              <a:rPr lang="en-US" baseline="-25000" dirty="0" smtClean="0"/>
              <a:t>L,1</a:t>
            </a:r>
            <a:endParaRPr lang="en-US" baseline="-25000" dirty="0"/>
          </a:p>
        </p:txBody>
      </p:sp>
      <p:cxnSp>
        <p:nvCxnSpPr>
          <p:cNvPr id="28" name="Straight Connector 27"/>
          <p:cNvCxnSpPr/>
          <p:nvPr/>
        </p:nvCxnSpPr>
        <p:spPr>
          <a:xfrm>
            <a:off x="2347329" y="5157331"/>
            <a:ext cx="0" cy="82748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5174079" y="5984813"/>
            <a:ext cx="2464360" cy="0"/>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162546" y="5984813"/>
            <a:ext cx="1105741" cy="369332"/>
          </a:xfrm>
          <a:prstGeom prst="rect">
            <a:avLst/>
          </a:prstGeom>
          <a:noFill/>
        </p:spPr>
        <p:txBody>
          <a:bodyPr wrap="none" rtlCol="0">
            <a:spAutoFit/>
          </a:bodyPr>
          <a:lstStyle/>
          <a:p>
            <a:r>
              <a:rPr lang="en-US" dirty="0" smtClean="0"/>
              <a:t>Q(Labor)</a:t>
            </a:r>
            <a:endParaRPr lang="en-US" dirty="0"/>
          </a:p>
        </p:txBody>
      </p:sp>
      <p:sp>
        <p:nvSpPr>
          <p:cNvPr id="32" name="TextBox 31"/>
          <p:cNvSpPr txBox="1"/>
          <p:nvPr/>
        </p:nvSpPr>
        <p:spPr>
          <a:xfrm>
            <a:off x="7085568" y="5964019"/>
            <a:ext cx="1105741" cy="369332"/>
          </a:xfrm>
          <a:prstGeom prst="rect">
            <a:avLst/>
          </a:prstGeom>
          <a:noFill/>
        </p:spPr>
        <p:txBody>
          <a:bodyPr wrap="none" rtlCol="0">
            <a:spAutoFit/>
          </a:bodyPr>
          <a:lstStyle/>
          <a:p>
            <a:r>
              <a:rPr lang="en-US" dirty="0" smtClean="0"/>
              <a:t>Q(Labor)</a:t>
            </a:r>
            <a:endParaRPr lang="en-US" dirty="0"/>
          </a:p>
        </p:txBody>
      </p:sp>
      <p:sp>
        <p:nvSpPr>
          <p:cNvPr id="34" name="TextBox 33"/>
          <p:cNvSpPr txBox="1"/>
          <p:nvPr/>
        </p:nvSpPr>
        <p:spPr>
          <a:xfrm>
            <a:off x="1763011" y="3619972"/>
            <a:ext cx="1556836" cy="369332"/>
          </a:xfrm>
          <a:prstGeom prst="rect">
            <a:avLst/>
          </a:prstGeom>
          <a:noFill/>
        </p:spPr>
        <p:txBody>
          <a:bodyPr wrap="none" rtlCol="0">
            <a:spAutoFit/>
          </a:bodyPr>
          <a:lstStyle/>
          <a:p>
            <a:r>
              <a:rPr lang="en-US" dirty="0" smtClean="0"/>
              <a:t>Labor Market</a:t>
            </a:r>
            <a:endParaRPr lang="en-US" dirty="0"/>
          </a:p>
        </p:txBody>
      </p:sp>
      <p:sp>
        <p:nvSpPr>
          <p:cNvPr id="35" name="TextBox 34"/>
          <p:cNvSpPr txBox="1"/>
          <p:nvPr/>
        </p:nvSpPr>
        <p:spPr>
          <a:xfrm>
            <a:off x="5801217" y="3618420"/>
            <a:ext cx="1556836" cy="369332"/>
          </a:xfrm>
          <a:prstGeom prst="rect">
            <a:avLst/>
          </a:prstGeom>
          <a:noFill/>
        </p:spPr>
        <p:txBody>
          <a:bodyPr wrap="none" rtlCol="0">
            <a:spAutoFit/>
          </a:bodyPr>
          <a:lstStyle/>
          <a:p>
            <a:r>
              <a:rPr lang="en-US" dirty="0" smtClean="0"/>
              <a:t>Labor Market</a:t>
            </a:r>
            <a:endParaRPr lang="en-US" dirty="0"/>
          </a:p>
        </p:txBody>
      </p:sp>
      <p:cxnSp>
        <p:nvCxnSpPr>
          <p:cNvPr id="37" name="Straight Connector 36"/>
          <p:cNvCxnSpPr/>
          <p:nvPr/>
        </p:nvCxnSpPr>
        <p:spPr>
          <a:xfrm flipV="1">
            <a:off x="6233890" y="4349094"/>
            <a:ext cx="925781" cy="140014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751379" y="4810943"/>
            <a:ext cx="0" cy="117387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847579" y="5449687"/>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42" name="TextBox 41"/>
          <p:cNvSpPr txBox="1"/>
          <p:nvPr/>
        </p:nvSpPr>
        <p:spPr>
          <a:xfrm>
            <a:off x="3528106" y="5449687"/>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sp>
        <p:nvSpPr>
          <p:cNvPr id="43" name="TextBox 42"/>
          <p:cNvSpPr txBox="1"/>
          <p:nvPr/>
        </p:nvSpPr>
        <p:spPr>
          <a:xfrm>
            <a:off x="6747374" y="5422085"/>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44" name="TextBox 43"/>
          <p:cNvSpPr txBox="1"/>
          <p:nvPr/>
        </p:nvSpPr>
        <p:spPr>
          <a:xfrm>
            <a:off x="7408661" y="5449687"/>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cxnSp>
        <p:nvCxnSpPr>
          <p:cNvPr id="47" name="Straight Connector 46"/>
          <p:cNvCxnSpPr/>
          <p:nvPr/>
        </p:nvCxnSpPr>
        <p:spPr>
          <a:xfrm flipV="1">
            <a:off x="6155410" y="4078126"/>
            <a:ext cx="925781" cy="1400140"/>
          </a:xfrm>
          <a:prstGeom prst="line">
            <a:avLst/>
          </a:prstGeom>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2147811" y="5946325"/>
            <a:ext cx="414484" cy="369332"/>
          </a:xfrm>
          <a:prstGeom prst="rect">
            <a:avLst/>
          </a:prstGeom>
          <a:noFill/>
        </p:spPr>
        <p:txBody>
          <a:bodyPr wrap="none" rtlCol="0">
            <a:spAutoFit/>
          </a:bodyPr>
          <a:lstStyle/>
          <a:p>
            <a:r>
              <a:rPr lang="en-US" dirty="0" smtClean="0"/>
              <a:t>L</a:t>
            </a:r>
            <a:r>
              <a:rPr lang="en-US" baseline="-25000" dirty="0" smtClean="0"/>
              <a:t>0</a:t>
            </a:r>
            <a:endParaRPr lang="en-US" baseline="-25000" dirty="0"/>
          </a:p>
        </p:txBody>
      </p:sp>
      <p:sp>
        <p:nvSpPr>
          <p:cNvPr id="49" name="TextBox 48"/>
          <p:cNvSpPr txBox="1"/>
          <p:nvPr/>
        </p:nvSpPr>
        <p:spPr>
          <a:xfrm>
            <a:off x="2574501" y="5946325"/>
            <a:ext cx="414484" cy="369332"/>
          </a:xfrm>
          <a:prstGeom prst="rect">
            <a:avLst/>
          </a:prstGeom>
          <a:noFill/>
        </p:spPr>
        <p:txBody>
          <a:bodyPr wrap="none" rtlCol="0">
            <a:spAutoFit/>
          </a:bodyPr>
          <a:lstStyle/>
          <a:p>
            <a:r>
              <a:rPr lang="en-US" dirty="0" smtClean="0"/>
              <a:t>L</a:t>
            </a:r>
            <a:r>
              <a:rPr lang="en-US" baseline="-25000" dirty="0" smtClean="0"/>
              <a:t>1</a:t>
            </a:r>
            <a:endParaRPr lang="en-US" baseline="-25000" dirty="0"/>
          </a:p>
        </p:txBody>
      </p:sp>
      <p:cxnSp>
        <p:nvCxnSpPr>
          <p:cNvPr id="51" name="Straight Connector 50"/>
          <p:cNvCxnSpPr/>
          <p:nvPr/>
        </p:nvCxnSpPr>
        <p:spPr>
          <a:xfrm flipH="1">
            <a:off x="1250618" y="5176575"/>
            <a:ext cx="109671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1250618" y="4810943"/>
            <a:ext cx="150076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484014" y="5372711"/>
            <a:ext cx="0" cy="59130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618694" y="4810943"/>
            <a:ext cx="0" cy="115462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6192004" y="5964018"/>
            <a:ext cx="414484" cy="369332"/>
          </a:xfrm>
          <a:prstGeom prst="rect">
            <a:avLst/>
          </a:prstGeom>
          <a:noFill/>
        </p:spPr>
        <p:txBody>
          <a:bodyPr wrap="none" rtlCol="0">
            <a:spAutoFit/>
          </a:bodyPr>
          <a:lstStyle/>
          <a:p>
            <a:r>
              <a:rPr lang="en-US" dirty="0" smtClean="0"/>
              <a:t>L</a:t>
            </a:r>
            <a:r>
              <a:rPr lang="en-US" baseline="-25000" dirty="0" smtClean="0"/>
              <a:t>0</a:t>
            </a:r>
            <a:endParaRPr lang="en-US" baseline="-25000" dirty="0"/>
          </a:p>
        </p:txBody>
      </p:sp>
      <p:sp>
        <p:nvSpPr>
          <p:cNvPr id="61" name="TextBox 60"/>
          <p:cNvSpPr txBox="1"/>
          <p:nvPr/>
        </p:nvSpPr>
        <p:spPr>
          <a:xfrm>
            <a:off x="6484014" y="5964019"/>
            <a:ext cx="414484" cy="369332"/>
          </a:xfrm>
          <a:prstGeom prst="rect">
            <a:avLst/>
          </a:prstGeom>
          <a:noFill/>
        </p:spPr>
        <p:txBody>
          <a:bodyPr wrap="none" rtlCol="0">
            <a:spAutoFit/>
          </a:bodyPr>
          <a:lstStyle/>
          <a:p>
            <a:r>
              <a:rPr lang="en-US" dirty="0" smtClean="0"/>
              <a:t>L</a:t>
            </a:r>
            <a:r>
              <a:rPr lang="en-US" baseline="-25000" dirty="0" smtClean="0"/>
              <a:t>1</a:t>
            </a:r>
            <a:endParaRPr lang="en-US" baseline="-25000" dirty="0"/>
          </a:p>
        </p:txBody>
      </p:sp>
      <p:cxnSp>
        <p:nvCxnSpPr>
          <p:cNvPr id="63" name="Straight Connector 62"/>
          <p:cNvCxnSpPr/>
          <p:nvPr/>
        </p:nvCxnSpPr>
        <p:spPr>
          <a:xfrm flipH="1">
            <a:off x="5174079" y="5372711"/>
            <a:ext cx="130993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5174079" y="4810943"/>
            <a:ext cx="1444615"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4616087" y="5188045"/>
            <a:ext cx="568410" cy="369332"/>
          </a:xfrm>
          <a:prstGeom prst="rect">
            <a:avLst/>
          </a:prstGeom>
          <a:noFill/>
        </p:spPr>
        <p:txBody>
          <a:bodyPr wrap="none" rtlCol="0">
            <a:spAutoFit/>
          </a:bodyPr>
          <a:lstStyle/>
          <a:p>
            <a:r>
              <a:rPr lang="en-US" dirty="0" smtClean="0"/>
              <a:t>V</a:t>
            </a:r>
            <a:r>
              <a:rPr lang="en-US" baseline="-25000" dirty="0" smtClean="0"/>
              <a:t>L,0</a:t>
            </a:r>
            <a:endParaRPr lang="en-US" baseline="-25000" dirty="0"/>
          </a:p>
        </p:txBody>
      </p:sp>
      <p:sp>
        <p:nvSpPr>
          <p:cNvPr id="67" name="TextBox 66"/>
          <p:cNvSpPr txBox="1"/>
          <p:nvPr/>
        </p:nvSpPr>
        <p:spPr>
          <a:xfrm>
            <a:off x="4616087" y="4597713"/>
            <a:ext cx="568410" cy="369332"/>
          </a:xfrm>
          <a:prstGeom prst="rect">
            <a:avLst/>
          </a:prstGeom>
          <a:noFill/>
        </p:spPr>
        <p:txBody>
          <a:bodyPr wrap="none" rtlCol="0">
            <a:spAutoFit/>
          </a:bodyPr>
          <a:lstStyle/>
          <a:p>
            <a:r>
              <a:rPr lang="en-US" dirty="0" smtClean="0"/>
              <a:t>V</a:t>
            </a:r>
            <a:r>
              <a:rPr lang="en-US" baseline="-25000" dirty="0" smtClean="0"/>
              <a:t>L,1</a:t>
            </a:r>
            <a:endParaRPr lang="en-US" baseline="-25000" dirty="0"/>
          </a:p>
        </p:txBody>
      </p:sp>
      <p:sp>
        <p:nvSpPr>
          <p:cNvPr id="68" name="TextBox 67"/>
          <p:cNvSpPr txBox="1"/>
          <p:nvPr/>
        </p:nvSpPr>
        <p:spPr>
          <a:xfrm>
            <a:off x="3470381" y="4629977"/>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69" name="TextBox 68"/>
          <p:cNvSpPr txBox="1"/>
          <p:nvPr/>
        </p:nvSpPr>
        <p:spPr>
          <a:xfrm>
            <a:off x="3465018" y="4356865"/>
            <a:ext cx="390476" cy="369332"/>
          </a:xfrm>
          <a:prstGeom prst="rect">
            <a:avLst/>
          </a:prstGeom>
          <a:noFill/>
        </p:spPr>
        <p:txBody>
          <a:bodyPr wrap="none" rtlCol="0">
            <a:spAutoFit/>
          </a:bodyPr>
          <a:lstStyle/>
          <a:p>
            <a:r>
              <a:rPr lang="en-US" dirty="0" smtClean="0"/>
              <a:t>S</a:t>
            </a:r>
            <a:r>
              <a:rPr lang="en-US" baseline="-25000" dirty="0" smtClean="0"/>
              <a:t>1</a:t>
            </a:r>
            <a:endParaRPr lang="en-US" baseline="-25000" dirty="0"/>
          </a:p>
        </p:txBody>
      </p:sp>
      <p:sp>
        <p:nvSpPr>
          <p:cNvPr id="70" name="TextBox 69"/>
          <p:cNvSpPr txBox="1"/>
          <p:nvPr/>
        </p:nvSpPr>
        <p:spPr>
          <a:xfrm>
            <a:off x="7159671" y="4118166"/>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71" name="TextBox 70"/>
          <p:cNvSpPr txBox="1"/>
          <p:nvPr/>
        </p:nvSpPr>
        <p:spPr>
          <a:xfrm>
            <a:off x="7107646" y="3865484"/>
            <a:ext cx="390476" cy="369332"/>
          </a:xfrm>
          <a:prstGeom prst="rect">
            <a:avLst/>
          </a:prstGeom>
          <a:noFill/>
        </p:spPr>
        <p:txBody>
          <a:bodyPr wrap="none" rtlCol="0">
            <a:spAutoFit/>
          </a:bodyPr>
          <a:lstStyle/>
          <a:p>
            <a:r>
              <a:rPr lang="en-US" dirty="0" smtClean="0"/>
              <a:t>S</a:t>
            </a:r>
            <a:r>
              <a:rPr lang="en-US" baseline="-25000" dirty="0" smtClean="0"/>
              <a:t>1</a:t>
            </a:r>
            <a:endParaRPr lang="en-US" baseline="-25000" dirty="0"/>
          </a:p>
        </p:txBody>
      </p:sp>
    </p:spTree>
    <p:extLst>
      <p:ext uri="{BB962C8B-B14F-4D97-AF65-F5344CB8AC3E}">
        <p14:creationId xmlns:p14="http://schemas.microsoft.com/office/powerpoint/2010/main" val="3327458703"/>
      </p:ext>
    </p:extLst>
  </p:cSld>
  <p:clrMapOvr>
    <a:masterClrMapping/>
  </p:clrMapOvr>
  <p:timing>
    <p:tnLst>
      <p:par>
        <p:cTn xmlns:p14="http://schemas.microsoft.com/office/powerpoint/2010/mai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0" cy="1339850"/>
          </a:xfrm>
        </p:spPr>
        <p:txBody>
          <a:bodyPr>
            <a:normAutofit/>
          </a:bodyPr>
          <a:lstStyle/>
          <a:p>
            <a:r>
              <a:rPr lang="en-US" sz="4000" dirty="0" smtClean="0"/>
              <a:t>Aggregate Supply Curve Steepens as Input Markets Tighten</a:t>
            </a:r>
            <a:endParaRPr lang="en-US" sz="4000" dirty="0"/>
          </a:p>
        </p:txBody>
      </p:sp>
      <p:sp>
        <p:nvSpPr>
          <p:cNvPr id="3" name="Content Placeholder 2"/>
          <p:cNvSpPr>
            <a:spLocks noGrp="1"/>
          </p:cNvSpPr>
          <p:nvPr>
            <p:ph idx="1"/>
          </p:nvPr>
        </p:nvSpPr>
        <p:spPr>
          <a:xfrm>
            <a:off x="481010" y="1806453"/>
            <a:ext cx="8215650" cy="4507406"/>
          </a:xfrm>
        </p:spPr>
        <p:txBody>
          <a:bodyPr>
            <a:normAutofit/>
          </a:bodyPr>
          <a:lstStyle/>
          <a:p>
            <a:r>
              <a:rPr lang="en-US" sz="2100" dirty="0" smtClean="0"/>
              <a:t>If labor supply is relatively elastic, then an increase in the general value level and the accompanied increase in labor demand (as firms try to take advantage of the higher general value level) will have the net effect of a significant increase in the quantity of labor supplied, a minimal effect on the absolute market value of labor (relative to the general value level) and, consequently, a significant increase in real output.</a:t>
            </a:r>
          </a:p>
          <a:p>
            <a:pPr>
              <a:spcBef>
                <a:spcPts val="1400"/>
              </a:spcBef>
            </a:pPr>
            <a:r>
              <a:rPr lang="en-US" sz="2100" dirty="0" smtClean="0"/>
              <a:t>However, if the labor supply curve steepens (becomes more inelastic) as the labor market approaches “full employment”, then the aggregate supply curve must also steepen (the increase in the quantity of labor supplied in response to rise in </a:t>
            </a:r>
            <a:r>
              <a:rPr lang="en-US" sz="2100" i="1" dirty="0" smtClean="0"/>
              <a:t>V</a:t>
            </a:r>
            <a:r>
              <a:rPr lang="en-US" sz="2100" i="1" baseline="-25000" dirty="0" smtClean="0"/>
              <a:t>G</a:t>
            </a:r>
            <a:r>
              <a:rPr lang="en-US" sz="2100" dirty="0" smtClean="0"/>
              <a:t> is minimal and, therefore, expansion in real output is constrained). This is still the case even if the rise in </a:t>
            </a:r>
            <a:r>
              <a:rPr lang="en-US" sz="2100" i="1" dirty="0" smtClean="0"/>
              <a:t>V</a:t>
            </a:r>
            <a:r>
              <a:rPr lang="en-US" sz="2100" i="1" baseline="-25000" dirty="0" smtClean="0"/>
              <a:t>G</a:t>
            </a:r>
            <a:r>
              <a:rPr lang="en-US" sz="2100" dirty="0" smtClean="0"/>
              <a:t> is considered to be “temporary”.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341</a:t>
            </a:fld>
            <a:endParaRPr lang="en-US" dirty="0"/>
          </a:p>
        </p:txBody>
      </p:sp>
    </p:spTree>
    <p:extLst>
      <p:ext uri="{BB962C8B-B14F-4D97-AF65-F5344CB8AC3E}">
        <p14:creationId xmlns:p14="http://schemas.microsoft.com/office/powerpoint/2010/main" val="161286990"/>
      </p:ext>
    </p:extLst>
  </p:cSld>
  <p:clrMapOvr>
    <a:masterClrMapping/>
  </p:clrMapOvr>
  <p:timing>
    <p:tnLst>
      <p:par>
        <p:cTn xmlns:p14="http://schemas.microsoft.com/office/powerpoint/2010/mai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Concluding Remarks</a:t>
            </a:r>
            <a:endParaRPr lang="en-US" sz="4000" dirty="0"/>
          </a:p>
        </p:txBody>
      </p:sp>
      <p:sp>
        <p:nvSpPr>
          <p:cNvPr id="3" name="Content Placeholder 2"/>
          <p:cNvSpPr>
            <a:spLocks noGrp="1"/>
          </p:cNvSpPr>
          <p:nvPr>
            <p:ph idx="1"/>
          </p:nvPr>
        </p:nvSpPr>
        <p:spPr>
          <a:xfrm>
            <a:off x="481010" y="1806453"/>
            <a:ext cx="8215651" cy="4601724"/>
          </a:xfrm>
        </p:spPr>
        <p:txBody>
          <a:bodyPr>
            <a:normAutofit/>
          </a:bodyPr>
          <a:lstStyle/>
          <a:p>
            <a:r>
              <a:rPr lang="en-US" sz="2100" dirty="0" smtClean="0"/>
              <a:t>It’s time to draw this paper to a close. While we have covered a lot of ground in this paper, we are still missing one final piece of the puzzle. In order to fully understand the determination of the price level, we need a better model for the market value of money.</a:t>
            </a:r>
          </a:p>
          <a:p>
            <a:pPr>
              <a:spcBef>
                <a:spcPts val="1400"/>
              </a:spcBef>
            </a:pPr>
            <a:r>
              <a:rPr lang="en-US" sz="2100" dirty="0" smtClean="0"/>
              <a:t>The problem with the right side of the Goods-Money Framework is that supply and demand analysis is a “second best” solution for analyzing the determination of the absolute market value of money. Money is a financial instrument and, in common with all financial instruments, its present market value is determined by a set of discounted expected future benefits. The final paper in the series, The Velocity Enigma, will derive a discounted future benefits model for money and then we shall use all the tools at our disposal to revisit the issue of inflation.</a:t>
            </a:r>
            <a:endParaRPr lang="en-US" sz="21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342</a:t>
            </a:fld>
            <a:endParaRPr lang="en-US" dirty="0"/>
          </a:p>
        </p:txBody>
      </p:sp>
    </p:spTree>
    <p:extLst>
      <p:ext uri="{BB962C8B-B14F-4D97-AF65-F5344CB8AC3E}">
        <p14:creationId xmlns:p14="http://schemas.microsoft.com/office/powerpoint/2010/main" val="3574351937"/>
      </p:ext>
    </p:extLst>
  </p:cSld>
  <p:clrMapOvr>
    <a:masterClrMapping/>
  </p:clrMapOvr>
  <p:timing>
    <p:tnLst>
      <p:par>
        <p:cTn xmlns:p14="http://schemas.microsoft.com/office/powerpoint/2010/mai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End of Paper</a:t>
            </a:r>
            <a:endParaRPr lang="en-US" sz="4000" dirty="0"/>
          </a:p>
        </p:txBody>
      </p:sp>
      <p:sp>
        <p:nvSpPr>
          <p:cNvPr id="3" name="Text Placeholder 2"/>
          <p:cNvSpPr>
            <a:spLocks noGrp="1"/>
          </p:cNvSpPr>
          <p:nvPr>
            <p:ph type="body" idx="1"/>
          </p:nvPr>
        </p:nvSpPr>
        <p:spPr/>
        <p:txBody>
          <a:bodyPr/>
          <a:lstStyle/>
          <a:p>
            <a:r>
              <a:rPr lang="en-US" dirty="0" smtClean="0"/>
              <a:t>Next and final paper in the series: The Velocity Enigma</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343</a:t>
            </a:fld>
            <a:endParaRPr lang="en-US" dirty="0"/>
          </a:p>
        </p:txBody>
      </p:sp>
    </p:spTree>
    <p:extLst>
      <p:ext uri="{BB962C8B-B14F-4D97-AF65-F5344CB8AC3E}">
        <p14:creationId xmlns:p14="http://schemas.microsoft.com/office/powerpoint/2010/main" val="1722975716"/>
      </p:ext>
    </p:extLst>
  </p:cSld>
  <p:clrMapOvr>
    <a:masterClrMapping/>
  </p:clrMapOvr>
  <p:timing>
    <p:tnLst>
      <p:par>
        <p:cTn xmlns:p14="http://schemas.microsoft.com/office/powerpoint/2010/mai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477514" y="1837420"/>
            <a:ext cx="8077282" cy="4570755"/>
          </a:xfrm>
        </p:spPr>
        <p:txBody>
          <a:bodyPr>
            <a:normAutofit fontScale="92500" lnSpcReduction="10000"/>
          </a:bodyPr>
          <a:lstStyle/>
          <a:p>
            <a:r>
              <a:rPr lang="en-US" sz="2300" dirty="0" smtClean="0"/>
              <a:t>Anderson, Benjamin M., (1917), “The Value of Money”, New York: Macmillan Company.</a:t>
            </a:r>
          </a:p>
          <a:p>
            <a:r>
              <a:rPr lang="en-US" sz="2300" dirty="0" err="1" smtClean="0"/>
              <a:t>Basu</a:t>
            </a:r>
            <a:r>
              <a:rPr lang="en-US" sz="2300" dirty="0" smtClean="0"/>
              <a:t>, </a:t>
            </a:r>
            <a:r>
              <a:rPr lang="en-US" sz="2300" dirty="0" err="1" smtClean="0"/>
              <a:t>Susanto</a:t>
            </a:r>
            <a:r>
              <a:rPr lang="en-US" sz="2300" dirty="0" smtClean="0"/>
              <a:t>, Alan M. Taylor, (1999), “Business Cycles in International Historical Perspectives”, National Bureau of Economic Research, Working Paper No. 7090, Cambridge MA. </a:t>
            </a:r>
          </a:p>
          <a:p>
            <a:r>
              <a:rPr lang="en-US" sz="2300" dirty="0" err="1" smtClean="0"/>
              <a:t>Jehle</a:t>
            </a:r>
            <a:r>
              <a:rPr lang="en-US" sz="2300" dirty="0" smtClean="0"/>
              <a:t>, Geoffrey A., Philip J. </a:t>
            </a:r>
            <a:r>
              <a:rPr lang="en-US" sz="2300" dirty="0" err="1" smtClean="0"/>
              <a:t>Reny</a:t>
            </a:r>
            <a:r>
              <a:rPr lang="en-US" sz="2300" dirty="0" smtClean="0"/>
              <a:t>, (2011), “Advanced Microeconomic Theory”, Third Edition, Prentice Hall.</a:t>
            </a:r>
          </a:p>
          <a:p>
            <a:r>
              <a:rPr lang="en-US" sz="2300" dirty="0"/>
              <a:t>Jevons, William Stanley, (1875), “Money and the Mechanism of Exchange”, D. Appleton &amp; Co., Chapter II “Exchange”.</a:t>
            </a:r>
          </a:p>
          <a:p>
            <a:r>
              <a:rPr lang="en-US" sz="2300" dirty="0"/>
              <a:t>Keynes, John Maynard, (1935), “The General Theory of Employment , Interest, and Money”.</a:t>
            </a:r>
          </a:p>
          <a:p>
            <a:endParaRPr lang="en-US" dirty="0" smtClean="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344</a:t>
            </a:fld>
            <a:endParaRPr lang="en-US" dirty="0"/>
          </a:p>
        </p:txBody>
      </p:sp>
    </p:spTree>
    <p:extLst>
      <p:ext uri="{BB962C8B-B14F-4D97-AF65-F5344CB8AC3E}">
        <p14:creationId xmlns:p14="http://schemas.microsoft.com/office/powerpoint/2010/main" val="1755280454"/>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485618" y="1872403"/>
            <a:ext cx="8083205" cy="4266361"/>
          </a:xfrm>
        </p:spPr>
        <p:txBody>
          <a:bodyPr>
            <a:normAutofit fontScale="85000" lnSpcReduction="20000"/>
          </a:bodyPr>
          <a:lstStyle/>
          <a:p>
            <a:r>
              <a:rPr lang="en-US" sz="2300" dirty="0" smtClean="0"/>
              <a:t>King, </a:t>
            </a:r>
            <a:r>
              <a:rPr lang="en-US" sz="2300" dirty="0" err="1" smtClean="0"/>
              <a:t>Mervyn</a:t>
            </a:r>
            <a:r>
              <a:rPr lang="en-US" sz="2300" dirty="0" smtClean="0"/>
              <a:t>, (2001), “No Money, No Inflation – The Role of Money in the Economy”, </a:t>
            </a:r>
            <a:r>
              <a:rPr lang="en-US" sz="2300" dirty="0" err="1" smtClean="0"/>
              <a:t>Economie</a:t>
            </a:r>
            <a:r>
              <a:rPr lang="en-US" sz="2300" dirty="0" smtClean="0"/>
              <a:t> </a:t>
            </a:r>
            <a:r>
              <a:rPr lang="en-US" sz="2300" dirty="0" err="1" smtClean="0"/>
              <a:t>Internationale</a:t>
            </a:r>
            <a:r>
              <a:rPr lang="en-US" sz="2300" dirty="0" smtClean="0"/>
              <a:t>, 4/2001 (no. 88), p. 111-131.</a:t>
            </a:r>
            <a:endParaRPr lang="en-US" sz="2300" dirty="0"/>
          </a:p>
          <a:p>
            <a:r>
              <a:rPr lang="en-US" sz="2300" dirty="0" smtClean="0"/>
              <a:t>King, Robert G., (2000), “The New IS-LM Model: Language, Logic and Limits”, Federal Reserve Bank of Richmond, Economic Quarterly, Volume 86/3, Summer 2000</a:t>
            </a:r>
          </a:p>
          <a:p>
            <a:r>
              <a:rPr lang="en-US" sz="2300" dirty="0" smtClean="0"/>
              <a:t>Lucas, Robert E., Leonard A. Rapping, (2001), “Real Wages, Employment, and Inflation”, Journal of Political Economy: 721-754.</a:t>
            </a:r>
          </a:p>
          <a:p>
            <a:r>
              <a:rPr lang="en-US" sz="2300" dirty="0" smtClean="0"/>
              <a:t>Marshall, Alfred, (1890), “Principles of Economics”, London: Macmillan and Co., 8</a:t>
            </a:r>
            <a:r>
              <a:rPr lang="en-US" sz="2300" baseline="30000" dirty="0" smtClean="0"/>
              <a:t>th</a:t>
            </a:r>
            <a:r>
              <a:rPr lang="en-US" sz="2300" dirty="0" smtClean="0"/>
              <a:t> edition, 1920.</a:t>
            </a:r>
            <a:endParaRPr lang="en-US" sz="2000" dirty="0" smtClean="0"/>
          </a:p>
          <a:p>
            <a:r>
              <a:rPr lang="en-US" sz="2300" dirty="0" err="1" smtClean="0"/>
              <a:t>Mishkin</a:t>
            </a:r>
            <a:r>
              <a:rPr lang="en-US" sz="2300" dirty="0" smtClean="0"/>
              <a:t>, Frederic, (2012), “Economics of Money, Banking, and Financial Markets”, 10</a:t>
            </a:r>
            <a:r>
              <a:rPr lang="en-US" sz="2300" baseline="30000" dirty="0" smtClean="0"/>
              <a:t>th</a:t>
            </a:r>
            <a:r>
              <a:rPr lang="en-US" sz="2300" dirty="0" smtClean="0"/>
              <a:t> Edition, Prentice Hall.</a:t>
            </a:r>
            <a:endParaRPr lang="en-US" sz="2300" dirty="0"/>
          </a:p>
          <a:p>
            <a:endParaRPr lang="en-US" sz="2300" dirty="0" smtClean="0"/>
          </a:p>
          <a:p>
            <a:endParaRPr lang="en-US" dirty="0"/>
          </a:p>
          <a:p>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345</a:t>
            </a:fld>
            <a:endParaRPr lang="en-US" dirty="0"/>
          </a:p>
        </p:txBody>
      </p:sp>
    </p:spTree>
    <p:extLst>
      <p:ext uri="{BB962C8B-B14F-4D97-AF65-F5344CB8AC3E}">
        <p14:creationId xmlns:p14="http://schemas.microsoft.com/office/powerpoint/2010/main" val="871854498"/>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474890" y="1869757"/>
            <a:ext cx="8091583" cy="4249764"/>
          </a:xfrm>
        </p:spPr>
        <p:txBody>
          <a:bodyPr>
            <a:normAutofit fontScale="85000" lnSpcReduction="20000"/>
          </a:bodyPr>
          <a:lstStyle/>
          <a:p>
            <a:r>
              <a:rPr lang="en-US" dirty="0" smtClean="0"/>
              <a:t>Ricardo</a:t>
            </a:r>
            <a:r>
              <a:rPr lang="en-US" dirty="0"/>
              <a:t>, David, (1823), “Note on ‘Absolute Value and Exchangeable Value’, as published in “The Works and Correspondence of David Ricardo, Vol. 4, Pamphlets and Papers 1815-1823, ed. </a:t>
            </a:r>
            <a:r>
              <a:rPr lang="en-US" dirty="0" err="1"/>
              <a:t>Piero</a:t>
            </a:r>
            <a:r>
              <a:rPr lang="en-US" dirty="0"/>
              <a:t> </a:t>
            </a:r>
            <a:r>
              <a:rPr lang="en-US" dirty="0" err="1"/>
              <a:t>Sraffa</a:t>
            </a:r>
            <a:r>
              <a:rPr lang="en-US" dirty="0"/>
              <a:t> with the Collaboration of M.H. Dobb”, Indianapolis: Liberty Fund, 2005.</a:t>
            </a:r>
          </a:p>
          <a:p>
            <a:r>
              <a:rPr lang="en-US" dirty="0" smtClean="0"/>
              <a:t>Smith</a:t>
            </a:r>
            <a:r>
              <a:rPr lang="en-US" dirty="0"/>
              <a:t>, Adam, (1776), “The Wealth of Nations”, Simon &amp; Brown edition, 2012.</a:t>
            </a:r>
          </a:p>
          <a:p>
            <a:r>
              <a:rPr lang="en-US" dirty="0"/>
              <a:t>Thornton, Henry, (1802), “An Enquiry into the Nature and Effects of the Paper Credit of Great Britain”, Chapter II “Of Trade By Barter”, Augustus M. Kelley, New York, 1965.</a:t>
            </a:r>
          </a:p>
          <a:p>
            <a:r>
              <a:rPr lang="en-US" dirty="0" smtClean="0"/>
              <a:t>Wallace, Neil, (2008), “The Classical Dichotomy”, Notes for Undergraduate Monetary Theory, </a:t>
            </a:r>
            <a:r>
              <a:rPr lang="en-US" dirty="0" err="1" smtClean="0"/>
              <a:t>PennState</a:t>
            </a:r>
            <a:r>
              <a:rPr lang="en-US" dirty="0" smtClean="0"/>
              <a:t>, Department of Economics website.</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346</a:t>
            </a:fld>
            <a:endParaRPr lang="en-US" dirty="0"/>
          </a:p>
        </p:txBody>
      </p:sp>
    </p:spTree>
    <p:extLst>
      <p:ext uri="{BB962C8B-B14F-4D97-AF65-F5344CB8AC3E}">
        <p14:creationId xmlns:p14="http://schemas.microsoft.com/office/powerpoint/2010/main" val="23470211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29894</TotalTime>
  <Words>47309</Words>
  <Application>Microsoft Macintosh PowerPoint</Application>
  <PresentationFormat>On-screen Show (4:3)</PresentationFormat>
  <Paragraphs>2827</Paragraphs>
  <Slides>346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346</vt:i4>
      </vt:variant>
    </vt:vector>
  </HeadingPairs>
  <TitlesOfParts>
    <vt:vector size="348" baseType="lpstr">
      <vt:lpstr>Capital</vt:lpstr>
      <vt:lpstr>Equation</vt:lpstr>
      <vt:lpstr>The Inflation Enigma</vt:lpstr>
      <vt:lpstr>Abstract</vt:lpstr>
      <vt:lpstr>Index</vt:lpstr>
      <vt:lpstr>Index</vt:lpstr>
      <vt:lpstr>Introduction &amp; Overview</vt:lpstr>
      <vt:lpstr>The Paradox of Price Level Determination</vt:lpstr>
      <vt:lpstr>The Price of a Good is a Ratio of Two Market Values</vt:lpstr>
      <vt:lpstr>The Measurement of Market Value: Absolute vs Relative</vt:lpstr>
      <vt:lpstr>Price as a Ratio of Two Quantities Exchanged</vt:lpstr>
      <vt:lpstr>Price as a Ratio of Two Market Values</vt:lpstr>
      <vt:lpstr>The Principle of Trade Equivalence</vt:lpstr>
      <vt:lpstr>Ratio of Quantities is the Reciprocal of the Ratio of Market Values</vt:lpstr>
      <vt:lpstr>“Units of Economic Value”: An Invariable Measure of Market Value</vt:lpstr>
      <vt:lpstr>Absolute vs Relative Market Value</vt:lpstr>
      <vt:lpstr>Expressing Supply and Demand in “Absolute” Market Value Terms</vt:lpstr>
      <vt:lpstr>Supply and Demand in Terms of Units of Economic Value</vt:lpstr>
      <vt:lpstr>Using the Model to Determine the Price of A in B Terms</vt:lpstr>
      <vt:lpstr>An Increase in Demand for Good A</vt:lpstr>
      <vt:lpstr>An Increase in Demand for Good A in both EV and Price Terms</vt:lpstr>
      <vt:lpstr>Why Did Traditional Analysis Work for First Scenario?</vt:lpstr>
      <vt:lpstr>An Increase in Demand for Good B</vt:lpstr>
      <vt:lpstr>Why Did the Price Fall?</vt:lpstr>
      <vt:lpstr>Impact on Good A of an Increase in Demand for Good B</vt:lpstr>
      <vt:lpstr>Price Determination in a Barter Economy (No Money)</vt:lpstr>
      <vt:lpstr>Foreign Exchange Rate Determination</vt:lpstr>
      <vt:lpstr>The Money Price of Goods</vt:lpstr>
      <vt:lpstr>The Price of a Cup of Coffee</vt:lpstr>
      <vt:lpstr>Supply and Demand for Money</vt:lpstr>
      <vt:lpstr>Every Money Price is Determined by Two Sets of Supply and Demand</vt:lpstr>
      <vt:lpstr>Towards a Model of Inflation</vt:lpstr>
      <vt:lpstr>The Ratio Theory of the Price Level</vt:lpstr>
      <vt:lpstr>Ratio Theory as a Starting Point for Our Analysis of Inflation</vt:lpstr>
      <vt:lpstr>Price Level Determination: Long Run vs Short Run</vt:lpstr>
      <vt:lpstr>Price Level Determination in the Long Run</vt:lpstr>
      <vt:lpstr>Value of a Long-Duration Asset: Long Term versus Short Term</vt:lpstr>
      <vt:lpstr>A Simplified Analysis of the Market Value of Money</vt:lpstr>
      <vt:lpstr>The Simple Model for the Market Value of Money</vt:lpstr>
      <vt:lpstr>Basic Implications of The Simple Model</vt:lpstr>
      <vt:lpstr>Price Level Determination in the Short Run</vt:lpstr>
      <vt:lpstr>A Two-Market Model for Price Level Analysis</vt:lpstr>
      <vt:lpstr>The Goods-Money Framework</vt:lpstr>
      <vt:lpstr>The Left Side of the Framework</vt:lpstr>
      <vt:lpstr>The Right Side of the Framework</vt:lpstr>
      <vt:lpstr>Example One: Increase in Aggregate Demand</vt:lpstr>
      <vt:lpstr>Example Two: Increase in Demand For Money</vt:lpstr>
      <vt:lpstr>Interpreting the Goods-Money Framework</vt:lpstr>
      <vt:lpstr>Reaction to a Perceived “Temporary” Increase in Aggregate Demand</vt:lpstr>
      <vt:lpstr>What Happens to the Value of the Financial Instrument?</vt:lpstr>
      <vt:lpstr>Reaction to a Perceived “Permanent” Increase in Aggregate Demand</vt:lpstr>
      <vt:lpstr>The Market for Money: Supply and Demand a “Second Best” Tool</vt:lpstr>
      <vt:lpstr>The Right Side of the Framework</vt:lpstr>
      <vt:lpstr>“Sticky Wages” Explained by Rational Expectations</vt:lpstr>
      <vt:lpstr>A Preview of The Velocity Enigma</vt:lpstr>
      <vt:lpstr>Part A: Microeconomic Price Determination</vt:lpstr>
      <vt:lpstr>Price Determination: An Introduction</vt:lpstr>
      <vt:lpstr>Microeconomic Price Determination: An Introduction</vt:lpstr>
      <vt:lpstr>Price is an Expression of Relative, not Absolute, Market Value</vt:lpstr>
      <vt:lpstr>The Property of Market Value</vt:lpstr>
      <vt:lpstr>Measuring Market Value</vt:lpstr>
      <vt:lpstr>Height vs Relative Height</vt:lpstr>
      <vt:lpstr>Any Property Compared on a Relative Basis, Must Exist in the Absolute</vt:lpstr>
      <vt:lpstr>“Units of Economic Value” An Invariable Measure of Market Value</vt:lpstr>
      <vt:lpstr>Price as a Ratio of Quantities Exchanged</vt:lpstr>
      <vt:lpstr>The Principle of Trade Equivalence</vt:lpstr>
      <vt:lpstr>The Reciprocal Relation Between Quantities and Market Value</vt:lpstr>
      <vt:lpstr>Price is a Ratio of Two Absolute Market Values</vt:lpstr>
      <vt:lpstr>The Money Price of Goods</vt:lpstr>
      <vt:lpstr>The Market Value of Money</vt:lpstr>
      <vt:lpstr>Principle of Trade Equivalence Applied to a Money-Based Transaction</vt:lpstr>
      <vt:lpstr>The Price in Dollar Terms is a Ratio of Two Market Values</vt:lpstr>
      <vt:lpstr>What Determines Market Value? Supply and Demand</vt:lpstr>
      <vt:lpstr>The Market for Apples in “Units of Economic Value” Terms</vt:lpstr>
      <vt:lpstr>Two Ways to Illustrate Exactly The Same Thing</vt:lpstr>
      <vt:lpstr>Every Price is Determined by Two Sets of Supply and Demand</vt:lpstr>
      <vt:lpstr>The Problem with Traditional Demand &amp; Supply Analysis</vt:lpstr>
      <vt:lpstr>The Price of Apples</vt:lpstr>
      <vt:lpstr>The Blind Spot: The Market Value of the Measurement Good</vt:lpstr>
      <vt:lpstr>Is There a Solution?</vt:lpstr>
      <vt:lpstr>Two Markets: Apples &amp; Bananas</vt:lpstr>
      <vt:lpstr>Calculating the Price of Apples in Banana Terms</vt:lpstr>
      <vt:lpstr>An Increase in Demand for Bananas….</vt:lpstr>
      <vt:lpstr>…Causes the Price of Apples (in Banana Terms) to Fall</vt:lpstr>
      <vt:lpstr>A Counterintuitive Result?</vt:lpstr>
      <vt:lpstr>Bananas as Currency</vt:lpstr>
      <vt:lpstr>The Currency May Change, but the Principle Remains the Same</vt:lpstr>
      <vt:lpstr>Supply and Demand The Traditional Narrative</vt:lpstr>
      <vt:lpstr>Marshall’s Assumption that “Money Retains a Uniform Value”</vt:lpstr>
      <vt:lpstr>The Fixed Value of Money</vt:lpstr>
      <vt:lpstr>Every Money Price is Determined by Two Sets of Supply and Demand</vt:lpstr>
      <vt:lpstr>What Factors Might Cause the Dollar Price of Good A to Rise?</vt:lpstr>
      <vt:lpstr>A Fall in the Market Value of the Dollar Causes the Price of Good A to Rise</vt:lpstr>
      <vt:lpstr>Why is the Market Value of Money not “Front of Mind” in Negotiations?</vt:lpstr>
      <vt:lpstr>Market Value of Money is Negotiated in Every Trade</vt:lpstr>
      <vt:lpstr>Foreign Exchange Markets &amp; The Market Value of Money</vt:lpstr>
      <vt:lpstr>Foreign Exchange Rate Determination</vt:lpstr>
      <vt:lpstr>Determination of USD/EUR Exchange Rate</vt:lpstr>
      <vt:lpstr>A Fall in the Value of the USD…</vt:lpstr>
      <vt:lpstr>…Leads to a Rise in the Price of EURs (in USD Terms)</vt:lpstr>
      <vt:lpstr>The Matrix of Market Values</vt:lpstr>
      <vt:lpstr>Prices are the Observable Portion of a Matrix of Market Values</vt:lpstr>
      <vt:lpstr>Explaining the Matrix</vt:lpstr>
      <vt:lpstr>The Impact of a Fall in the Absolute Market Value of US Dollars</vt:lpstr>
      <vt:lpstr>The Relative Volatility of Different Types of Prices</vt:lpstr>
      <vt:lpstr>Review and Path Forward</vt:lpstr>
      <vt:lpstr>The Measurement of Value</vt:lpstr>
      <vt:lpstr>The Concept of Value &amp; The Measurement of Value</vt:lpstr>
      <vt:lpstr>Market vs Non-Market Value</vt:lpstr>
      <vt:lpstr>Absolute vs Relative Non-Market Value</vt:lpstr>
      <vt:lpstr>Absolute vs Relative Market Value</vt:lpstr>
      <vt:lpstr>Relative Expressions Imply Absolute Properties</vt:lpstr>
      <vt:lpstr>Price Implies Goods Have the Property of Absolute Market Value</vt:lpstr>
      <vt:lpstr>Absolute Market Value</vt:lpstr>
      <vt:lpstr>Challenges of Measuring Value in the Absolute</vt:lpstr>
      <vt:lpstr>A Brief History of Absolute Market Value</vt:lpstr>
      <vt:lpstr>Ricardo and Anderson on Price and Absolute Value</vt:lpstr>
      <vt:lpstr>Adam Smith &amp; The Definition of “Value”</vt:lpstr>
      <vt:lpstr>Smith’s Search for a “Real” or “Universal” Measure of Value</vt:lpstr>
      <vt:lpstr>Ricardo’s “Absolute Value”</vt:lpstr>
      <vt:lpstr>“Absolute” vs “Exchange” Value</vt:lpstr>
      <vt:lpstr>A “Perfect” Measure of Value</vt:lpstr>
      <vt:lpstr>Ricardo’s Examples of Absolute vs Exchangeable Value</vt:lpstr>
      <vt:lpstr>The “Money Price” of a Good Depends on the Value of Money</vt:lpstr>
      <vt:lpstr>Ricardo’s “Price is a Relative Expression of Two Values” Theory</vt:lpstr>
      <vt:lpstr>The Fruitless Search for the Embodiment of Absolute Value</vt:lpstr>
      <vt:lpstr>“Absolute Value” Pushed Aside</vt:lpstr>
      <vt:lpstr>Anderson’s “Economic Value”</vt:lpstr>
      <vt:lpstr>Anderson’s “Price as a Ratio of Two Absolute Values”</vt:lpstr>
      <vt:lpstr>Anderson Falls at the Last Hurdle</vt:lpstr>
      <vt:lpstr>Section Review</vt:lpstr>
      <vt:lpstr>“Real Price” of a Good is Not an “Absolute” Measure of Market Value</vt:lpstr>
      <vt:lpstr>The Market Value of the “Basket of Goods” is Variable</vt:lpstr>
      <vt:lpstr>The Ratio of Exchange</vt:lpstr>
      <vt:lpstr>Price as a Ratio of Exchange</vt:lpstr>
      <vt:lpstr>The Concept of “Price”</vt:lpstr>
      <vt:lpstr>Price as the Ratio of Two Quantities Exchanged</vt:lpstr>
      <vt:lpstr>The Dollar Price of a Good as a Ratio of Two Quantities Exchanged</vt:lpstr>
      <vt:lpstr>The Nature of Trade</vt:lpstr>
      <vt:lpstr>Henry Thornton: the Nature of Trade and the Role of Money</vt:lpstr>
      <vt:lpstr>Trade and the Exchange of “Suitable Equivalents”</vt:lpstr>
      <vt:lpstr>The Principle of Trade Equivalence Expressed in Money Terms</vt:lpstr>
      <vt:lpstr>Removing Money From Both Sides of the Equation</vt:lpstr>
      <vt:lpstr>Principle of Trade Equivalence Applied to a Barter Economy</vt:lpstr>
      <vt:lpstr>If One is “Twice as Valuable” as Another, Then Both Items Must Have Value</vt:lpstr>
      <vt:lpstr>Total Market Value of Baskets Exchanged Must Be Equal</vt:lpstr>
      <vt:lpstr>Ratio of Quantities is the Reciprocal of the Ratio of Market Values</vt:lpstr>
      <vt:lpstr>Extending the Principle to a Money-Based Economy</vt:lpstr>
      <vt:lpstr>Money as Intermediary in the Barter Exchange</vt:lpstr>
      <vt:lpstr>Anderson’s “Quid Pro Quo”</vt:lpstr>
      <vt:lpstr>The Money Price of a Good as A Ratio of Two Market Values</vt:lpstr>
      <vt:lpstr>Price of Bananas as a Ratio of Two Absolute Market Values</vt:lpstr>
      <vt:lpstr>Price is a Relative Expression of Two (Absolute) Market Values</vt:lpstr>
      <vt:lpstr>How is (Absolute) Market Value Determined?</vt:lpstr>
      <vt:lpstr>Caveat Regarding Next Section</vt:lpstr>
      <vt:lpstr>Supply and Demand: An Alternative Representation</vt:lpstr>
      <vt:lpstr>Traditional Supply &amp; Demand Analysis: A One-Sided View</vt:lpstr>
      <vt:lpstr>The Traditional View</vt:lpstr>
      <vt:lpstr>An Alternative Representation of Supply &amp; Demand</vt:lpstr>
      <vt:lpstr>Supply &amp; Demand Diagrams and the Representation of Market Value</vt:lpstr>
      <vt:lpstr>The Philosophy of Supply &amp; Demand</vt:lpstr>
      <vt:lpstr>The Demand Schedule</vt:lpstr>
      <vt:lpstr>The Supply Schedule</vt:lpstr>
      <vt:lpstr>Supply &amp; Demand Maps Responses to the Change in Market Value</vt:lpstr>
      <vt:lpstr>Choosing the Benchmark of Market Value</vt:lpstr>
      <vt:lpstr>The Problem with Using “Real Life” Goods as the Measurement Good</vt:lpstr>
      <vt:lpstr>Market Value of the Measurement Good is Assumed to be Constant</vt:lpstr>
      <vt:lpstr>The Supply Curve for Bananas as Expressed in Apple Terms</vt:lpstr>
      <vt:lpstr>The Supply Curve for Bananas as Expressed in Mango Terms</vt:lpstr>
      <vt:lpstr>Combining the Two Supply Curves on the Same Diagram</vt:lpstr>
      <vt:lpstr>Supply Curve Rebases as Market Value of Measurement Good Doubles</vt:lpstr>
      <vt:lpstr>Supply &amp; Demand Schedules in Dollar Terms</vt:lpstr>
      <vt:lpstr>Supply and Demand: Response to a Fall in Market Value of Dollar</vt:lpstr>
      <vt:lpstr>The Achilles Heel of Traditional Supply and Demand Analysis</vt:lpstr>
      <vt:lpstr>Transforming Supply &amp; Demand into “Units of Economic Value” Terms</vt:lpstr>
      <vt:lpstr>The Standard Supply &amp; Demand Diagram</vt:lpstr>
      <vt:lpstr>Transforming Supply &amp; Demand: Re-label the Y-axis</vt:lpstr>
      <vt:lpstr>Supply &amp; Demand: The General-Form Representation</vt:lpstr>
      <vt:lpstr>Modification to Assumptions</vt:lpstr>
      <vt:lpstr>The Benefit of the General-Form Representation of Supply &amp; Demand</vt:lpstr>
      <vt:lpstr>Supply &amp; Demand: The Special-Form Representation</vt:lpstr>
      <vt:lpstr>Supply &amp; Demand in Dollar Terms</vt:lpstr>
      <vt:lpstr>Section Review</vt:lpstr>
      <vt:lpstr>Part B: Macroeconomic Price Determination</vt:lpstr>
      <vt:lpstr>Ratio Theory of the Price Level</vt:lpstr>
      <vt:lpstr>Microeconomic Theory is Not a Theory of Inflation</vt:lpstr>
      <vt:lpstr>Extending Microeconomic Theory to the Price Level</vt:lpstr>
      <vt:lpstr>The Ratio Theory of the Price Level</vt:lpstr>
      <vt:lpstr>Cheat’s Method: Price Level as an Index</vt:lpstr>
      <vt:lpstr>Expressing Relationship in Index Terms</vt:lpstr>
      <vt:lpstr>Construction of Indices</vt:lpstr>
      <vt:lpstr>Calculation of Individual Price Index</vt:lpstr>
      <vt:lpstr>Applying the Microeconomic Theory of Price Determination</vt:lpstr>
      <vt:lpstr>Analyzing the Two Terms In Previous Equation</vt:lpstr>
      <vt:lpstr>Calculating the Price Level Index</vt:lpstr>
      <vt:lpstr>Price Level Index is a Function of Two Absolute Market Value Indices</vt:lpstr>
      <vt:lpstr>Price Level is Not an Index</vt:lpstr>
      <vt:lpstr>The Price Level is a Conceptual Notion</vt:lpstr>
      <vt:lpstr>Theoretical Foundations of The Price Level</vt:lpstr>
      <vt:lpstr>The Price Level and the Money Value of Transactions</vt:lpstr>
      <vt:lpstr>The General Value Level</vt:lpstr>
      <vt:lpstr>Theoretical Foundations of The General Value Level</vt:lpstr>
      <vt:lpstr>The General Value Level and the Absolute Market Value of Transactions</vt:lpstr>
      <vt:lpstr>The “Real Price” is a Ratio of Prices</vt:lpstr>
      <vt:lpstr>“Real Price” Equals “Real Market Value”</vt:lpstr>
      <vt:lpstr>Ratio of Prices Equals Ratio of Absolute Market Values</vt:lpstr>
      <vt:lpstr>Real Absolute Market Value Relations Same as Real Price Relations</vt:lpstr>
      <vt:lpstr>Expressing Price Level in Absolute Market Value Terms</vt:lpstr>
      <vt:lpstr>Final Step</vt:lpstr>
      <vt:lpstr>The Ratio Theory of the Price Level</vt:lpstr>
      <vt:lpstr>A Small First Step</vt:lpstr>
      <vt:lpstr>Building the Basic Toolset</vt:lpstr>
      <vt:lpstr>The Simple Model for the Market Value of Money</vt:lpstr>
      <vt:lpstr>Long Run Determination of the Price Level</vt:lpstr>
      <vt:lpstr>The Enigma Series Theory of the Demand for Money</vt:lpstr>
      <vt:lpstr>A Simplified Theory of the Demand for Money</vt:lpstr>
      <vt:lpstr>Short-Run vs Long-Run Drivers of a Share Price</vt:lpstr>
      <vt:lpstr>Example: Determination of Stock Price in Long-Run vs Short-Run</vt:lpstr>
      <vt:lpstr>Absolute Market Value of Money: Short-Run vs Long-Run</vt:lpstr>
      <vt:lpstr>The Simple Model An Introduction</vt:lpstr>
      <vt:lpstr>Derivation of The Simple Model</vt:lpstr>
      <vt:lpstr>The Simple Model for the Market Value of Money</vt:lpstr>
      <vt:lpstr>Basic Implications of The Simple Model</vt:lpstr>
      <vt:lpstr>Simple Model as a Long-Run Model for the Value of Money</vt:lpstr>
      <vt:lpstr>In Long Run, General Value Level Doesn’t Matter to Price Level</vt:lpstr>
      <vt:lpstr>Quick Review</vt:lpstr>
      <vt:lpstr>Derivation of Demand Curve for Money</vt:lpstr>
      <vt:lpstr>Supply &amp; Demand for Money</vt:lpstr>
      <vt:lpstr>Money Supply is the Monetary Base</vt:lpstr>
      <vt:lpstr>Long-Term Impact of an Increase in the Monetary Base</vt:lpstr>
      <vt:lpstr>Long-Term Impact of an Increase in Real Output</vt:lpstr>
      <vt:lpstr>Explaining Why Quantity Theory Works in the Long-Run</vt:lpstr>
      <vt:lpstr>Velocity of Money: A Preview</vt:lpstr>
      <vt:lpstr>The Value of Money: Collapsing Down to The Simple Model</vt:lpstr>
      <vt:lpstr>Key Limitations of The Simple Model</vt:lpstr>
      <vt:lpstr>The Goods-Money Framework</vt:lpstr>
      <vt:lpstr>Price Level Analysis: Short Term vs Long Term</vt:lpstr>
      <vt:lpstr>Need to Analyze Markets for Goods and Money Separately</vt:lpstr>
      <vt:lpstr>A Two-Market Model for Determination of the Price Level</vt:lpstr>
      <vt:lpstr>The Goods-Money Framework</vt:lpstr>
      <vt:lpstr>The Left Side of the Framework</vt:lpstr>
      <vt:lpstr>The Right Side of the Framework</vt:lpstr>
      <vt:lpstr>Example One: Increase in Aggregate Demand</vt:lpstr>
      <vt:lpstr>Example Two: Increase in Demand For Money</vt:lpstr>
      <vt:lpstr>The Left Side: An Extension of the Microeconomic Principle</vt:lpstr>
      <vt:lpstr>Predictable Real Output Response to Changes in Price Level Unlikely</vt:lpstr>
      <vt:lpstr>A “More Predictable” Real Output Response to General Value Level?</vt:lpstr>
      <vt:lpstr>Derivation of Aggregate Supply and Demand Curves</vt:lpstr>
      <vt:lpstr>General Value Level Sensitive to Short-Term Conditions</vt:lpstr>
      <vt:lpstr>The Market for Money</vt:lpstr>
      <vt:lpstr>The Market For Money: Introductory Comments</vt:lpstr>
      <vt:lpstr>The Parties to the Moneyholders’ Agreement</vt:lpstr>
      <vt:lpstr>Money as a Proportional Claim on the Output of Society</vt:lpstr>
      <vt:lpstr>The Supply of Money</vt:lpstr>
      <vt:lpstr>The Demand for Money</vt:lpstr>
      <vt:lpstr>Demand for Money is Driven by Long-Term Expectations</vt:lpstr>
      <vt:lpstr>Money is a Long-Duration Asset</vt:lpstr>
      <vt:lpstr>Common Stock Analogy Revisited</vt:lpstr>
      <vt:lpstr>Long-Term Expectations Matter More than Current Conditions</vt:lpstr>
      <vt:lpstr>Same Principle Applies to Money</vt:lpstr>
      <vt:lpstr>Long Term vs Short Term: The Market Value of Money</vt:lpstr>
      <vt:lpstr>The Right Side of the Framework</vt:lpstr>
      <vt:lpstr>Supply &amp; Demand is “Second Best” Solution</vt:lpstr>
      <vt:lpstr>Simple Scenario: Lull in Economic Activity</vt:lpstr>
      <vt:lpstr>What Happens to the Value of the Financial Instrument?</vt:lpstr>
      <vt:lpstr>Reaction to a Temporary Decline in Aggregate Demand</vt:lpstr>
      <vt:lpstr>Velocity of Money Falls as Predicted by Keynesian Analysis</vt:lpstr>
      <vt:lpstr>Second Scenario: A Nation at War</vt:lpstr>
      <vt:lpstr>The Value of Money Falls as Long-Term Expectations Shift</vt:lpstr>
      <vt:lpstr>Expected Money Growth Rate Rises: The Value of Money Falls</vt:lpstr>
      <vt:lpstr>Using “Inflation Expectations” to Explain the Result</vt:lpstr>
      <vt:lpstr>“Less Attractive as a Store of Value” A Circular Argument</vt:lpstr>
      <vt:lpstr>Review of Scenarios</vt:lpstr>
      <vt:lpstr>The Value of Money Determined by A Chain of Expected Future Values</vt:lpstr>
      <vt:lpstr>Section Review</vt:lpstr>
      <vt:lpstr>The Market for Goods</vt:lpstr>
      <vt:lpstr>The Market for Goods: Introductory Comments</vt:lpstr>
      <vt:lpstr>The Left Side of the Framework</vt:lpstr>
      <vt:lpstr>Predictable Relationships Break Down at the Macro Level</vt:lpstr>
      <vt:lpstr>A Review of the the Microeconomic Relationship</vt:lpstr>
      <vt:lpstr>Market Value vs Real Output: A Predictable Relationship?</vt:lpstr>
      <vt:lpstr>Towards a Better Model</vt:lpstr>
      <vt:lpstr>The Price Level is a Noisy Signal</vt:lpstr>
      <vt:lpstr>Aggregate Supply and Demand: A Traditional View</vt:lpstr>
      <vt:lpstr>An Identical Response?</vt:lpstr>
      <vt:lpstr>Aggregate Demand: Price and Real Output</vt:lpstr>
      <vt:lpstr>Aggregate Supply: Price and Real Output</vt:lpstr>
      <vt:lpstr>The New IS-LM Model: Brief Comments</vt:lpstr>
      <vt:lpstr>Microeconomics Provides a Good Starting Point</vt:lpstr>
      <vt:lpstr>Towards an Alternative Aggregate Supply/Demand Model</vt:lpstr>
      <vt:lpstr>The Left Side of the Framework</vt:lpstr>
      <vt:lpstr>Derivation of AD/AS Functions in General Value Level Terms</vt:lpstr>
      <vt:lpstr>The Two Components of the Price Level</vt:lpstr>
      <vt:lpstr>The Three Components of Variance in the Price Level</vt:lpstr>
      <vt:lpstr>Price Level Volatility</vt:lpstr>
      <vt:lpstr>Volatility in the Value of Money</vt:lpstr>
      <vt:lpstr>Current Conditions Have Little Impact on Value of Money</vt:lpstr>
      <vt:lpstr>General Value Level is a “Clean Signal”</vt:lpstr>
      <vt:lpstr>What Drives the Correlation Between Individual Goods Markets?</vt:lpstr>
      <vt:lpstr>Possible Sources of Volatility in the General Value Level</vt:lpstr>
      <vt:lpstr>Productivity May Drive Longer Term Trend in Value Level</vt:lpstr>
      <vt:lpstr>Productivity Gains Are Not a Major Source of Volatility</vt:lpstr>
      <vt:lpstr>Shocks and Economic Cycles Drive Value Level Volatility</vt:lpstr>
      <vt:lpstr>If Uncertain, the Expectations Bias is “Temporary”</vt:lpstr>
      <vt:lpstr>General Value Level: Mean Reversion Expectation</vt:lpstr>
      <vt:lpstr>The General Value Level as a Mean Reverting Series</vt:lpstr>
      <vt:lpstr>Price Level Not Considered to be a Mean Reverting Series</vt:lpstr>
      <vt:lpstr>Derivation of Aggregate Demand &amp; Supply Functions</vt:lpstr>
      <vt:lpstr>Aggregate Demand</vt:lpstr>
      <vt:lpstr>Microeconomic Assumptions No Longer Valid</vt:lpstr>
      <vt:lpstr>Applying the Mean Reversion Expectations Model</vt:lpstr>
      <vt:lpstr>Real Output Demanded Increases as General Value Level Falls</vt:lpstr>
      <vt:lpstr>Response to Discounting</vt:lpstr>
      <vt:lpstr>A Rise in the Value Level Reduces Real Output Demanded</vt:lpstr>
      <vt:lpstr>Aggregate Supply</vt:lpstr>
      <vt:lpstr>Should There Be Any Supply Response to Higher Price Level?</vt:lpstr>
      <vt:lpstr>Attempts to Explain the  Upward Slope of SRAS Curve</vt:lpstr>
      <vt:lpstr>Workers May Not Respond To The “Real Wage”</vt:lpstr>
      <vt:lpstr>The Real Wage is Not Forward Looking</vt:lpstr>
      <vt:lpstr>Labor Responds to Changes in Expectations Adjusted Real Wage</vt:lpstr>
      <vt:lpstr>Temporary vs Permanent: Perceptions Matter</vt:lpstr>
      <vt:lpstr>Different Reactions to Wage Rise</vt:lpstr>
      <vt:lpstr>Supply and Demand for Labor in Absolute Market Value Terms</vt:lpstr>
      <vt:lpstr>Temporary vs Permanent: Supply of Labor Responses</vt:lpstr>
      <vt:lpstr>The Impact of Future Expectations on Slope of Aggregate Supply Curve</vt:lpstr>
      <vt:lpstr>Expectations of VG Mean Reversion Allows SRAS to be Upward Sloping</vt:lpstr>
      <vt:lpstr>A Review of the Argument</vt:lpstr>
      <vt:lpstr>Two Important Implications</vt:lpstr>
      <vt:lpstr>Wages Appear to be Sticky</vt:lpstr>
      <vt:lpstr>Labor Responds to Absolute Market Value of Labor, Not Real Wage</vt:lpstr>
      <vt:lpstr>Labor’s Response to a Fall in the General Value Level</vt:lpstr>
      <vt:lpstr>General Value Level Falls: Possible Labor Market Responses</vt:lpstr>
      <vt:lpstr>Shift in the Labor Supply Curve May be Minimal</vt:lpstr>
      <vt:lpstr>Side Note: Lucas &amp; Rapping (2001)</vt:lpstr>
      <vt:lpstr>Short Run Aggregate Supply Curve is Upward Sloping</vt:lpstr>
      <vt:lpstr>Sticky Wages are a Result of an Efficient Market Process</vt:lpstr>
      <vt:lpstr>Relationship Between Real Wages and Quantity of Labor Supplied</vt:lpstr>
      <vt:lpstr>Labor Market Response to A Supply Shock (Oil Crisis)</vt:lpstr>
      <vt:lpstr>The Cyclical Behavior of Real Wages: Demand vs Supply Shocks</vt:lpstr>
      <vt:lpstr>The Output Gap and the Aggregate Supply Curve</vt:lpstr>
      <vt:lpstr>Impact of the Output Gap on The Left Side of the Framework</vt:lpstr>
      <vt:lpstr>Output Gap Matters: Responses of Labor to Increase in General Value Level</vt:lpstr>
      <vt:lpstr>Aggregate Supply Curve Steepens as Input Markets Tighten</vt:lpstr>
      <vt:lpstr>Concluding Remarks</vt:lpstr>
      <vt:lpstr>End of Paper</vt:lpstr>
      <vt:lpstr>References</vt:lpstr>
      <vt:lpstr>References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Inflation Enigma</dc:title>
  <dc:creator>Gervaise Heddle</dc:creator>
  <cp:lastModifiedBy>Gervaise Heddle</cp:lastModifiedBy>
  <cp:revision>6192</cp:revision>
  <cp:lastPrinted>2013-12-09T02:45:31Z</cp:lastPrinted>
  <dcterms:created xsi:type="dcterms:W3CDTF">2013-12-07T04:38:25Z</dcterms:created>
  <dcterms:modified xsi:type="dcterms:W3CDTF">2014-12-14T00:35:33Z</dcterms:modified>
</cp:coreProperties>
</file>