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94"/>
  </p:notesMasterIdLst>
  <p:handoutMasterIdLst>
    <p:handoutMasterId r:id="rId195"/>
  </p:handoutMasterIdLst>
  <p:sldIdLst>
    <p:sldId id="256" r:id="rId2"/>
    <p:sldId id="586" r:id="rId3"/>
    <p:sldId id="658" r:id="rId4"/>
    <p:sldId id="598" r:id="rId5"/>
    <p:sldId id="585" r:id="rId6"/>
    <p:sldId id="261" r:id="rId7"/>
    <p:sldId id="286" r:id="rId8"/>
    <p:sldId id="506" r:id="rId9"/>
    <p:sldId id="588" r:id="rId10"/>
    <p:sldId id="589" r:id="rId11"/>
    <p:sldId id="591" r:id="rId12"/>
    <p:sldId id="592" r:id="rId13"/>
    <p:sldId id="593" r:id="rId14"/>
    <p:sldId id="595" r:id="rId15"/>
    <p:sldId id="596" r:id="rId16"/>
    <p:sldId id="597" r:id="rId17"/>
    <p:sldId id="599" r:id="rId18"/>
    <p:sldId id="600" r:id="rId19"/>
    <p:sldId id="590" r:id="rId20"/>
    <p:sldId id="601" r:id="rId21"/>
    <p:sldId id="602" r:id="rId22"/>
    <p:sldId id="603" r:id="rId23"/>
    <p:sldId id="604" r:id="rId24"/>
    <p:sldId id="594" r:id="rId25"/>
    <p:sldId id="605" r:id="rId26"/>
    <p:sldId id="267" r:id="rId27"/>
    <p:sldId id="405" r:id="rId28"/>
    <p:sldId id="406" r:id="rId29"/>
    <p:sldId id="412" r:id="rId30"/>
    <p:sldId id="413" r:id="rId31"/>
    <p:sldId id="404" r:id="rId32"/>
    <p:sldId id="410" r:id="rId33"/>
    <p:sldId id="262" r:id="rId34"/>
    <p:sldId id="411" r:id="rId35"/>
    <p:sldId id="414" r:id="rId36"/>
    <p:sldId id="415" r:id="rId37"/>
    <p:sldId id="416" r:id="rId38"/>
    <p:sldId id="268" r:id="rId39"/>
    <p:sldId id="417" r:id="rId40"/>
    <p:sldId id="418" r:id="rId41"/>
    <p:sldId id="420" r:id="rId42"/>
    <p:sldId id="421" r:id="rId43"/>
    <p:sldId id="265" r:id="rId44"/>
    <p:sldId id="271" r:id="rId45"/>
    <p:sldId id="422" r:id="rId46"/>
    <p:sldId id="419" r:id="rId47"/>
    <p:sldId id="424" r:id="rId48"/>
    <p:sldId id="284" r:id="rId49"/>
    <p:sldId id="426" r:id="rId50"/>
    <p:sldId id="430" r:id="rId51"/>
    <p:sldId id="428" r:id="rId52"/>
    <p:sldId id="443" r:id="rId53"/>
    <p:sldId id="444" r:id="rId54"/>
    <p:sldId id="447" r:id="rId55"/>
    <p:sldId id="450" r:id="rId56"/>
    <p:sldId id="445" r:id="rId57"/>
    <p:sldId id="451" r:id="rId58"/>
    <p:sldId id="453" r:id="rId59"/>
    <p:sldId id="452" r:id="rId60"/>
    <p:sldId id="454" r:id="rId61"/>
    <p:sldId id="439" r:id="rId62"/>
    <p:sldId id="272" r:id="rId63"/>
    <p:sldId id="423" r:id="rId64"/>
    <p:sldId id="288" r:id="rId65"/>
    <p:sldId id="434" r:id="rId66"/>
    <p:sldId id="315" r:id="rId67"/>
    <p:sldId id="275" r:id="rId68"/>
    <p:sldId id="289" r:id="rId69"/>
    <p:sldId id="608" r:id="rId70"/>
    <p:sldId id="606" r:id="rId71"/>
    <p:sldId id="609" r:id="rId72"/>
    <p:sldId id="610" r:id="rId73"/>
    <p:sldId id="611" r:id="rId74"/>
    <p:sldId id="612" r:id="rId75"/>
    <p:sldId id="613" r:id="rId76"/>
    <p:sldId id="614" r:id="rId77"/>
    <p:sldId id="409" r:id="rId78"/>
    <p:sldId id="436" r:id="rId79"/>
    <p:sldId id="457" r:id="rId80"/>
    <p:sldId id="287" r:id="rId81"/>
    <p:sldId id="458" r:id="rId82"/>
    <p:sldId id="278" r:id="rId83"/>
    <p:sldId id="280" r:id="rId84"/>
    <p:sldId id="460" r:id="rId85"/>
    <p:sldId id="462" r:id="rId86"/>
    <p:sldId id="459" r:id="rId87"/>
    <p:sldId id="465" r:id="rId88"/>
    <p:sldId id="466" r:id="rId89"/>
    <p:sldId id="615" r:id="rId90"/>
    <p:sldId id="616" r:id="rId91"/>
    <p:sldId id="624" r:id="rId92"/>
    <p:sldId id="622" r:id="rId93"/>
    <p:sldId id="623" r:id="rId94"/>
    <p:sldId id="625" r:id="rId95"/>
    <p:sldId id="626" r:id="rId96"/>
    <p:sldId id="627" r:id="rId97"/>
    <p:sldId id="628" r:id="rId98"/>
    <p:sldId id="629" r:id="rId99"/>
    <p:sldId id="640" r:id="rId100"/>
    <p:sldId id="619" r:id="rId101"/>
    <p:sldId id="637" r:id="rId102"/>
    <p:sldId id="638" r:id="rId103"/>
    <p:sldId id="641" r:id="rId104"/>
    <p:sldId id="642" r:id="rId105"/>
    <p:sldId id="644" r:id="rId106"/>
    <p:sldId id="643" r:id="rId107"/>
    <p:sldId id="645" r:id="rId108"/>
    <p:sldId id="634" r:id="rId109"/>
    <p:sldId id="646" r:id="rId110"/>
    <p:sldId id="635" r:id="rId111"/>
    <p:sldId id="647" r:id="rId112"/>
    <p:sldId id="648" r:id="rId113"/>
    <p:sldId id="620" r:id="rId114"/>
    <p:sldId id="621" r:id="rId115"/>
    <p:sldId id="649" r:id="rId116"/>
    <p:sldId id="472" r:id="rId117"/>
    <p:sldId id="477" r:id="rId118"/>
    <p:sldId id="488" r:id="rId119"/>
    <p:sldId id="479" r:id="rId120"/>
    <p:sldId id="481" r:id="rId121"/>
    <p:sldId id="489" r:id="rId122"/>
    <p:sldId id="484" r:id="rId123"/>
    <p:sldId id="340" r:id="rId124"/>
    <p:sldId id="316" r:id="rId125"/>
    <p:sldId id="650" r:id="rId126"/>
    <p:sldId id="651" r:id="rId127"/>
    <p:sldId id="652" r:id="rId128"/>
    <p:sldId id="510" r:id="rId129"/>
    <p:sldId id="298" r:id="rId130"/>
    <p:sldId id="513" r:id="rId131"/>
    <p:sldId id="297" r:id="rId132"/>
    <p:sldId id="320" r:id="rId133"/>
    <p:sldId id="653" r:id="rId134"/>
    <p:sldId id="525" r:id="rId135"/>
    <p:sldId id="407" r:id="rId136"/>
    <p:sldId id="408" r:id="rId137"/>
    <p:sldId id="654" r:id="rId138"/>
    <p:sldId id="517" r:id="rId139"/>
    <p:sldId id="509" r:id="rId140"/>
    <p:sldId id="507" r:id="rId141"/>
    <p:sldId id="322" r:id="rId142"/>
    <p:sldId id="382" r:id="rId143"/>
    <p:sldId id="296" r:id="rId144"/>
    <p:sldId id="515" r:id="rId145"/>
    <p:sldId id="394" r:id="rId146"/>
    <p:sldId id="311" r:id="rId147"/>
    <p:sldId id="655" r:id="rId148"/>
    <p:sldId id="437" r:id="rId149"/>
    <p:sldId id="549" r:id="rId150"/>
    <p:sldId id="553" r:id="rId151"/>
    <p:sldId id="552" r:id="rId152"/>
    <p:sldId id="554" r:id="rId153"/>
    <p:sldId id="504" r:id="rId154"/>
    <p:sldId id="555" r:id="rId155"/>
    <p:sldId id="556" r:id="rId156"/>
    <p:sldId id="303" r:id="rId157"/>
    <p:sldId id="308" r:id="rId158"/>
    <p:sldId id="304" r:id="rId159"/>
    <p:sldId id="305" r:id="rId160"/>
    <p:sldId id="373" r:id="rId161"/>
    <p:sldId id="306" r:id="rId162"/>
    <p:sldId id="372" r:id="rId163"/>
    <p:sldId id="307" r:id="rId164"/>
    <p:sldId id="550" r:id="rId165"/>
    <p:sldId id="560" r:id="rId166"/>
    <p:sldId id="561" r:id="rId167"/>
    <p:sldId id="559" r:id="rId168"/>
    <p:sldId id="558" r:id="rId169"/>
    <p:sldId id="563" r:id="rId170"/>
    <p:sldId id="562" r:id="rId171"/>
    <p:sldId id="564" r:id="rId172"/>
    <p:sldId id="565" r:id="rId173"/>
    <p:sldId id="569" r:id="rId174"/>
    <p:sldId id="566" r:id="rId175"/>
    <p:sldId id="568" r:id="rId176"/>
    <p:sldId id="575" r:id="rId177"/>
    <p:sldId id="570" r:id="rId178"/>
    <p:sldId id="571" r:id="rId179"/>
    <p:sldId id="572" r:id="rId180"/>
    <p:sldId id="573" r:id="rId181"/>
    <p:sldId id="581" r:id="rId182"/>
    <p:sldId id="577" r:id="rId183"/>
    <p:sldId id="576" r:id="rId184"/>
    <p:sldId id="579" r:id="rId185"/>
    <p:sldId id="580" r:id="rId186"/>
    <p:sldId id="656" r:id="rId187"/>
    <p:sldId id="583" r:id="rId188"/>
    <p:sldId id="270" r:id="rId189"/>
    <p:sldId id="461" r:id="rId190"/>
    <p:sldId id="657" r:id="rId191"/>
    <p:sldId id="346" r:id="rId192"/>
    <p:sldId id="582" r:id="rId1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497" autoAdjust="0"/>
  </p:normalViewPr>
  <p:slideViewPr>
    <p:cSldViewPr snapToGrid="0" snapToObjects="1">
      <p:cViewPr>
        <p:scale>
          <a:sx n="66" d="100"/>
          <a:sy n="66" d="100"/>
        </p:scale>
        <p:origin x="-1176" y="-2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93" Type="http://schemas.openxmlformats.org/officeDocument/2006/relationships/slide" Target="slides/slide192.xml"/><Relationship Id="rId194" Type="http://schemas.openxmlformats.org/officeDocument/2006/relationships/notesMaster" Target="notesMasters/notesMaster1.xml"/><Relationship Id="rId195" Type="http://schemas.openxmlformats.org/officeDocument/2006/relationships/handoutMaster" Target="handoutMasters/handoutMaster1.xml"/><Relationship Id="rId196" Type="http://schemas.openxmlformats.org/officeDocument/2006/relationships/printerSettings" Target="printerSettings/printerSettings1.bin"/><Relationship Id="rId197" Type="http://schemas.openxmlformats.org/officeDocument/2006/relationships/presProps" Target="presProps.xml"/><Relationship Id="rId198" Type="http://schemas.openxmlformats.org/officeDocument/2006/relationships/viewProps" Target="viewProps.xml"/><Relationship Id="rId199" Type="http://schemas.openxmlformats.org/officeDocument/2006/relationships/theme" Target="theme/theme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00"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5" Type="http://schemas.openxmlformats.org/officeDocument/2006/relationships/image" Target="../media/image10.emf"/><Relationship Id="rId6" Type="http://schemas.openxmlformats.org/officeDocument/2006/relationships/image" Target="../media/image11.emf"/><Relationship Id="rId1" Type="http://schemas.openxmlformats.org/officeDocument/2006/relationships/image" Target="../media/image6.emf"/><Relationship Id="rId2"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0.emf"/><Relationship Id="rId6" Type="http://schemas.openxmlformats.org/officeDocument/2006/relationships/image" Target="../media/image11.emf"/><Relationship Id="rId1" Type="http://schemas.openxmlformats.org/officeDocument/2006/relationships/image" Target="../media/image12.emf"/><Relationship Id="rId2"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6A3B0F5-C512-2048-A7AE-2187801F1CCC}" type="datetimeFigureOut">
              <a:rPr lang="en-US" smtClean="0"/>
              <a:t>13/12/14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4329CF-573B-3742-89BC-CC5BD1698B5F}" type="slidenum">
              <a:rPr lang="en-US" smtClean="0"/>
              <a:t>‹#›</a:t>
            </a:fld>
            <a:endParaRPr lang="en-US"/>
          </a:p>
        </p:txBody>
      </p:sp>
    </p:spTree>
    <p:extLst>
      <p:ext uri="{BB962C8B-B14F-4D97-AF65-F5344CB8AC3E}">
        <p14:creationId xmlns:p14="http://schemas.microsoft.com/office/powerpoint/2010/main" val="25271071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4B1D7B-5FA3-CF43-91F4-5C0F6AA2D0AA}" type="datetimeFigureOut">
              <a:rPr lang="en-US" smtClean="0"/>
              <a:t>13/12/14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107F3E-8CAB-E04D-9665-B6AA07DAC617}" type="slidenum">
              <a:rPr lang="en-US" smtClean="0"/>
              <a:t>‹#›</a:t>
            </a:fld>
            <a:endParaRPr lang="en-US"/>
          </a:p>
        </p:txBody>
      </p:sp>
    </p:spTree>
    <p:extLst>
      <p:ext uri="{BB962C8B-B14F-4D97-AF65-F5344CB8AC3E}">
        <p14:creationId xmlns:p14="http://schemas.microsoft.com/office/powerpoint/2010/main" val="54684110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107F3E-8CAB-E04D-9665-B6AA07DAC617}" type="slidenum">
              <a:rPr lang="en-US" smtClean="0"/>
              <a:t>2</a:t>
            </a:fld>
            <a:endParaRPr lang="en-US"/>
          </a:p>
        </p:txBody>
      </p:sp>
    </p:spTree>
    <p:extLst>
      <p:ext uri="{BB962C8B-B14F-4D97-AF65-F5344CB8AC3E}">
        <p14:creationId xmlns:p14="http://schemas.microsoft.com/office/powerpoint/2010/main" val="2639664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AU"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6CD5A938-1376-9648-B0F9-F5C438AF1807}" type="datetime1">
              <a:rPr lang="en-AU" smtClean="0"/>
              <a:t>13/12/14</a:t>
            </a:fld>
            <a:endParaRPr lang="en-US"/>
          </a:p>
        </p:txBody>
      </p:sp>
      <p:sp>
        <p:nvSpPr>
          <p:cNvPr id="5" name="Footer Placeholder 4"/>
          <p:cNvSpPr>
            <a:spLocks noGrp="1"/>
          </p:cNvSpPr>
          <p:nvPr>
            <p:ph type="ftr" sz="quarter" idx="11"/>
          </p:nvPr>
        </p:nvSpPr>
        <p:spPr>
          <a:xfrm>
            <a:off x="5638800" y="6122894"/>
            <a:ext cx="2895600" cy="257810"/>
          </a:xfrm>
        </p:spPr>
        <p:txBody>
          <a:bodyPr/>
          <a:lstStyle/>
          <a:p>
            <a:r>
              <a:rPr lang="en-US" smtClean="0"/>
              <a:t>Gervaise R. J. Heddle, 2014</a:t>
            </a:r>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CFE4BAC9-6D41-4691-9299-18EF07EF017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F3E4D0C5-DC97-5A45-8CB2-24A40924A6D5}" type="datetime1">
              <a:rPr lang="en-AU" smtClean="0"/>
              <a:t>13/12/14</a:t>
            </a:fld>
            <a:endParaRPr lang="en-US"/>
          </a:p>
        </p:txBody>
      </p:sp>
      <p:sp>
        <p:nvSpPr>
          <p:cNvPr id="5" name="Footer Placeholder 4"/>
          <p:cNvSpPr>
            <a:spLocks noGrp="1"/>
          </p:cNvSpPr>
          <p:nvPr>
            <p:ph type="ftr" sz="quarter" idx="11"/>
          </p:nvPr>
        </p:nvSpPr>
        <p:spPr/>
        <p:txBody>
          <a:bodyPr/>
          <a:lstStyle/>
          <a:p>
            <a:r>
              <a:rPr lang="en-US" smtClean="0"/>
              <a:t>Gervaise R. J. Heddle, 2014</a:t>
            </a:r>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AU"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6B2F80FC-A856-AB47-998A-7FAD76DCF26C}" type="datetime1">
              <a:rPr lang="en-AU" smtClean="0"/>
              <a:t>13/12/14</a:t>
            </a:fld>
            <a:endParaRPr lang="en-US"/>
          </a:p>
        </p:txBody>
      </p:sp>
      <p:sp>
        <p:nvSpPr>
          <p:cNvPr id="5" name="Footer Placeholder 4"/>
          <p:cNvSpPr>
            <a:spLocks noGrp="1"/>
          </p:cNvSpPr>
          <p:nvPr>
            <p:ph type="ftr" sz="quarter" idx="11"/>
          </p:nvPr>
        </p:nvSpPr>
        <p:spPr>
          <a:xfrm>
            <a:off x="5638800" y="6124401"/>
            <a:ext cx="2895600" cy="257810"/>
          </a:xfrm>
        </p:spPr>
        <p:txBody>
          <a:bodyPr/>
          <a:lstStyle/>
          <a:p>
            <a:r>
              <a:rPr lang="en-US" smtClean="0"/>
              <a:t>Gervaise R. J. Heddle, 2014</a:t>
            </a:r>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AU"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AU"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92E43E21-7CB6-9549-9D72-6C0413289E89}" type="datetime1">
              <a:rPr lang="en-AU" smtClean="0"/>
              <a:t>13/12/14</a:t>
            </a:fld>
            <a:endParaRPr lang="en-US"/>
          </a:p>
        </p:txBody>
      </p:sp>
      <p:sp>
        <p:nvSpPr>
          <p:cNvPr id="5" name="Footer Placeholder 4"/>
          <p:cNvSpPr>
            <a:spLocks noGrp="1"/>
          </p:cNvSpPr>
          <p:nvPr>
            <p:ph type="ftr" sz="quarter" idx="11"/>
          </p:nvPr>
        </p:nvSpPr>
        <p:spPr/>
        <p:txBody>
          <a:bodyPr/>
          <a:lstStyle/>
          <a:p>
            <a:r>
              <a:rPr lang="en-US" smtClean="0"/>
              <a:t>Gervaise R. J. Heddle, 2014</a:t>
            </a:r>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5" name="Date Placeholder 4"/>
          <p:cNvSpPr>
            <a:spLocks noGrp="1"/>
          </p:cNvSpPr>
          <p:nvPr>
            <p:ph type="dt" sz="half" idx="10"/>
          </p:nvPr>
        </p:nvSpPr>
        <p:spPr/>
        <p:txBody>
          <a:bodyPr/>
          <a:lstStyle/>
          <a:p>
            <a:fld id="{B33CE6CF-83AE-5C45-8233-B1C90FF0CDA5}" type="datetime1">
              <a:rPr lang="en-AU" smtClean="0"/>
              <a:t>13/12/14</a:t>
            </a:fld>
            <a:endParaRPr lang="en-US"/>
          </a:p>
        </p:txBody>
      </p:sp>
      <p:sp>
        <p:nvSpPr>
          <p:cNvPr id="6" name="Footer Placeholder 5"/>
          <p:cNvSpPr>
            <a:spLocks noGrp="1"/>
          </p:cNvSpPr>
          <p:nvPr>
            <p:ph type="ftr" sz="quarter" idx="11"/>
          </p:nvPr>
        </p:nvSpPr>
        <p:spPr/>
        <p:txBody>
          <a:bodyPr/>
          <a:lstStyle/>
          <a:p>
            <a:r>
              <a:rPr lang="en-US" smtClean="0"/>
              <a:t>Gervaise R. J. Heddle, 2014</a:t>
            </a:r>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7" name="Date Placeholder 6"/>
          <p:cNvSpPr>
            <a:spLocks noGrp="1"/>
          </p:cNvSpPr>
          <p:nvPr>
            <p:ph type="dt" sz="half" idx="10"/>
          </p:nvPr>
        </p:nvSpPr>
        <p:spPr/>
        <p:txBody>
          <a:bodyPr/>
          <a:lstStyle/>
          <a:p>
            <a:fld id="{9B47E3D1-E042-9848-85C5-776FC63938B1}" type="datetime1">
              <a:rPr lang="en-AU" smtClean="0"/>
              <a:t>13/12/14</a:t>
            </a:fld>
            <a:endParaRPr lang="en-US"/>
          </a:p>
        </p:txBody>
      </p:sp>
      <p:sp>
        <p:nvSpPr>
          <p:cNvPr id="8" name="Footer Placeholder 7"/>
          <p:cNvSpPr>
            <a:spLocks noGrp="1"/>
          </p:cNvSpPr>
          <p:nvPr>
            <p:ph type="ftr" sz="quarter" idx="11"/>
          </p:nvPr>
        </p:nvSpPr>
        <p:spPr/>
        <p:txBody>
          <a:bodyPr/>
          <a:lstStyle/>
          <a:p>
            <a:r>
              <a:rPr lang="en-US" smtClean="0"/>
              <a:t>Gervaise R. J. Heddle, 2014</a:t>
            </a:r>
            <a:endParaRPr lang="en-US"/>
          </a:p>
        </p:txBody>
      </p:sp>
      <p:sp>
        <p:nvSpPr>
          <p:cNvPr id="9" name="Slide Number Placeholder 8"/>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24B93318-937B-DB42-AC4A-6BFD7FA42FDD}" type="datetime1">
              <a:rPr lang="en-AU" smtClean="0"/>
              <a:t>13/12/14</a:t>
            </a:fld>
            <a:endParaRPr lang="en-US"/>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6A58140E-6B94-9443-9B71-9308FC149030}" type="datetime1">
              <a:rPr lang="en-AU" smtClean="0"/>
              <a:t>13/12/14</a:t>
            </a:fld>
            <a:endParaRPr lang="en-US"/>
          </a:p>
        </p:txBody>
      </p:sp>
      <p:sp>
        <p:nvSpPr>
          <p:cNvPr id="3" name="Footer Placeholder 2"/>
          <p:cNvSpPr>
            <a:spLocks noGrp="1"/>
          </p:cNvSpPr>
          <p:nvPr>
            <p:ph type="ftr" sz="quarter" idx="11"/>
          </p:nvPr>
        </p:nvSpPr>
        <p:spPr/>
        <p:txBody>
          <a:bodyPr/>
          <a:lstStyle/>
          <a:p>
            <a:r>
              <a:rPr lang="en-US" smtClean="0"/>
              <a:t>Gervaise R. J. Heddle, 2014</a:t>
            </a:r>
            <a:endParaRPr lang="en-US"/>
          </a:p>
        </p:txBody>
      </p:sp>
      <p:sp>
        <p:nvSpPr>
          <p:cNvPr id="4" name="Slide Number Placeholder 3"/>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AU"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AU" smtClean="0"/>
              <a:t>Click to edit Master text styles</a:t>
            </a:r>
          </a:p>
        </p:txBody>
      </p:sp>
      <p:sp>
        <p:nvSpPr>
          <p:cNvPr id="5" name="Date Placeholder 4"/>
          <p:cNvSpPr>
            <a:spLocks noGrp="1"/>
          </p:cNvSpPr>
          <p:nvPr>
            <p:ph type="dt" sz="half" idx="10"/>
          </p:nvPr>
        </p:nvSpPr>
        <p:spPr/>
        <p:txBody>
          <a:bodyPr/>
          <a:lstStyle/>
          <a:p>
            <a:fld id="{7578EEAC-8CDE-C541-B1FE-6D4873DB38F4}" type="datetime1">
              <a:rPr lang="en-AU" smtClean="0"/>
              <a:t>13/12/14</a:t>
            </a:fld>
            <a:endParaRPr lang="en-US"/>
          </a:p>
        </p:txBody>
      </p:sp>
      <p:sp>
        <p:nvSpPr>
          <p:cNvPr id="6" name="Footer Placeholder 5"/>
          <p:cNvSpPr>
            <a:spLocks noGrp="1"/>
          </p:cNvSpPr>
          <p:nvPr>
            <p:ph type="ftr" sz="quarter" idx="11"/>
          </p:nvPr>
        </p:nvSpPr>
        <p:spPr/>
        <p:txBody>
          <a:bodyPr/>
          <a:lstStyle/>
          <a:p>
            <a:r>
              <a:rPr lang="en-US" smtClean="0"/>
              <a:t>Gervaise R. J. Heddle, 2014</a:t>
            </a:r>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AU"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1D5534E-AA4D-094E-8D45-C10A0317915E}" type="datetime1">
              <a:rPr lang="en-AU" smtClean="0"/>
              <a:t>13/12/14</a:t>
            </a:fld>
            <a:endParaRPr lang="en-US"/>
          </a:p>
        </p:txBody>
      </p:sp>
      <p:sp>
        <p:nvSpPr>
          <p:cNvPr id="6" name="Footer Placeholder 5"/>
          <p:cNvSpPr>
            <a:spLocks noGrp="1"/>
          </p:cNvSpPr>
          <p:nvPr>
            <p:ph type="ftr" sz="quarter" idx="11"/>
          </p:nvPr>
        </p:nvSpPr>
        <p:spPr/>
        <p:txBody>
          <a:bodyPr/>
          <a:lstStyle/>
          <a:p>
            <a:r>
              <a:rPr lang="en-US" smtClean="0"/>
              <a:t>Gervaise R. J. Heddle, 2014</a:t>
            </a:r>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AU"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AU"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AU" smtClean="0"/>
              <a:t>Click to edit Master text styles</a:t>
            </a:r>
          </a:p>
        </p:txBody>
      </p:sp>
      <p:sp>
        <p:nvSpPr>
          <p:cNvPr id="5" name="Date Placeholder 4"/>
          <p:cNvSpPr>
            <a:spLocks noGrp="1"/>
          </p:cNvSpPr>
          <p:nvPr>
            <p:ph type="dt" sz="half" idx="10"/>
          </p:nvPr>
        </p:nvSpPr>
        <p:spPr/>
        <p:txBody>
          <a:bodyPr/>
          <a:lstStyle/>
          <a:p>
            <a:fld id="{2A23AB05-EF8B-2041-9BD8-88FE0909FDB2}" type="datetime1">
              <a:rPr lang="en-AU" smtClean="0"/>
              <a:t>13/12/14</a:t>
            </a:fld>
            <a:endParaRPr lang="en-US"/>
          </a:p>
        </p:txBody>
      </p:sp>
      <p:sp>
        <p:nvSpPr>
          <p:cNvPr id="6" name="Footer Placeholder 5"/>
          <p:cNvSpPr>
            <a:spLocks noGrp="1"/>
          </p:cNvSpPr>
          <p:nvPr>
            <p:ph type="ftr" sz="quarter" idx="11"/>
          </p:nvPr>
        </p:nvSpPr>
        <p:spPr/>
        <p:txBody>
          <a:bodyPr/>
          <a:lstStyle/>
          <a:p>
            <a:r>
              <a:rPr lang="en-US" smtClean="0"/>
              <a:t>Gervaise R. J. Heddle, 2014</a:t>
            </a:r>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AU"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AU" smtClean="0"/>
              <a:t>Click to edit Master text styles</a:t>
            </a:r>
          </a:p>
        </p:txBody>
      </p:sp>
      <p:sp>
        <p:nvSpPr>
          <p:cNvPr id="5" name="Date Placeholder 4"/>
          <p:cNvSpPr>
            <a:spLocks noGrp="1"/>
          </p:cNvSpPr>
          <p:nvPr>
            <p:ph type="dt" sz="half" idx="10"/>
          </p:nvPr>
        </p:nvSpPr>
        <p:spPr/>
        <p:txBody>
          <a:bodyPr/>
          <a:lstStyle/>
          <a:p>
            <a:fld id="{87398C02-A073-664D-9D04-77C6B1CF2757}" type="datetime1">
              <a:rPr lang="en-AU" smtClean="0"/>
              <a:t>13/12/14</a:t>
            </a:fld>
            <a:endParaRPr lang="en-US"/>
          </a:p>
        </p:txBody>
      </p:sp>
      <p:sp>
        <p:nvSpPr>
          <p:cNvPr id="6" name="Footer Placeholder 5"/>
          <p:cNvSpPr>
            <a:spLocks noGrp="1"/>
          </p:cNvSpPr>
          <p:nvPr>
            <p:ph type="ftr" sz="quarter" idx="11"/>
          </p:nvPr>
        </p:nvSpPr>
        <p:spPr/>
        <p:txBody>
          <a:bodyPr/>
          <a:lstStyle/>
          <a:p>
            <a:r>
              <a:rPr lang="en-US" smtClean="0"/>
              <a:t>Gervaise R. J. Heddle, 2014</a:t>
            </a:r>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6AF9FF7C-33D9-EF4C-ADDD-3CA8D4CA159D}" type="datetime1">
              <a:rPr lang="en-AU" smtClean="0"/>
              <a:t>13/12/14</a:t>
            </a:fld>
            <a:endParaRPr lang="en-US"/>
          </a:p>
        </p:txBody>
      </p:sp>
      <p:sp>
        <p:nvSpPr>
          <p:cNvPr id="5" name="Footer Placeholder 4"/>
          <p:cNvSpPr>
            <a:spLocks noGrp="1"/>
          </p:cNvSpPr>
          <p:nvPr>
            <p:ph type="ftr" sz="quarter" idx="11"/>
          </p:nvPr>
        </p:nvSpPr>
        <p:spPr/>
        <p:txBody>
          <a:bodyPr/>
          <a:lstStyle/>
          <a:p>
            <a:r>
              <a:rPr lang="en-US" smtClean="0"/>
              <a:t>Gervaise R. J. Heddle, 2014</a:t>
            </a:r>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AU"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DAD13F41-678F-2C4A-A116-7300C55FBBEB}" type="datetime1">
              <a:rPr lang="en-AU" smtClean="0"/>
              <a:t>13/12/14</a:t>
            </a:fld>
            <a:endParaRPr lang="en-US"/>
          </a:p>
        </p:txBody>
      </p:sp>
      <p:sp>
        <p:nvSpPr>
          <p:cNvPr id="5" name="Footer Placeholder 4"/>
          <p:cNvSpPr>
            <a:spLocks noGrp="1"/>
          </p:cNvSpPr>
          <p:nvPr>
            <p:ph type="ftr" sz="quarter" idx="11"/>
          </p:nvPr>
        </p:nvSpPr>
        <p:spPr/>
        <p:txBody>
          <a:bodyPr/>
          <a:lstStyle/>
          <a:p>
            <a:r>
              <a:rPr lang="en-US" smtClean="0"/>
              <a:t>Gervaise R. J. Heddle, 2014</a:t>
            </a:r>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AU"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A143166D-6047-4145-957E-24FB99E9472E}" type="datetime1">
              <a:rPr lang="en-AU" smtClean="0"/>
              <a:t>13/12/14</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r>
              <a:rPr lang="en-US" smtClean="0"/>
              <a:t>Gervaise R. J. Heddle, 2014</a:t>
            </a:r>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CFE4BAC9-6D41-4691-9299-18EF07EF017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dt="0"/>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1" Type="http://schemas.openxmlformats.org/officeDocument/2006/relationships/oleObject" Target="../embeddings/oleObject7.bin"/><Relationship Id="rId12" Type="http://schemas.openxmlformats.org/officeDocument/2006/relationships/image" Target="../media/image10.emf"/><Relationship Id="rId13" Type="http://schemas.openxmlformats.org/officeDocument/2006/relationships/oleObject" Target="../embeddings/oleObject8.bin"/><Relationship Id="rId14"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oleObject" Target="../embeddings/oleObject3.bin"/><Relationship Id="rId4" Type="http://schemas.openxmlformats.org/officeDocument/2006/relationships/image" Target="../media/image6.emf"/><Relationship Id="rId5" Type="http://schemas.openxmlformats.org/officeDocument/2006/relationships/oleObject" Target="../embeddings/oleObject4.bin"/><Relationship Id="rId6" Type="http://schemas.openxmlformats.org/officeDocument/2006/relationships/image" Target="../media/image7.emf"/><Relationship Id="rId7" Type="http://schemas.openxmlformats.org/officeDocument/2006/relationships/oleObject" Target="../embeddings/oleObject5.bin"/><Relationship Id="rId8" Type="http://schemas.openxmlformats.org/officeDocument/2006/relationships/image" Target="../media/image8.emf"/><Relationship Id="rId9" Type="http://schemas.openxmlformats.org/officeDocument/2006/relationships/oleObject" Target="../embeddings/oleObject6.bin"/><Relationship Id="rId10" Type="http://schemas.openxmlformats.org/officeDocument/2006/relationships/image" Target="../media/image9.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1" Type="http://schemas.openxmlformats.org/officeDocument/2006/relationships/oleObject" Target="../embeddings/oleObject13.bin"/><Relationship Id="rId12" Type="http://schemas.openxmlformats.org/officeDocument/2006/relationships/image" Target="../media/image10.emf"/><Relationship Id="rId13" Type="http://schemas.openxmlformats.org/officeDocument/2006/relationships/oleObject" Target="../embeddings/oleObject14.bin"/><Relationship Id="rId14" Type="http://schemas.openxmlformats.org/officeDocument/2006/relationships/image" Target="../media/image11.emf"/><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9.bin"/><Relationship Id="rId4" Type="http://schemas.openxmlformats.org/officeDocument/2006/relationships/image" Target="../media/image12.emf"/><Relationship Id="rId5" Type="http://schemas.openxmlformats.org/officeDocument/2006/relationships/oleObject" Target="../embeddings/oleObject10.bin"/><Relationship Id="rId6" Type="http://schemas.openxmlformats.org/officeDocument/2006/relationships/image" Target="../media/image13.emf"/><Relationship Id="rId7" Type="http://schemas.openxmlformats.org/officeDocument/2006/relationships/oleObject" Target="../embeddings/oleObject11.bin"/><Relationship Id="rId8" Type="http://schemas.openxmlformats.org/officeDocument/2006/relationships/image" Target="../media/image14.emf"/><Relationship Id="rId9" Type="http://schemas.openxmlformats.org/officeDocument/2006/relationships/oleObject" Target="../embeddings/oleObject12.bin"/><Relationship Id="rId10" Type="http://schemas.openxmlformats.org/officeDocument/2006/relationships/image" Target="../media/image15.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16.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Money Enigma</a:t>
            </a:r>
            <a:endParaRPr lang="en-US" dirty="0"/>
          </a:p>
        </p:txBody>
      </p:sp>
      <p:sp>
        <p:nvSpPr>
          <p:cNvPr id="3" name="Subtitle 2"/>
          <p:cNvSpPr>
            <a:spLocks noGrp="1"/>
          </p:cNvSpPr>
          <p:nvPr>
            <p:ph type="subTitle" idx="1"/>
          </p:nvPr>
        </p:nvSpPr>
        <p:spPr>
          <a:xfrm>
            <a:off x="914400" y="3428999"/>
            <a:ext cx="7342188" cy="2422931"/>
          </a:xfrm>
        </p:spPr>
        <p:txBody>
          <a:bodyPr>
            <a:normAutofit lnSpcReduction="10000"/>
          </a:bodyPr>
          <a:lstStyle/>
          <a:p>
            <a:r>
              <a:rPr lang="en-US" dirty="0" smtClean="0"/>
              <a:t>Money as a Long-Duration, Special-Form Equity Instrument and</a:t>
            </a:r>
          </a:p>
          <a:p>
            <a:r>
              <a:rPr lang="en-US" dirty="0" smtClean="0"/>
              <a:t> Proportional Claim on the Output of Society</a:t>
            </a:r>
            <a:endParaRPr lang="en-US" dirty="0"/>
          </a:p>
          <a:p>
            <a:endParaRPr lang="en-US" dirty="0"/>
          </a:p>
          <a:p>
            <a:r>
              <a:rPr lang="en-US" dirty="0" smtClean="0"/>
              <a:t>Part I of The Enigma Series</a:t>
            </a:r>
          </a:p>
          <a:p>
            <a:endParaRPr lang="en-US" dirty="0"/>
          </a:p>
          <a:p>
            <a:r>
              <a:rPr lang="en-US" dirty="0" smtClean="0"/>
              <a:t>Gervaise R.J. Heddle</a:t>
            </a:r>
          </a:p>
          <a:p>
            <a:r>
              <a:rPr lang="en-US" dirty="0" smtClean="0"/>
              <a:t>December 2014</a:t>
            </a:r>
            <a:endParaRPr lang="en-US" dirty="0"/>
          </a:p>
          <a:p>
            <a:endParaRPr lang="en-US" dirty="0" smtClean="0"/>
          </a:p>
        </p:txBody>
      </p:sp>
    </p:spTree>
    <p:extLst>
      <p:ext uri="{BB962C8B-B14F-4D97-AF65-F5344CB8AC3E}">
        <p14:creationId xmlns:p14="http://schemas.microsoft.com/office/powerpoint/2010/main" val="279285137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The Money Enigma</a:t>
            </a:r>
            <a:br>
              <a:rPr lang="en-US" sz="4000" dirty="0"/>
            </a:br>
            <a:r>
              <a:rPr lang="en-US" sz="4000" dirty="0"/>
              <a:t>Abstract</a:t>
            </a:r>
          </a:p>
        </p:txBody>
      </p:sp>
      <p:sp>
        <p:nvSpPr>
          <p:cNvPr id="3" name="Content Placeholder 2"/>
          <p:cNvSpPr>
            <a:spLocks noGrp="1"/>
          </p:cNvSpPr>
          <p:nvPr>
            <p:ph idx="1"/>
          </p:nvPr>
        </p:nvSpPr>
        <p:spPr>
          <a:xfrm>
            <a:off x="481010" y="1808915"/>
            <a:ext cx="8215650" cy="4547435"/>
          </a:xfrm>
        </p:spPr>
        <p:txBody>
          <a:bodyPr>
            <a:normAutofit fontScale="92500" lnSpcReduction="10000"/>
          </a:bodyPr>
          <a:lstStyle/>
          <a:p>
            <a:r>
              <a:rPr lang="en-US" dirty="0"/>
              <a:t>The Money Enigma, the first paper in The Enigma Series, explores the nature of money. </a:t>
            </a:r>
            <a:r>
              <a:rPr lang="en-US" dirty="0" smtClean="0"/>
              <a:t>The </a:t>
            </a:r>
            <a:r>
              <a:rPr lang="en-US" dirty="0"/>
              <a:t>thesis of this paper is that “money” (base money) is a financial </a:t>
            </a:r>
            <a:r>
              <a:rPr lang="en-US" dirty="0" smtClean="0"/>
              <a:t>instrument and a liability of society. It will be argued that money is a proportional claim on the output of society. More specifically, money </a:t>
            </a:r>
            <a:r>
              <a:rPr lang="en-US" dirty="0"/>
              <a:t>is a </a:t>
            </a:r>
            <a:r>
              <a:rPr lang="en-US" dirty="0" smtClean="0"/>
              <a:t>long-duration, special-form </a:t>
            </a:r>
            <a:r>
              <a:rPr lang="en-US" dirty="0"/>
              <a:t>equity instrument issued by government, as trust and trustee, on behalf of society. </a:t>
            </a:r>
            <a:r>
              <a:rPr lang="en-US" dirty="0" smtClean="0"/>
              <a:t>Money </a:t>
            </a:r>
            <a:r>
              <a:rPr lang="en-US" dirty="0"/>
              <a:t>is created solely by </a:t>
            </a:r>
            <a:r>
              <a:rPr lang="en-US" dirty="0" smtClean="0"/>
              <a:t>government </a:t>
            </a:r>
            <a:r>
              <a:rPr lang="en-US" dirty="0"/>
              <a:t>and its agencies, not by commercial banks</a:t>
            </a:r>
            <a:r>
              <a:rPr lang="en-US" dirty="0" smtClean="0"/>
              <a:t>.</a:t>
            </a:r>
            <a:endParaRPr lang="en-US" dirty="0"/>
          </a:p>
          <a:p>
            <a:pPr>
              <a:spcBef>
                <a:spcPts val="1200"/>
              </a:spcBef>
            </a:pPr>
            <a:r>
              <a:rPr lang="en-US" dirty="0"/>
              <a:t>Money, in common with all financial instruments, has value as an asset only because it is a liability of another </a:t>
            </a:r>
            <a:r>
              <a:rPr lang="en-US" dirty="0" smtClean="0"/>
              <a:t>party. </a:t>
            </a:r>
            <a:r>
              <a:rPr lang="en-US" dirty="0"/>
              <a:t>Money does not derive value from its </a:t>
            </a:r>
            <a:r>
              <a:rPr lang="en-US" dirty="0" smtClean="0"/>
              <a:t>functions (medium of exchange, store of value). Rather</a:t>
            </a:r>
            <a:r>
              <a:rPr lang="en-US" dirty="0"/>
              <a:t>, it can only perform its functions because it has value as a financial instrument. </a:t>
            </a:r>
            <a:r>
              <a:rPr lang="en-US" dirty="0" smtClean="0"/>
              <a:t>The paper concludes by arguing that the price of money is not the interest rate.</a:t>
            </a:r>
            <a:endParaRPr lang="en-US" dirty="0"/>
          </a:p>
        </p:txBody>
      </p:sp>
      <p:sp>
        <p:nvSpPr>
          <p:cNvPr id="4" name="Footer Placeholder 3"/>
          <p:cNvSpPr>
            <a:spLocks noGrp="1"/>
          </p:cNvSpPr>
          <p:nvPr>
            <p:ph type="ftr" sz="quarter" idx="11"/>
          </p:nvPr>
        </p:nvSpPr>
        <p:spPr/>
        <p:txBody>
          <a:bodyPr/>
          <a:lstStyle/>
          <a:p>
            <a:r>
              <a:rPr lang="en-US" dirty="0"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2</a:t>
            </a:fld>
            <a:endParaRPr lang="en-US" dirty="0"/>
          </a:p>
        </p:txBody>
      </p:sp>
    </p:spTree>
    <p:extLst>
      <p:ext uri="{BB962C8B-B14F-4D97-AF65-F5344CB8AC3E}">
        <p14:creationId xmlns:p14="http://schemas.microsoft.com/office/powerpoint/2010/main" val="30488094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Index</a:t>
            </a:r>
            <a:endParaRPr lang="en-US" sz="4000" dirty="0"/>
          </a:p>
        </p:txBody>
      </p:sp>
      <p:sp>
        <p:nvSpPr>
          <p:cNvPr id="3" name="Content Placeholder 2"/>
          <p:cNvSpPr>
            <a:spLocks noGrp="1"/>
          </p:cNvSpPr>
          <p:nvPr>
            <p:ph idx="1"/>
          </p:nvPr>
        </p:nvSpPr>
        <p:spPr>
          <a:xfrm>
            <a:off x="900112" y="1924377"/>
            <a:ext cx="7345363" cy="4389482"/>
          </a:xfrm>
        </p:spPr>
        <p:txBody>
          <a:bodyPr/>
          <a:lstStyle/>
          <a:p>
            <a:pPr marL="0" indent="0">
              <a:buNone/>
            </a:pPr>
            <a:r>
              <a:rPr lang="en-US" dirty="0" smtClean="0"/>
              <a:t>Section					</a:t>
            </a:r>
            <a:r>
              <a:rPr lang="en-US" dirty="0"/>
              <a:t> </a:t>
            </a:r>
            <a:r>
              <a:rPr lang="en-US" dirty="0" smtClean="0"/>
              <a:t>         Slide</a:t>
            </a:r>
          </a:p>
          <a:p>
            <a:r>
              <a:rPr lang="en-US" dirty="0" smtClean="0"/>
              <a:t>Introduction &amp; Overview				  4</a:t>
            </a:r>
          </a:p>
          <a:p>
            <a:r>
              <a:rPr lang="en-US" dirty="0" smtClean="0"/>
              <a:t>Two Sides of the Same Coin			 24</a:t>
            </a:r>
          </a:p>
          <a:p>
            <a:r>
              <a:rPr lang="en-US" dirty="0" smtClean="0"/>
              <a:t>The Proportional Claim				 77</a:t>
            </a:r>
          </a:p>
          <a:p>
            <a:r>
              <a:rPr lang="en-US" dirty="0" smtClean="0"/>
              <a:t>The Money Dance		</a:t>
            </a:r>
            <a:r>
              <a:rPr lang="en-US" dirty="0"/>
              <a:t>	</a:t>
            </a:r>
            <a:r>
              <a:rPr lang="en-US" dirty="0" smtClean="0"/>
              <a:t>	124</a:t>
            </a:r>
          </a:p>
          <a:p>
            <a:r>
              <a:rPr lang="en-US" dirty="0" smtClean="0"/>
              <a:t>The Functions of Money				148</a:t>
            </a:r>
          </a:p>
          <a:p>
            <a:r>
              <a:rPr lang="en-US" dirty="0" smtClean="0"/>
              <a:t>The Demand for Money				164</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dirty="0"/>
          </a:p>
        </p:txBody>
      </p:sp>
      <p:sp>
        <p:nvSpPr>
          <p:cNvPr id="5" name="Slide Number Placeholder 4"/>
          <p:cNvSpPr>
            <a:spLocks noGrp="1"/>
          </p:cNvSpPr>
          <p:nvPr>
            <p:ph type="sldNum" sz="quarter" idx="12"/>
          </p:nvPr>
        </p:nvSpPr>
        <p:spPr/>
        <p:txBody>
          <a:bodyPr/>
          <a:lstStyle/>
          <a:p>
            <a:fld id="{CFE4BAC9-6D41-4691-9299-18EF07EF0177}" type="slidenum">
              <a:rPr lang="en-US" smtClean="0"/>
              <a:t>3</a:t>
            </a:fld>
            <a:endParaRPr lang="en-US" dirty="0"/>
          </a:p>
        </p:txBody>
      </p:sp>
    </p:spTree>
    <p:extLst>
      <p:ext uri="{BB962C8B-B14F-4D97-AF65-F5344CB8AC3E}">
        <p14:creationId xmlns:p14="http://schemas.microsoft.com/office/powerpoint/2010/main" val="3335181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Introduction &amp; Overview</a:t>
            </a:r>
            <a:endParaRPr lang="en-US" sz="4000" dirty="0"/>
          </a:p>
        </p:txBody>
      </p:sp>
      <p:sp>
        <p:nvSpPr>
          <p:cNvPr id="3" name="Text Placeholder 2"/>
          <p:cNvSpPr>
            <a:spLocks noGrp="1"/>
          </p:cNvSpPr>
          <p:nvPr>
            <p:ph type="body" idx="1"/>
          </p:nvPr>
        </p:nvSpPr>
        <p:spPr/>
        <p:txBody>
          <a:bodyPr/>
          <a:lstStyle/>
          <a:p>
            <a:r>
              <a:rPr lang="en-US" dirty="0" smtClean="0"/>
              <a:t>A Brief Overview of The Money Enigma</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4</a:t>
            </a:fld>
            <a:endParaRPr lang="en-US"/>
          </a:p>
        </p:txBody>
      </p:sp>
    </p:spTree>
    <p:extLst>
      <p:ext uri="{BB962C8B-B14F-4D97-AF65-F5344CB8AC3E}">
        <p14:creationId xmlns:p14="http://schemas.microsoft.com/office/powerpoint/2010/main" val="2868333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The Money Enigma</a:t>
            </a:r>
            <a:br>
              <a:rPr lang="en-US" sz="4000" dirty="0"/>
            </a:br>
            <a:r>
              <a:rPr lang="en-US" sz="4000" dirty="0"/>
              <a:t>Introduction</a:t>
            </a:r>
          </a:p>
        </p:txBody>
      </p:sp>
      <p:sp>
        <p:nvSpPr>
          <p:cNvPr id="3" name="Content Placeholder 2"/>
          <p:cNvSpPr>
            <a:spLocks noGrp="1"/>
          </p:cNvSpPr>
          <p:nvPr>
            <p:ph idx="1"/>
          </p:nvPr>
        </p:nvSpPr>
        <p:spPr>
          <a:xfrm>
            <a:off x="481010" y="1808914"/>
            <a:ext cx="8215651" cy="4503044"/>
          </a:xfrm>
        </p:spPr>
        <p:txBody>
          <a:bodyPr>
            <a:normAutofit fontScale="92500"/>
          </a:bodyPr>
          <a:lstStyle/>
          <a:p>
            <a:r>
              <a:rPr lang="en-US" dirty="0"/>
              <a:t>The key goal of The Enigma Series is to develop a theory regarding the nature of money and the role money plays in the determination of the price level. The Money Enigma, the first paper in the series, focuses on the nature of money.</a:t>
            </a:r>
          </a:p>
          <a:p>
            <a:r>
              <a:rPr lang="en-US" dirty="0"/>
              <a:t>This paper seeks to answer the basic question “why does money have value?” This paper explores why rational economic agents are prepared to accept money in exchange for goods, labor and other assets. More specifically, this paper seeks to explain how money derives its value. It is the view of this paper that money derives its value solely from its status as a financial instrument. Money </a:t>
            </a:r>
            <a:r>
              <a:rPr lang="en-US" dirty="0" smtClean="0"/>
              <a:t>is a liability of society and is issued under an implied </a:t>
            </a:r>
            <a:r>
              <a:rPr lang="en-US" dirty="0"/>
              <a:t>contract between </a:t>
            </a:r>
            <a:r>
              <a:rPr lang="en-US" dirty="0" smtClean="0"/>
              <a:t>holders </a:t>
            </a:r>
            <a:r>
              <a:rPr lang="en-US" dirty="0"/>
              <a:t>of money and </a:t>
            </a:r>
            <a:r>
              <a:rPr lang="en-US" dirty="0" smtClean="0"/>
              <a:t>society.</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5</a:t>
            </a:fld>
            <a:endParaRPr lang="en-US"/>
          </a:p>
        </p:txBody>
      </p:sp>
    </p:spTree>
    <p:extLst>
      <p:ext uri="{BB962C8B-B14F-4D97-AF65-F5344CB8AC3E}">
        <p14:creationId xmlns:p14="http://schemas.microsoft.com/office/powerpoint/2010/main" val="121658343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904" y="244158"/>
            <a:ext cx="8299717" cy="1339850"/>
          </a:xfrm>
        </p:spPr>
        <p:txBody>
          <a:bodyPr>
            <a:normAutofit/>
          </a:bodyPr>
          <a:lstStyle/>
          <a:p>
            <a:r>
              <a:rPr lang="en-US" sz="4000" dirty="0" smtClean="0"/>
              <a:t>Traditional Definitions of Money</a:t>
            </a:r>
            <a:br>
              <a:rPr lang="en-US" sz="4000" dirty="0" smtClean="0"/>
            </a:br>
            <a:r>
              <a:rPr lang="en-US" sz="4000" dirty="0" smtClean="0"/>
              <a:t>Focus on its “Asset Nature”</a:t>
            </a:r>
            <a:endParaRPr lang="en-US" sz="4000" dirty="0"/>
          </a:p>
        </p:txBody>
      </p:sp>
      <p:sp>
        <p:nvSpPr>
          <p:cNvPr id="3" name="Content Placeholder 2"/>
          <p:cNvSpPr>
            <a:spLocks noGrp="1"/>
          </p:cNvSpPr>
          <p:nvPr>
            <p:ph idx="1"/>
          </p:nvPr>
        </p:nvSpPr>
        <p:spPr>
          <a:xfrm>
            <a:off x="473905" y="1791784"/>
            <a:ext cx="8299717" cy="4500930"/>
          </a:xfrm>
        </p:spPr>
        <p:txBody>
          <a:bodyPr>
            <a:normAutofit fontScale="92500"/>
          </a:bodyPr>
          <a:lstStyle/>
          <a:p>
            <a:r>
              <a:rPr lang="en-US" dirty="0" smtClean="0"/>
              <a:t>Milton Friedman, in answer to the question “What is money?” states: “</a:t>
            </a:r>
            <a:r>
              <a:rPr lang="en-US" dirty="0"/>
              <a:t>M</a:t>
            </a:r>
            <a:r>
              <a:rPr lang="en-US" dirty="0" smtClean="0"/>
              <a:t>oney is whatever is generally accepted in exchange for goods and services – accepted not as an object to be consumed but as an object that represents a temporary abode of purchasing power...” (Friedman, 1994).</a:t>
            </a:r>
          </a:p>
          <a:p>
            <a:r>
              <a:rPr lang="en-US" dirty="0" smtClean="0"/>
              <a:t>Friedman’s comments focus almost entirely upon the “asset nature” of money. To its holder, money is an asset and is a temporary abode of purchasing power. But a lot of assets are a “temporary abode of purchasing power”. What makes money unique is its “liability nature”.</a:t>
            </a:r>
            <a:r>
              <a:rPr lang="en-US" dirty="0"/>
              <a:t> </a:t>
            </a:r>
            <a:r>
              <a:rPr lang="en-US" dirty="0" smtClean="0"/>
              <a:t>Friedman’s </a:t>
            </a:r>
            <a:r>
              <a:rPr lang="en-US" dirty="0"/>
              <a:t>definition of </a:t>
            </a:r>
            <a:r>
              <a:rPr lang="en-US" dirty="0" smtClean="0"/>
              <a:t>money focuses on only half the picture: it </a:t>
            </a:r>
            <a:r>
              <a:rPr lang="en-US" dirty="0"/>
              <a:t>is a “half-truth” that does more to blur the true nature of money </a:t>
            </a:r>
            <a:r>
              <a:rPr lang="en-US" dirty="0" smtClean="0"/>
              <a:t>than </a:t>
            </a:r>
            <a:r>
              <a:rPr lang="en-US" dirty="0"/>
              <a:t>to explain it.</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6</a:t>
            </a:fld>
            <a:endParaRPr lang="en-US"/>
          </a:p>
        </p:txBody>
      </p:sp>
    </p:spTree>
    <p:extLst>
      <p:ext uri="{BB962C8B-B14F-4D97-AF65-F5344CB8AC3E}">
        <p14:creationId xmlns:p14="http://schemas.microsoft.com/office/powerpoint/2010/main" val="1860153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Two Sides of the Same Coin:</a:t>
            </a:r>
            <a:br>
              <a:rPr lang="en-US" sz="4000" dirty="0" smtClean="0"/>
            </a:br>
            <a:r>
              <a:rPr lang="en-US" sz="4000" dirty="0" smtClean="0"/>
              <a:t>Money as an Asset &amp; Liability</a:t>
            </a:r>
            <a:endParaRPr lang="en-US" sz="4000" dirty="0"/>
          </a:p>
        </p:txBody>
      </p:sp>
      <p:sp>
        <p:nvSpPr>
          <p:cNvPr id="3" name="Content Placeholder 2"/>
          <p:cNvSpPr>
            <a:spLocks noGrp="1"/>
          </p:cNvSpPr>
          <p:nvPr>
            <p:ph idx="1"/>
          </p:nvPr>
        </p:nvSpPr>
        <p:spPr>
          <a:xfrm>
            <a:off x="474188" y="1810743"/>
            <a:ext cx="8208038" cy="4501646"/>
          </a:xfrm>
        </p:spPr>
        <p:txBody>
          <a:bodyPr>
            <a:normAutofit fontScale="92500"/>
          </a:bodyPr>
          <a:lstStyle/>
          <a:p>
            <a:r>
              <a:rPr lang="en-US" dirty="0" smtClean="0"/>
              <a:t>It is the contention of this paper that money only has value as an asset (money acts as a temporary abode of purchasing power) because it is a liability of society. Money is a financial instrument issued by government, as trust and trustee, on behalf of society.</a:t>
            </a:r>
            <a:r>
              <a:rPr lang="en-US" dirty="0"/>
              <a:t> </a:t>
            </a:r>
            <a:r>
              <a:rPr lang="en-US" dirty="0" smtClean="0"/>
              <a:t>Money is a proportional claim on the future output of society: in essence, it is a special-form equity instrument of society that represents, to its possessor, a variable entitlement to the future output of society.</a:t>
            </a:r>
          </a:p>
          <a:p>
            <a:r>
              <a:rPr lang="en-US" dirty="0" smtClean="0"/>
              <a:t>The asset and liability nature of money are, quite literally, two sides of the same coin. Fiat money has no intrinsic value: it is not a “real asset”. Fiat money is a financial instrument and its value is determined solely by the liability that it represents.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7</a:t>
            </a:fld>
            <a:endParaRPr lang="en-US"/>
          </a:p>
        </p:txBody>
      </p:sp>
    </p:spTree>
    <p:extLst>
      <p:ext uri="{BB962C8B-B14F-4D97-AF65-F5344CB8AC3E}">
        <p14:creationId xmlns:p14="http://schemas.microsoft.com/office/powerpoint/2010/main" val="22724619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Every Asset Falls Into</a:t>
            </a:r>
            <a:br>
              <a:rPr lang="en-US" sz="4000" dirty="0" smtClean="0"/>
            </a:br>
            <a:r>
              <a:rPr lang="en-US" sz="4000" dirty="0" smtClean="0"/>
              <a:t>One of Two Buckets</a:t>
            </a:r>
            <a:endParaRPr lang="en-US" sz="4000" dirty="0"/>
          </a:p>
        </p:txBody>
      </p:sp>
      <p:sp>
        <p:nvSpPr>
          <p:cNvPr id="3" name="Content Placeholder 2"/>
          <p:cNvSpPr>
            <a:spLocks noGrp="1"/>
          </p:cNvSpPr>
          <p:nvPr>
            <p:ph idx="1"/>
          </p:nvPr>
        </p:nvSpPr>
        <p:spPr>
          <a:xfrm>
            <a:off x="461771" y="1776448"/>
            <a:ext cx="8215650" cy="1494996"/>
          </a:xfrm>
        </p:spPr>
        <p:txBody>
          <a:bodyPr>
            <a:normAutofit fontScale="92500"/>
          </a:bodyPr>
          <a:lstStyle/>
          <a:p>
            <a:pPr marL="0" indent="0" algn="ctr">
              <a:buNone/>
            </a:pPr>
            <a:r>
              <a:rPr lang="en-US" dirty="0" smtClean="0"/>
              <a:t>Every asset is either a real asset or a financial instrument. Real assets derive their value from their physical properties. Financial assets derive their value contractually: their value as an asset is determined by the nature of the liability they represent to the issuer.</a:t>
            </a:r>
            <a:endParaRPr lang="en-US" dirty="0"/>
          </a:p>
        </p:txBody>
      </p:sp>
      <p:sp>
        <p:nvSpPr>
          <p:cNvPr id="4" name="Magnetic Disk 3"/>
          <p:cNvSpPr/>
          <p:nvPr/>
        </p:nvSpPr>
        <p:spPr>
          <a:xfrm>
            <a:off x="969021" y="3521611"/>
            <a:ext cx="3236633" cy="2358139"/>
          </a:xfrm>
          <a:prstGeom prst="flowChartMagneticDisk">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endParaRPr lang="en-US" dirty="0" smtClean="0">
              <a:solidFill>
                <a:schemeClr val="tx1"/>
              </a:solidFill>
            </a:endParaRPr>
          </a:p>
          <a:p>
            <a:pPr algn="ctr"/>
            <a:r>
              <a:rPr lang="en-US" dirty="0" smtClean="0">
                <a:solidFill>
                  <a:schemeClr val="tx1"/>
                </a:solidFill>
              </a:rPr>
              <a:t>LAND &amp; STRUCTURES</a:t>
            </a:r>
          </a:p>
          <a:p>
            <a:pPr algn="ctr"/>
            <a:r>
              <a:rPr lang="en-US" dirty="0" smtClean="0">
                <a:solidFill>
                  <a:schemeClr val="tx1"/>
                </a:solidFill>
              </a:rPr>
              <a:t>COMMODITIES</a:t>
            </a:r>
          </a:p>
          <a:p>
            <a:pPr algn="ctr"/>
            <a:r>
              <a:rPr lang="en-US" dirty="0" smtClean="0">
                <a:solidFill>
                  <a:schemeClr val="tx1"/>
                </a:solidFill>
              </a:rPr>
              <a:t>LIVESTOCK</a:t>
            </a:r>
          </a:p>
          <a:p>
            <a:pPr algn="ctr"/>
            <a:r>
              <a:rPr lang="en-US" dirty="0" smtClean="0">
                <a:solidFill>
                  <a:schemeClr val="tx1"/>
                </a:solidFill>
              </a:rPr>
              <a:t>PRECIOUS METALS</a:t>
            </a:r>
          </a:p>
          <a:p>
            <a:pPr algn="ctr"/>
            <a:endParaRPr lang="en-US" sz="2000" dirty="0">
              <a:solidFill>
                <a:schemeClr val="tx1"/>
              </a:solidFill>
            </a:endParaRPr>
          </a:p>
        </p:txBody>
      </p:sp>
      <p:sp>
        <p:nvSpPr>
          <p:cNvPr id="5" name="Magnetic Disk 4"/>
          <p:cNvSpPr/>
          <p:nvPr/>
        </p:nvSpPr>
        <p:spPr>
          <a:xfrm>
            <a:off x="4951122" y="3521611"/>
            <a:ext cx="3236633" cy="2358139"/>
          </a:xfrm>
          <a:prstGeom prst="flowChartMagneticDisk">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STOCKS</a:t>
            </a:r>
          </a:p>
          <a:p>
            <a:pPr algn="ctr"/>
            <a:r>
              <a:rPr lang="en-US" dirty="0" smtClean="0">
                <a:solidFill>
                  <a:schemeClr val="tx1"/>
                </a:solidFill>
              </a:rPr>
              <a:t>BONDS</a:t>
            </a:r>
          </a:p>
          <a:p>
            <a:pPr algn="ctr"/>
            <a:r>
              <a:rPr lang="en-US" dirty="0" smtClean="0">
                <a:solidFill>
                  <a:schemeClr val="tx1"/>
                </a:solidFill>
              </a:rPr>
              <a:t>MORTGAGES</a:t>
            </a:r>
          </a:p>
          <a:p>
            <a:pPr algn="ctr"/>
            <a:r>
              <a:rPr lang="en-US" dirty="0" smtClean="0">
                <a:solidFill>
                  <a:schemeClr val="tx1"/>
                </a:solidFill>
              </a:rPr>
              <a:t>FIAT MONEY</a:t>
            </a:r>
            <a:endParaRPr lang="en-US" dirty="0">
              <a:solidFill>
                <a:schemeClr val="tx1"/>
              </a:solidFill>
            </a:endParaRPr>
          </a:p>
        </p:txBody>
      </p:sp>
      <p:sp>
        <p:nvSpPr>
          <p:cNvPr id="6" name="TextBox 5"/>
          <p:cNvSpPr txBox="1"/>
          <p:nvPr/>
        </p:nvSpPr>
        <p:spPr>
          <a:xfrm>
            <a:off x="1582327" y="5920724"/>
            <a:ext cx="1989059" cy="369332"/>
          </a:xfrm>
          <a:prstGeom prst="rect">
            <a:avLst/>
          </a:prstGeom>
          <a:noFill/>
        </p:spPr>
        <p:txBody>
          <a:bodyPr wrap="none" rtlCol="0">
            <a:spAutoFit/>
          </a:bodyPr>
          <a:lstStyle/>
          <a:p>
            <a:r>
              <a:rPr lang="en-US" dirty="0" smtClean="0"/>
              <a:t>“REAL ASSETS”</a:t>
            </a:r>
            <a:endParaRPr lang="en-US" dirty="0"/>
          </a:p>
        </p:txBody>
      </p:sp>
      <p:sp>
        <p:nvSpPr>
          <p:cNvPr id="7" name="TextBox 6"/>
          <p:cNvSpPr txBox="1"/>
          <p:nvPr/>
        </p:nvSpPr>
        <p:spPr>
          <a:xfrm>
            <a:off x="4818960" y="5941211"/>
            <a:ext cx="3535343" cy="369332"/>
          </a:xfrm>
          <a:prstGeom prst="rect">
            <a:avLst/>
          </a:prstGeom>
          <a:noFill/>
        </p:spPr>
        <p:txBody>
          <a:bodyPr wrap="none" rtlCol="0">
            <a:spAutoFit/>
          </a:bodyPr>
          <a:lstStyle/>
          <a:p>
            <a:r>
              <a:rPr lang="en-US" dirty="0" smtClean="0"/>
              <a:t>“FINANCIAL INSTRUMENTS”</a:t>
            </a:r>
            <a:endParaRPr lang="en-US" dirty="0"/>
          </a:p>
        </p:txBody>
      </p:sp>
      <p:sp>
        <p:nvSpPr>
          <p:cNvPr id="8" name="Footer Placeholder 7"/>
          <p:cNvSpPr>
            <a:spLocks noGrp="1"/>
          </p:cNvSpPr>
          <p:nvPr>
            <p:ph type="ftr" sz="quarter" idx="11"/>
          </p:nvPr>
        </p:nvSpPr>
        <p:spPr/>
        <p:txBody>
          <a:bodyPr/>
          <a:lstStyle/>
          <a:p>
            <a:r>
              <a:rPr lang="en-US" smtClean="0"/>
              <a:t>Gervaise R. J. Heddle, 2014</a:t>
            </a:r>
            <a:endParaRPr lang="en-US"/>
          </a:p>
        </p:txBody>
      </p:sp>
      <p:sp>
        <p:nvSpPr>
          <p:cNvPr id="9" name="Slide Number Placeholder 8"/>
          <p:cNvSpPr>
            <a:spLocks noGrp="1"/>
          </p:cNvSpPr>
          <p:nvPr>
            <p:ph type="sldNum" sz="quarter" idx="12"/>
          </p:nvPr>
        </p:nvSpPr>
        <p:spPr/>
        <p:txBody>
          <a:bodyPr/>
          <a:lstStyle/>
          <a:p>
            <a:fld id="{CFE4BAC9-6D41-4691-9299-18EF07EF0177}" type="slidenum">
              <a:rPr lang="en-US" smtClean="0"/>
              <a:t>8</a:t>
            </a:fld>
            <a:endParaRPr lang="en-US"/>
          </a:p>
        </p:txBody>
      </p:sp>
    </p:spTree>
    <p:extLst>
      <p:ext uri="{BB962C8B-B14F-4D97-AF65-F5344CB8AC3E}">
        <p14:creationId xmlns:p14="http://schemas.microsoft.com/office/powerpoint/2010/main" val="11393083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Liability of Society</a:t>
            </a:r>
            <a:endParaRPr lang="en-US" sz="4000" dirty="0"/>
          </a:p>
        </p:txBody>
      </p:sp>
      <p:sp>
        <p:nvSpPr>
          <p:cNvPr id="3" name="Content Placeholder 2"/>
          <p:cNvSpPr>
            <a:spLocks noGrp="1"/>
          </p:cNvSpPr>
          <p:nvPr>
            <p:ph idx="1"/>
          </p:nvPr>
        </p:nvSpPr>
        <p:spPr>
          <a:xfrm>
            <a:off x="481008" y="1746834"/>
            <a:ext cx="8177170" cy="1409145"/>
          </a:xfrm>
        </p:spPr>
        <p:txBody>
          <a:bodyPr>
            <a:normAutofit/>
          </a:bodyPr>
          <a:lstStyle/>
          <a:p>
            <a:pPr marL="0" indent="0" algn="ctr">
              <a:buNone/>
            </a:pPr>
            <a:r>
              <a:rPr lang="en-US" sz="2100" dirty="0" smtClean="0"/>
              <a:t>Money derives its value as an asset from its status as a financial instrument (it has value because it is someone’s liability). Money is </a:t>
            </a:r>
            <a:r>
              <a:rPr lang="en-US" sz="2100" dirty="0"/>
              <a:t>a liability of </a:t>
            </a:r>
            <a:r>
              <a:rPr lang="en-US" sz="2100" dirty="0" smtClean="0"/>
              <a:t>society (issued on behalf of society </a:t>
            </a:r>
            <a:r>
              <a:rPr lang="en-US" sz="2100" dirty="0"/>
              <a:t>by government as trust and </a:t>
            </a:r>
            <a:r>
              <a:rPr lang="en-US" sz="2100" dirty="0" smtClean="0"/>
              <a:t>trustee) and an asset to its holder.</a:t>
            </a:r>
            <a:endParaRPr lang="en-US" sz="2100"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FINANCIAL 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0" name="TextBox 9"/>
          <p:cNvSpPr txBox="1"/>
          <p:nvPr/>
        </p:nvSpPr>
        <p:spPr>
          <a:xfrm>
            <a:off x="2637023" y="3220177"/>
            <a:ext cx="3942105" cy="369332"/>
          </a:xfrm>
          <a:prstGeom prst="rect">
            <a:avLst/>
          </a:prstGeom>
          <a:noFill/>
        </p:spPr>
        <p:txBody>
          <a:bodyPr wrap="none" rtlCol="0">
            <a:spAutoFit/>
          </a:bodyPr>
          <a:lstStyle/>
          <a:p>
            <a:r>
              <a:rPr lang="en-US" dirty="0" smtClean="0"/>
              <a:t>MONEYHOLDERS’ AGREEMENT</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MONEY</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14" name="Slide Number Placeholder 13"/>
          <p:cNvSpPr>
            <a:spLocks noGrp="1"/>
          </p:cNvSpPr>
          <p:nvPr>
            <p:ph type="sldNum" sz="quarter" idx="12"/>
          </p:nvPr>
        </p:nvSpPr>
        <p:spPr/>
        <p:txBody>
          <a:bodyPr/>
          <a:lstStyle/>
          <a:p>
            <a:fld id="{CFE4BAC9-6D41-4691-9299-18EF07EF0177}" type="slidenum">
              <a:rPr lang="en-US" smtClean="0"/>
              <a:t>9</a:t>
            </a:fld>
            <a:endParaRPr lang="en-US"/>
          </a:p>
        </p:txBody>
      </p:sp>
    </p:spTree>
    <p:extLst>
      <p:ext uri="{BB962C8B-B14F-4D97-AF65-F5344CB8AC3E}">
        <p14:creationId xmlns:p14="http://schemas.microsoft.com/office/powerpoint/2010/main" val="4439862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Proportional Claim on the Output of Society</a:t>
            </a:r>
            <a:endParaRPr lang="en-US" sz="4000" dirty="0"/>
          </a:p>
        </p:txBody>
      </p:sp>
      <p:sp>
        <p:nvSpPr>
          <p:cNvPr id="3" name="Content Placeholder 2"/>
          <p:cNvSpPr>
            <a:spLocks noGrp="1"/>
          </p:cNvSpPr>
          <p:nvPr>
            <p:ph idx="1"/>
          </p:nvPr>
        </p:nvSpPr>
        <p:spPr>
          <a:xfrm>
            <a:off x="346326" y="1763592"/>
            <a:ext cx="8485017" cy="1287716"/>
          </a:xfrm>
        </p:spPr>
        <p:txBody>
          <a:bodyPr>
            <a:normAutofit fontScale="92500"/>
          </a:bodyPr>
          <a:lstStyle/>
          <a:p>
            <a:pPr marL="0" indent="0" algn="ctr">
              <a:buNone/>
            </a:pPr>
            <a:r>
              <a:rPr lang="en-US" dirty="0" smtClean="0"/>
              <a:t>Money is created by society in order to fund certain public activities. Society authorizes government to issue claims on the future output of society. Money represents a </a:t>
            </a:r>
            <a:r>
              <a:rPr lang="en-US" i="1" dirty="0" smtClean="0"/>
              <a:t>proportional</a:t>
            </a:r>
            <a:r>
              <a:rPr lang="en-US" dirty="0" smtClean="0"/>
              <a:t> claim to that future output.</a:t>
            </a:r>
            <a:endParaRPr lang="en-US" dirty="0"/>
          </a:p>
        </p:txBody>
      </p:sp>
      <p:sp>
        <p:nvSpPr>
          <p:cNvPr id="4" name="Rectangle 3"/>
          <p:cNvSpPr/>
          <p:nvPr/>
        </p:nvSpPr>
        <p:spPr>
          <a:xfrm>
            <a:off x="3277603" y="3073038"/>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359544" y="3195961"/>
            <a:ext cx="2034819" cy="646331"/>
          </a:xfrm>
          <a:prstGeom prst="rect">
            <a:avLst/>
          </a:prstGeom>
          <a:noFill/>
        </p:spPr>
        <p:txBody>
          <a:bodyPr wrap="none" rtlCol="0">
            <a:spAutoFit/>
          </a:bodyPr>
          <a:lstStyle/>
          <a:p>
            <a:pPr algn="ctr"/>
            <a:r>
              <a:rPr lang="en-US" dirty="0" smtClean="0"/>
              <a:t>SOCIETY</a:t>
            </a:r>
          </a:p>
          <a:p>
            <a:pPr algn="ctr"/>
            <a:r>
              <a:rPr lang="en-US" dirty="0" smtClean="0"/>
              <a:t>“BENEFICIARY”</a:t>
            </a:r>
            <a:endParaRPr lang="en-US" dirty="0"/>
          </a:p>
        </p:txBody>
      </p:sp>
      <p:sp>
        <p:nvSpPr>
          <p:cNvPr id="8" name="Rectangle 7"/>
          <p:cNvSpPr/>
          <p:nvPr/>
        </p:nvSpPr>
        <p:spPr>
          <a:xfrm>
            <a:off x="880856" y="4208814"/>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286608" y="5357331"/>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1021111" y="4342971"/>
            <a:ext cx="1928733" cy="646331"/>
          </a:xfrm>
          <a:prstGeom prst="rect">
            <a:avLst/>
          </a:prstGeom>
          <a:noFill/>
        </p:spPr>
        <p:txBody>
          <a:bodyPr wrap="none" rtlCol="0">
            <a:spAutoFit/>
          </a:bodyPr>
          <a:lstStyle/>
          <a:p>
            <a:pPr algn="ctr"/>
            <a:r>
              <a:rPr lang="en-US" dirty="0" smtClean="0"/>
              <a:t>GOVERNMENT</a:t>
            </a:r>
          </a:p>
          <a:p>
            <a:pPr algn="ctr"/>
            <a:r>
              <a:rPr lang="en-US" dirty="0" smtClean="0"/>
              <a:t>“THE TRUST”</a:t>
            </a:r>
            <a:endParaRPr lang="en-US" dirty="0"/>
          </a:p>
        </p:txBody>
      </p:sp>
      <p:sp>
        <p:nvSpPr>
          <p:cNvPr id="24" name="Can 23"/>
          <p:cNvSpPr/>
          <p:nvPr/>
        </p:nvSpPr>
        <p:spPr>
          <a:xfrm>
            <a:off x="5738946" y="3940230"/>
            <a:ext cx="2700881" cy="1406859"/>
          </a:xfrm>
          <a:prstGeom prst="can">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FUTURE ECONOMIC OUTPUT OF SOCIETY</a:t>
            </a:r>
          </a:p>
          <a:p>
            <a:pPr algn="ctr"/>
            <a:endParaRPr lang="en-US" dirty="0">
              <a:solidFill>
                <a:schemeClr val="tx1"/>
              </a:solidFill>
            </a:endParaRPr>
          </a:p>
        </p:txBody>
      </p:sp>
      <p:sp>
        <p:nvSpPr>
          <p:cNvPr id="7" name="TextBox 6"/>
          <p:cNvSpPr txBox="1"/>
          <p:nvPr/>
        </p:nvSpPr>
        <p:spPr>
          <a:xfrm>
            <a:off x="3400514" y="5490497"/>
            <a:ext cx="1928733" cy="646331"/>
          </a:xfrm>
          <a:prstGeom prst="rect">
            <a:avLst/>
          </a:prstGeom>
          <a:noFill/>
        </p:spPr>
        <p:txBody>
          <a:bodyPr wrap="none" rtlCol="0">
            <a:spAutoFit/>
          </a:bodyPr>
          <a:lstStyle/>
          <a:p>
            <a:pPr algn="ctr"/>
            <a:r>
              <a:rPr lang="en-US" dirty="0" smtClean="0"/>
              <a:t>GOVERNMENT</a:t>
            </a:r>
          </a:p>
          <a:p>
            <a:pPr algn="ctr"/>
            <a:r>
              <a:rPr lang="en-US" dirty="0" smtClean="0"/>
              <a:t>LIABILITIES</a:t>
            </a:r>
            <a:endParaRPr lang="en-US" dirty="0"/>
          </a:p>
        </p:txBody>
      </p:sp>
      <p:cxnSp>
        <p:nvCxnSpPr>
          <p:cNvPr id="11" name="Straight Connector 10"/>
          <p:cNvCxnSpPr/>
          <p:nvPr/>
        </p:nvCxnSpPr>
        <p:spPr>
          <a:xfrm flipH="1">
            <a:off x="1987047" y="3637422"/>
            <a:ext cx="12905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987047" y="3637422"/>
            <a:ext cx="0" cy="5713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21111" y="3195961"/>
            <a:ext cx="1741658" cy="369332"/>
          </a:xfrm>
          <a:prstGeom prst="rect">
            <a:avLst/>
          </a:prstGeom>
          <a:noFill/>
        </p:spPr>
        <p:txBody>
          <a:bodyPr wrap="none" rtlCol="0">
            <a:spAutoFit/>
          </a:bodyPr>
          <a:lstStyle/>
          <a:p>
            <a:r>
              <a:rPr lang="en-US" dirty="0" smtClean="0"/>
              <a:t>AUTHORIZES</a:t>
            </a:r>
            <a:endParaRPr lang="en-US" dirty="0"/>
          </a:p>
        </p:txBody>
      </p:sp>
      <p:cxnSp>
        <p:nvCxnSpPr>
          <p:cNvPr id="29" name="Straight Connector 28"/>
          <p:cNvCxnSpPr/>
          <p:nvPr/>
        </p:nvCxnSpPr>
        <p:spPr>
          <a:xfrm>
            <a:off x="5449015" y="3637422"/>
            <a:ext cx="1700256"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391326" y="3236935"/>
            <a:ext cx="1484113" cy="369332"/>
          </a:xfrm>
          <a:prstGeom prst="rect">
            <a:avLst/>
          </a:prstGeom>
          <a:noFill/>
        </p:spPr>
        <p:txBody>
          <a:bodyPr wrap="none" rtlCol="0">
            <a:spAutoFit/>
          </a:bodyPr>
          <a:lstStyle/>
          <a:p>
            <a:r>
              <a:rPr lang="en-US" dirty="0" smtClean="0"/>
              <a:t>PRODUCES</a:t>
            </a:r>
            <a:endParaRPr lang="en-US" dirty="0"/>
          </a:p>
        </p:txBody>
      </p:sp>
      <p:cxnSp>
        <p:nvCxnSpPr>
          <p:cNvPr id="33" name="Straight Arrow Connector 32"/>
          <p:cNvCxnSpPr/>
          <p:nvPr/>
        </p:nvCxnSpPr>
        <p:spPr>
          <a:xfrm>
            <a:off x="7145077" y="3637422"/>
            <a:ext cx="0" cy="3165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1987047" y="5089754"/>
            <a:ext cx="0" cy="585126"/>
          </a:xfrm>
          <a:prstGeom prst="line">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1987047" y="5674880"/>
            <a:ext cx="1290556" cy="0"/>
          </a:xfrm>
          <a:prstGeom prst="line">
            <a:avLst/>
          </a:prstGeom>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57946" y="5715854"/>
            <a:ext cx="2484537" cy="369332"/>
          </a:xfrm>
          <a:prstGeom prst="rect">
            <a:avLst/>
          </a:prstGeom>
          <a:noFill/>
        </p:spPr>
        <p:txBody>
          <a:bodyPr wrap="none" rtlCol="0">
            <a:spAutoFit/>
          </a:bodyPr>
          <a:lstStyle/>
          <a:p>
            <a:r>
              <a:rPr lang="en-US" dirty="0" smtClean="0"/>
              <a:t>“LEGAL LIABILITY”</a:t>
            </a:r>
            <a:endParaRPr lang="en-US" dirty="0"/>
          </a:p>
        </p:txBody>
      </p:sp>
      <p:cxnSp>
        <p:nvCxnSpPr>
          <p:cNvPr id="49" name="Straight Connector 48"/>
          <p:cNvCxnSpPr/>
          <p:nvPr/>
        </p:nvCxnSpPr>
        <p:spPr>
          <a:xfrm>
            <a:off x="5458020" y="5674881"/>
            <a:ext cx="3207141" cy="2048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5653865" y="5715854"/>
            <a:ext cx="3007178" cy="369332"/>
          </a:xfrm>
          <a:prstGeom prst="rect">
            <a:avLst/>
          </a:prstGeom>
          <a:noFill/>
        </p:spPr>
        <p:txBody>
          <a:bodyPr wrap="none" rtlCol="0">
            <a:spAutoFit/>
          </a:bodyPr>
          <a:lstStyle/>
          <a:p>
            <a:r>
              <a:rPr lang="en-US" dirty="0" smtClean="0"/>
              <a:t>“ECONOMIC LIABILITY”</a:t>
            </a:r>
            <a:endParaRPr lang="en-US" dirty="0"/>
          </a:p>
        </p:txBody>
      </p:sp>
      <p:cxnSp>
        <p:nvCxnSpPr>
          <p:cNvPr id="10" name="Straight Connector 9"/>
          <p:cNvCxnSpPr/>
          <p:nvPr/>
        </p:nvCxnSpPr>
        <p:spPr>
          <a:xfrm>
            <a:off x="3052268" y="4773764"/>
            <a:ext cx="10925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144793" y="4773764"/>
            <a:ext cx="0" cy="5733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618133" y="4773764"/>
            <a:ext cx="10925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618133" y="4773764"/>
            <a:ext cx="0" cy="573325"/>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3052268" y="4547841"/>
            <a:ext cx="2658390" cy="2"/>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037633" y="4147353"/>
            <a:ext cx="2672526" cy="369332"/>
          </a:xfrm>
          <a:prstGeom prst="rect">
            <a:avLst/>
          </a:prstGeom>
          <a:noFill/>
        </p:spPr>
        <p:txBody>
          <a:bodyPr wrap="none" rtlCol="0">
            <a:spAutoFit/>
          </a:bodyPr>
          <a:lstStyle/>
          <a:p>
            <a:r>
              <a:rPr lang="en-US" dirty="0" smtClean="0"/>
              <a:t>TO ISSUE CLAIMS ON</a:t>
            </a:r>
            <a:endParaRPr lang="en-US" dirty="0"/>
          </a:p>
        </p:txBody>
      </p:sp>
      <p:cxnSp>
        <p:nvCxnSpPr>
          <p:cNvPr id="16" name="Straight Connector 15"/>
          <p:cNvCxnSpPr/>
          <p:nvPr/>
        </p:nvCxnSpPr>
        <p:spPr>
          <a:xfrm flipV="1">
            <a:off x="8665161" y="3236935"/>
            <a:ext cx="0" cy="243794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449015" y="3195961"/>
            <a:ext cx="3212028" cy="0"/>
          </a:xfrm>
          <a:prstGeom prst="line">
            <a:avLst/>
          </a:prstGeom>
          <a:ln>
            <a:prstDash val="sysDash"/>
            <a:headEnd type="none"/>
            <a:tailEnd type="arrow"/>
          </a:ln>
        </p:spPr>
        <p:style>
          <a:lnRef idx="2">
            <a:schemeClr val="accent1"/>
          </a:lnRef>
          <a:fillRef idx="0">
            <a:schemeClr val="accent1"/>
          </a:fillRef>
          <a:effectRef idx="1">
            <a:schemeClr val="accent1"/>
          </a:effectRef>
          <a:fontRef idx="minor">
            <a:schemeClr val="tx1"/>
          </a:fontRef>
        </p:style>
      </p:cxnSp>
      <p:sp>
        <p:nvSpPr>
          <p:cNvPr id="6" name="Footer Placeholder 5"/>
          <p:cNvSpPr>
            <a:spLocks noGrp="1"/>
          </p:cNvSpPr>
          <p:nvPr>
            <p:ph type="ftr" sz="quarter" idx="11"/>
          </p:nvPr>
        </p:nvSpPr>
        <p:spPr/>
        <p:txBody>
          <a:bodyPr/>
          <a:lstStyle/>
          <a:p>
            <a:r>
              <a:rPr lang="en-US" smtClean="0"/>
              <a:t>Gervaise R. J. Heddle, 2014</a:t>
            </a:r>
            <a:endParaRPr lang="en-US"/>
          </a:p>
        </p:txBody>
      </p:sp>
      <p:sp>
        <p:nvSpPr>
          <p:cNvPr id="12" name="Slide Number Placeholder 11"/>
          <p:cNvSpPr>
            <a:spLocks noGrp="1"/>
          </p:cNvSpPr>
          <p:nvPr>
            <p:ph type="sldNum" sz="quarter" idx="12"/>
          </p:nvPr>
        </p:nvSpPr>
        <p:spPr/>
        <p:txBody>
          <a:bodyPr/>
          <a:lstStyle/>
          <a:p>
            <a:fld id="{CFE4BAC9-6D41-4691-9299-18EF07EF0177}" type="slidenum">
              <a:rPr lang="en-US" smtClean="0"/>
              <a:t>10</a:t>
            </a:fld>
            <a:endParaRPr lang="en-US"/>
          </a:p>
        </p:txBody>
      </p:sp>
    </p:spTree>
    <p:extLst>
      <p:ext uri="{BB962C8B-B14F-4D97-AF65-F5344CB8AC3E}">
        <p14:creationId xmlns:p14="http://schemas.microsoft.com/office/powerpoint/2010/main" val="387594030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Financing Option</a:t>
            </a:r>
            <a:endParaRPr lang="en-US" sz="4000" dirty="0"/>
          </a:p>
        </p:txBody>
      </p:sp>
      <p:sp>
        <p:nvSpPr>
          <p:cNvPr id="3" name="Content Placeholder 2"/>
          <p:cNvSpPr>
            <a:spLocks noGrp="1"/>
          </p:cNvSpPr>
          <p:nvPr>
            <p:ph idx="1"/>
          </p:nvPr>
        </p:nvSpPr>
        <p:spPr>
          <a:xfrm>
            <a:off x="481010" y="1806453"/>
            <a:ext cx="8254131" cy="4543992"/>
          </a:xfrm>
        </p:spPr>
        <p:txBody>
          <a:bodyPr>
            <a:normAutofit fontScale="92500"/>
          </a:bodyPr>
          <a:lstStyle/>
          <a:p>
            <a:r>
              <a:rPr lang="en-US" dirty="0" smtClean="0"/>
              <a:t>The ability to issue proportional claims against future output is a useful financing tool for any society and an attractive financing option for the political leaders of many societies. Indeed, money is a critical financing tools at times of national emergency (at time of war, society may not be able to issue “fixed” claims on output (govt. debt) or the cost of such claims may be prohibitive).</a:t>
            </a:r>
          </a:p>
          <a:p>
            <a:r>
              <a:rPr lang="en-US" dirty="0" smtClean="0"/>
              <a:t>The money financing option is made more attractive by the long-duration nature of money. Large quantities of money can be issued in a short period of time with very little impact on its value if (</a:t>
            </a:r>
            <a:r>
              <a:rPr lang="en-US" dirty="0" err="1" smtClean="0"/>
              <a:t>i</a:t>
            </a:r>
            <a:r>
              <a:rPr lang="en-US" dirty="0" smtClean="0"/>
              <a:t>) the issuance is believed to be temporary in nature, and/or (ii) people believe the issuance will have a significant positive impact on long-term real output growth.</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a:t>
            </a:fld>
            <a:endParaRPr lang="en-US"/>
          </a:p>
        </p:txBody>
      </p:sp>
    </p:spTree>
    <p:extLst>
      <p:ext uri="{BB962C8B-B14F-4D97-AF65-F5344CB8AC3E}">
        <p14:creationId xmlns:p14="http://schemas.microsoft.com/office/powerpoint/2010/main" val="104971707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t>
            </a:r>
            <a:r>
              <a:rPr lang="en-US" sz="4000" dirty="0" err="1" smtClean="0"/>
              <a:t>vs</a:t>
            </a:r>
            <a:r>
              <a:rPr lang="en-US" sz="4000" dirty="0" smtClean="0"/>
              <a:t> Common Stock</a:t>
            </a:r>
            <a:endParaRPr lang="en-US" sz="4000" dirty="0"/>
          </a:p>
        </p:txBody>
      </p:sp>
      <p:sp>
        <p:nvSpPr>
          <p:cNvPr id="3" name="Content Placeholder 2"/>
          <p:cNvSpPr>
            <a:spLocks noGrp="1"/>
          </p:cNvSpPr>
          <p:nvPr>
            <p:ph idx="1"/>
          </p:nvPr>
        </p:nvSpPr>
        <p:spPr>
          <a:xfrm>
            <a:off x="481010" y="1806453"/>
            <a:ext cx="8254132" cy="4543992"/>
          </a:xfrm>
        </p:spPr>
        <p:txBody>
          <a:bodyPr>
            <a:normAutofit fontScale="92500"/>
          </a:bodyPr>
          <a:lstStyle/>
          <a:p>
            <a:r>
              <a:rPr lang="en-US" dirty="0" smtClean="0"/>
              <a:t>The exact nature of the proportional claim and the long-duration nature of money are complex subjects that are addressed in more detail in The Velocity Enigma. However, we can illustrate the basic idea by using a simple analogy: common stock.</a:t>
            </a:r>
          </a:p>
          <a:p>
            <a:r>
              <a:rPr lang="en-US" dirty="0"/>
              <a:t>M</a:t>
            </a:r>
            <a:r>
              <a:rPr lang="en-US" dirty="0" smtClean="0"/>
              <a:t>oney shares some of the characteristics of a traditional equity instrument such as common stock. Common stock is a proportional claim on the residual cash flows of a corporation. Money is a proportional claim on the output of society. Both are long-duration assets: much of their present value depends on benefits in the distant future. There are important differences: most notably, money entitles its possessor to a slice, not a stream, of future benefits.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a:t>
            </a:fld>
            <a:endParaRPr lang="en-US"/>
          </a:p>
        </p:txBody>
      </p:sp>
    </p:spTree>
    <p:extLst>
      <p:ext uri="{BB962C8B-B14F-4D97-AF65-F5344CB8AC3E}">
        <p14:creationId xmlns:p14="http://schemas.microsoft.com/office/powerpoint/2010/main" val="270827466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Has “Equity Like” Characteristics</a:t>
            </a:r>
            <a:endParaRPr lang="en-US" sz="4000" dirty="0"/>
          </a:p>
        </p:txBody>
      </p:sp>
      <p:sp>
        <p:nvSpPr>
          <p:cNvPr id="3" name="Content Placeholder 2"/>
          <p:cNvSpPr>
            <a:spLocks noGrp="1"/>
          </p:cNvSpPr>
          <p:nvPr>
            <p:ph idx="1"/>
          </p:nvPr>
        </p:nvSpPr>
        <p:spPr>
          <a:xfrm>
            <a:off x="481010" y="1806453"/>
            <a:ext cx="8234891" cy="4524748"/>
          </a:xfrm>
        </p:spPr>
        <p:txBody>
          <a:bodyPr>
            <a:normAutofit fontScale="92500"/>
          </a:bodyPr>
          <a:lstStyle/>
          <a:p>
            <a:r>
              <a:rPr lang="en-US" dirty="0" smtClean="0"/>
              <a:t>The notion that money is a proportional claim on the output of society is one that will only be able to be empirically tested by extending the concept to develop an expectation based solution for the price level (that model is developed in The Velocity Enigma using </a:t>
            </a:r>
            <a:r>
              <a:rPr lang="en-US" dirty="0"/>
              <a:t>a</a:t>
            </a:r>
            <a:r>
              <a:rPr lang="en-US" dirty="0" smtClean="0"/>
              <a:t> discounted future benefits model for money).</a:t>
            </a:r>
          </a:p>
          <a:p>
            <a:r>
              <a:rPr lang="en-US" dirty="0" smtClean="0"/>
              <a:t>However, the notion that money is a special-form equity instrument and has “equity like” characteristics is discussed in this paper. In general terms, equity instruments are financial instruments with a variable entitlement to a set of benefits, no term and a junior status. The behavior of the price level over long periods of time suggests that money has the characteristic of being a variable entitlement to output.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13</a:t>
            </a:fld>
            <a:endParaRPr lang="en-US"/>
          </a:p>
        </p:txBody>
      </p:sp>
    </p:spTree>
    <p:extLst>
      <p:ext uri="{BB962C8B-B14F-4D97-AF65-F5344CB8AC3E}">
        <p14:creationId xmlns:p14="http://schemas.microsoft.com/office/powerpoint/2010/main" val="235814910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Supply of Money:</a:t>
            </a:r>
            <a:br>
              <a:rPr lang="en-US" sz="4000" dirty="0" smtClean="0"/>
            </a:br>
            <a:r>
              <a:rPr lang="en-US" sz="4000" dirty="0" smtClean="0"/>
              <a:t>Money is the Monetary Base</a:t>
            </a:r>
            <a:endParaRPr lang="en-US" sz="4000" dirty="0"/>
          </a:p>
        </p:txBody>
      </p:sp>
      <p:sp>
        <p:nvSpPr>
          <p:cNvPr id="3" name="Content Placeholder 2"/>
          <p:cNvSpPr>
            <a:spLocks noGrp="1"/>
          </p:cNvSpPr>
          <p:nvPr>
            <p:ph idx="1"/>
          </p:nvPr>
        </p:nvSpPr>
        <p:spPr>
          <a:xfrm>
            <a:off x="481010" y="1806453"/>
            <a:ext cx="8215651" cy="4601724"/>
          </a:xfrm>
        </p:spPr>
        <p:txBody>
          <a:bodyPr>
            <a:normAutofit fontScale="92500"/>
          </a:bodyPr>
          <a:lstStyle/>
          <a:p>
            <a:r>
              <a:rPr lang="en-US" dirty="0" smtClean="0"/>
              <a:t>Focusing on the liability nature of money provides a much clearer path to defining what is money and what is not money. The view of this paper is that money is a direct claim on the output of society. Most of the assets that economists classify as “money”, such as banking deposits, are merely claims to money: they are claims to a claim on the output of society.</a:t>
            </a:r>
          </a:p>
          <a:p>
            <a:r>
              <a:rPr lang="en-US" dirty="0" smtClean="0"/>
              <a:t>Money, as defined by this paper, is comprised solely by the monetary base. The monetary base is different from other forms of “money” in that it is solely created by the government. Nearly all other forms of “money” (broad money) are credit instruments and are not direct claims on the output of society. This contrast is highlighted by the next two slides.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a:t>
            </a:fld>
            <a:endParaRPr lang="en-US"/>
          </a:p>
        </p:txBody>
      </p:sp>
    </p:spTree>
    <p:extLst>
      <p:ext uri="{BB962C8B-B14F-4D97-AF65-F5344CB8AC3E}">
        <p14:creationId xmlns:p14="http://schemas.microsoft.com/office/powerpoint/2010/main" val="24529101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Financial Instrument #1</a:t>
            </a:r>
            <a:br>
              <a:rPr lang="en-US" sz="4000" dirty="0"/>
            </a:br>
            <a:r>
              <a:rPr lang="en-US" sz="4000" dirty="0"/>
              <a:t>Physical Cash</a:t>
            </a:r>
          </a:p>
        </p:txBody>
      </p:sp>
      <p:sp>
        <p:nvSpPr>
          <p:cNvPr id="3" name="Content Placeholder 2"/>
          <p:cNvSpPr>
            <a:spLocks noGrp="1"/>
          </p:cNvSpPr>
          <p:nvPr>
            <p:ph idx="1"/>
          </p:nvPr>
        </p:nvSpPr>
        <p:spPr>
          <a:xfrm>
            <a:off x="614550" y="1746834"/>
            <a:ext cx="7979171" cy="1396367"/>
          </a:xfrm>
        </p:spPr>
        <p:txBody>
          <a:bodyPr>
            <a:normAutofit fontScale="92500"/>
          </a:bodyPr>
          <a:lstStyle/>
          <a:p>
            <a:pPr marL="0" indent="0" algn="ctr">
              <a:buNone/>
            </a:pPr>
            <a:r>
              <a:rPr lang="en-US" sz="2300" dirty="0" smtClean="0"/>
              <a:t>Physical cash is “money” (currency is one subset of the monetary base). Money is an equity instrument. Money is a liability of society, issued on its behalf by </a:t>
            </a:r>
            <a:r>
              <a:rPr lang="en-US" sz="2300" dirty="0"/>
              <a:t>government. Cash entitles its holder to a proportional claim on the output of society.</a:t>
            </a:r>
          </a:p>
          <a:p>
            <a:pPr marL="0" indent="0" algn="ctr">
              <a:buNone/>
            </a:pPr>
            <a:endParaRPr lang="en-US"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EQUITY</a:t>
            </a:r>
          </a:p>
          <a:p>
            <a:pPr algn="ctr"/>
            <a:r>
              <a:rPr lang="en-US" b="1" dirty="0" smtClean="0">
                <a:solidFill>
                  <a:schemeClr val="tx1"/>
                </a:solidFill>
              </a:rPr>
              <a:t>INSTRUMENT</a:t>
            </a:r>
            <a:endParaRPr lang="en-US" b="1"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CASH</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674425" y="3220177"/>
            <a:ext cx="3942105" cy="369332"/>
          </a:xfrm>
          <a:prstGeom prst="rect">
            <a:avLst/>
          </a:prstGeom>
          <a:noFill/>
        </p:spPr>
        <p:txBody>
          <a:bodyPr wrap="none" rtlCol="0">
            <a:spAutoFit/>
          </a:bodyPr>
          <a:lstStyle/>
          <a:p>
            <a:r>
              <a:rPr lang="en-US" dirty="0" smtClean="0"/>
              <a:t>MONEYHOLDERS’ AGREEMENT</a:t>
            </a:r>
            <a:endParaRPr lang="en-US" dirty="0"/>
          </a:p>
        </p:txBody>
      </p:sp>
      <p:sp>
        <p:nvSpPr>
          <p:cNvPr id="10" name="Footer Placeholder 9"/>
          <p:cNvSpPr>
            <a:spLocks noGrp="1"/>
          </p:cNvSpPr>
          <p:nvPr>
            <p:ph type="ftr" sz="quarter" idx="11"/>
          </p:nvPr>
        </p:nvSpPr>
        <p:spPr/>
        <p:txBody>
          <a:bodyPr/>
          <a:lstStyle/>
          <a:p>
            <a:r>
              <a:rPr lang="en-US" smtClean="0"/>
              <a:t>Gervaise R. J. Heddle, 2014</a:t>
            </a:r>
            <a:endParaRPr lang="en-US"/>
          </a:p>
        </p:txBody>
      </p:sp>
      <p:sp>
        <p:nvSpPr>
          <p:cNvPr id="14" name="Slide Number Placeholder 13"/>
          <p:cNvSpPr>
            <a:spLocks noGrp="1"/>
          </p:cNvSpPr>
          <p:nvPr>
            <p:ph type="sldNum" sz="quarter" idx="12"/>
          </p:nvPr>
        </p:nvSpPr>
        <p:spPr/>
        <p:txBody>
          <a:bodyPr/>
          <a:lstStyle/>
          <a:p>
            <a:fld id="{CFE4BAC9-6D41-4691-9299-18EF07EF0177}" type="slidenum">
              <a:rPr lang="en-US" smtClean="0"/>
              <a:t>15</a:t>
            </a:fld>
            <a:endParaRPr lang="en-US"/>
          </a:p>
        </p:txBody>
      </p:sp>
    </p:spTree>
    <p:extLst>
      <p:ext uri="{BB962C8B-B14F-4D97-AF65-F5344CB8AC3E}">
        <p14:creationId xmlns:p14="http://schemas.microsoft.com/office/powerpoint/2010/main" val="212313523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Financial Instrument </a:t>
            </a:r>
            <a:r>
              <a:rPr lang="en-US" sz="4000" dirty="0"/>
              <a:t>#</a:t>
            </a:r>
            <a:r>
              <a:rPr lang="en-US" sz="4000" dirty="0" smtClean="0"/>
              <a:t>2</a:t>
            </a:r>
            <a:br>
              <a:rPr lang="en-US" sz="4000" dirty="0" smtClean="0"/>
            </a:br>
            <a:r>
              <a:rPr lang="en-US" sz="4000" dirty="0" smtClean="0"/>
              <a:t>A Bank Deposit</a:t>
            </a:r>
            <a:endParaRPr lang="en-US" sz="4000" dirty="0"/>
          </a:p>
        </p:txBody>
      </p:sp>
      <p:sp>
        <p:nvSpPr>
          <p:cNvPr id="3" name="Content Placeholder 2"/>
          <p:cNvSpPr>
            <a:spLocks noGrp="1"/>
          </p:cNvSpPr>
          <p:nvPr>
            <p:ph idx="1"/>
          </p:nvPr>
        </p:nvSpPr>
        <p:spPr>
          <a:xfrm>
            <a:off x="519490" y="1746834"/>
            <a:ext cx="8131951" cy="1369665"/>
          </a:xfrm>
        </p:spPr>
        <p:txBody>
          <a:bodyPr>
            <a:noAutofit/>
          </a:bodyPr>
          <a:lstStyle/>
          <a:p>
            <a:pPr marL="0" indent="0" algn="ctr">
              <a:buNone/>
            </a:pPr>
            <a:r>
              <a:rPr lang="en-US" sz="2100" dirty="0" smtClean="0"/>
              <a:t>A bank deposit is a financial liability (a “debt instrument”), not an equity instrument. A bank deposit is a liability of a bank (not society). The deposit holder effectively lends their “money” to the bank and receives a “deposit” (a claim to that money in the future).</a:t>
            </a:r>
            <a:endParaRPr lang="en-US" sz="2100"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DEBT</a:t>
            </a:r>
          </a:p>
          <a:p>
            <a:pPr algn="ctr"/>
            <a:r>
              <a:rPr lang="en-US" b="1" dirty="0" smtClean="0">
                <a:solidFill>
                  <a:schemeClr val="tx1"/>
                </a:solidFill>
              </a:rPr>
              <a:t>INSTRUMENT</a:t>
            </a:r>
            <a:endParaRPr lang="en-US" b="1"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1303743" y="3896182"/>
            <a:ext cx="1214170" cy="646331"/>
          </a:xfrm>
          <a:prstGeom prst="rect">
            <a:avLst/>
          </a:prstGeom>
          <a:noFill/>
        </p:spPr>
        <p:txBody>
          <a:bodyPr wrap="none" rtlCol="0">
            <a:spAutoFit/>
          </a:bodyPr>
          <a:lstStyle/>
          <a:p>
            <a:pPr algn="ctr"/>
            <a:r>
              <a:rPr lang="en-US" dirty="0" smtClean="0"/>
              <a:t>DEPOSIT</a:t>
            </a:r>
          </a:p>
          <a:p>
            <a:pPr algn="ctr"/>
            <a:r>
              <a:rPr lang="en-US" dirty="0" smtClean="0"/>
              <a:t>HOLDER</a:t>
            </a:r>
            <a:endParaRPr lang="en-US" dirty="0"/>
          </a:p>
        </p:txBody>
      </p:sp>
      <p:sp>
        <p:nvSpPr>
          <p:cNvPr id="11" name="TextBox 10"/>
          <p:cNvSpPr txBox="1"/>
          <p:nvPr/>
        </p:nvSpPr>
        <p:spPr>
          <a:xfrm>
            <a:off x="6835482" y="3990578"/>
            <a:ext cx="869048" cy="369332"/>
          </a:xfrm>
          <a:prstGeom prst="rect">
            <a:avLst/>
          </a:prstGeom>
          <a:noFill/>
        </p:spPr>
        <p:txBody>
          <a:bodyPr wrap="none" rtlCol="0">
            <a:spAutoFit/>
          </a:bodyPr>
          <a:lstStyle/>
          <a:p>
            <a:pPr algn="ctr"/>
            <a:r>
              <a:rPr lang="en-US" dirty="0" smtClean="0"/>
              <a:t>BANK</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p:nvPr/>
        </p:nvCxnSpPr>
        <p:spPr>
          <a:xfrm>
            <a:off x="2929357" y="4210064"/>
            <a:ext cx="51212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DEPOSIT</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174665" y="3220177"/>
            <a:ext cx="2826841" cy="369332"/>
          </a:xfrm>
          <a:prstGeom prst="rect">
            <a:avLst/>
          </a:prstGeom>
          <a:noFill/>
        </p:spPr>
        <p:txBody>
          <a:bodyPr wrap="none" rtlCol="0">
            <a:spAutoFit/>
          </a:bodyPr>
          <a:lstStyle/>
          <a:p>
            <a:r>
              <a:rPr lang="en-US" dirty="0" smtClean="0"/>
              <a:t>DEPOSIT AGREEMENT</a:t>
            </a:r>
            <a:endParaRPr lang="en-US" dirty="0"/>
          </a:p>
        </p:txBody>
      </p:sp>
      <p:sp>
        <p:nvSpPr>
          <p:cNvPr id="10" name="Footer Placeholder 9"/>
          <p:cNvSpPr>
            <a:spLocks noGrp="1"/>
          </p:cNvSpPr>
          <p:nvPr>
            <p:ph type="ftr" sz="quarter" idx="11"/>
          </p:nvPr>
        </p:nvSpPr>
        <p:spPr/>
        <p:txBody>
          <a:bodyPr/>
          <a:lstStyle/>
          <a:p>
            <a:r>
              <a:rPr lang="en-US" smtClean="0"/>
              <a:t>Gervaise R. J. Heddle, 2014</a:t>
            </a:r>
            <a:endParaRPr lang="en-US"/>
          </a:p>
        </p:txBody>
      </p:sp>
      <p:sp>
        <p:nvSpPr>
          <p:cNvPr id="14" name="Slide Number Placeholder 13"/>
          <p:cNvSpPr>
            <a:spLocks noGrp="1"/>
          </p:cNvSpPr>
          <p:nvPr>
            <p:ph type="sldNum" sz="quarter" idx="12"/>
          </p:nvPr>
        </p:nvSpPr>
        <p:spPr/>
        <p:txBody>
          <a:bodyPr/>
          <a:lstStyle/>
          <a:p>
            <a:fld id="{CFE4BAC9-6D41-4691-9299-18EF07EF0177}" type="slidenum">
              <a:rPr lang="en-US" smtClean="0"/>
              <a:t>16</a:t>
            </a:fld>
            <a:endParaRPr lang="en-US"/>
          </a:p>
        </p:txBody>
      </p:sp>
    </p:spTree>
    <p:extLst>
      <p:ext uri="{BB962C8B-B14F-4D97-AF65-F5344CB8AC3E}">
        <p14:creationId xmlns:p14="http://schemas.microsoft.com/office/powerpoint/2010/main" val="11854798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Banks Create Credit, Not Money</a:t>
            </a:r>
            <a:endParaRPr lang="en-US" sz="4000" dirty="0"/>
          </a:p>
        </p:txBody>
      </p:sp>
      <p:sp>
        <p:nvSpPr>
          <p:cNvPr id="3" name="Content Placeholder 2"/>
          <p:cNvSpPr>
            <a:spLocks noGrp="1"/>
          </p:cNvSpPr>
          <p:nvPr>
            <p:ph idx="1"/>
          </p:nvPr>
        </p:nvSpPr>
        <p:spPr>
          <a:xfrm>
            <a:off x="481010" y="1806453"/>
            <a:ext cx="8234891" cy="4486262"/>
          </a:xfrm>
        </p:spPr>
        <p:txBody>
          <a:bodyPr>
            <a:normAutofit fontScale="92500"/>
          </a:bodyPr>
          <a:lstStyle/>
          <a:p>
            <a:r>
              <a:rPr lang="en-US" dirty="0" smtClean="0"/>
              <a:t>The two financial instruments just presented are different in almost every important aspect. One is an equity instrument, the other is a debt instrument. One is a liability of society, the other is a liability of a commercial bank. Commercial banks create credit: financial instruments that represent a claim on money. Banks don</a:t>
            </a:r>
            <a:r>
              <a:rPr lang="fr-FR" dirty="0" smtClean="0"/>
              <a:t>’</a:t>
            </a:r>
            <a:r>
              <a:rPr lang="en-US" dirty="0" smtClean="0"/>
              <a:t>t create direct claims on the output of society.</a:t>
            </a:r>
          </a:p>
          <a:p>
            <a:r>
              <a:rPr lang="en-US" dirty="0" smtClean="0"/>
              <a:t>It is the view of The Enigma Series that these two completely different financial instruments play very different roles in the determination of the price level (and other important economic variables such as real output). Lumping them into the same category, “money”, fundamentally compromises any effort to develop a theory of inflation before it even begins.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a:t>
            </a:fld>
            <a:endParaRPr lang="en-US"/>
          </a:p>
        </p:txBody>
      </p:sp>
    </p:spTree>
    <p:extLst>
      <p:ext uri="{BB962C8B-B14F-4D97-AF65-F5344CB8AC3E}">
        <p14:creationId xmlns:p14="http://schemas.microsoft.com/office/powerpoint/2010/main" val="160376508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Demand for Money</a:t>
            </a:r>
            <a:endParaRPr lang="en-US" sz="4000" dirty="0"/>
          </a:p>
        </p:txBody>
      </p:sp>
      <p:sp>
        <p:nvSpPr>
          <p:cNvPr id="3" name="Content Placeholder 2"/>
          <p:cNvSpPr>
            <a:spLocks noGrp="1"/>
          </p:cNvSpPr>
          <p:nvPr>
            <p:ph idx="1"/>
          </p:nvPr>
        </p:nvSpPr>
        <p:spPr>
          <a:xfrm>
            <a:off x="481010" y="1806453"/>
            <a:ext cx="8215651" cy="4620968"/>
          </a:xfrm>
        </p:spPr>
        <p:txBody>
          <a:bodyPr>
            <a:normAutofit fontScale="92500"/>
          </a:bodyPr>
          <a:lstStyle/>
          <a:p>
            <a:r>
              <a:rPr lang="en-US" dirty="0" smtClean="0"/>
              <a:t>If the monetary base represents the supply of money, then what determines the demand for money? Most discussions regarding the demand for money start with a circular argument (although the circularity of the argument is rarely acknowledged).</a:t>
            </a:r>
          </a:p>
          <a:p>
            <a:r>
              <a:rPr lang="en-US" dirty="0" smtClean="0"/>
              <a:t>In simple terms, money demand theories generally begin from the perspective that the demand for money (its value) is derived from its usefulness as a medium of exchange and store of value. The problem is that money can only perform it functions as a medium of exchange and store of value because there is demand for it (no demand, no functions). Proportional claim theory breaks this circularity of logic: demand for money is derived solely from its nature as a proportional claim on output.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a:t>
            </a:fld>
            <a:endParaRPr lang="en-US"/>
          </a:p>
        </p:txBody>
      </p:sp>
    </p:spTree>
    <p:extLst>
      <p:ext uri="{BB962C8B-B14F-4D97-AF65-F5344CB8AC3E}">
        <p14:creationId xmlns:p14="http://schemas.microsoft.com/office/powerpoint/2010/main" val="14198536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Bedrock Beneath the</a:t>
            </a:r>
            <a:br>
              <a:rPr lang="en-US" sz="4000" dirty="0" smtClean="0"/>
            </a:br>
            <a:r>
              <a:rPr lang="en-US" sz="4000" dirty="0" smtClean="0"/>
              <a:t>Functions of Money</a:t>
            </a:r>
            <a:endParaRPr lang="en-US" sz="4000" dirty="0"/>
          </a:p>
        </p:txBody>
      </p:sp>
      <p:sp>
        <p:nvSpPr>
          <p:cNvPr id="3" name="Content Placeholder 2"/>
          <p:cNvSpPr>
            <a:spLocks noGrp="1"/>
          </p:cNvSpPr>
          <p:nvPr>
            <p:ph idx="1"/>
          </p:nvPr>
        </p:nvSpPr>
        <p:spPr>
          <a:xfrm>
            <a:off x="442531" y="1767965"/>
            <a:ext cx="8254132" cy="1792133"/>
          </a:xfrm>
        </p:spPr>
        <p:txBody>
          <a:bodyPr>
            <a:normAutofit fontScale="92500"/>
          </a:bodyPr>
          <a:lstStyle/>
          <a:p>
            <a:pPr marL="0" indent="0" algn="ctr">
              <a:buNone/>
            </a:pPr>
            <a:r>
              <a:rPr lang="en-US" dirty="0" smtClean="0"/>
              <a:t>The functions of money all rest on a two-layered foundation. Money can only perform the functions that it does because it is an asset that has “market value”. In turn, money’s value as asset is derived contractually from the liability it represents to society (an equity instrument and proportional claim on the output of society).</a:t>
            </a:r>
            <a:endParaRPr lang="en-US" dirty="0"/>
          </a:p>
        </p:txBody>
      </p:sp>
      <p:cxnSp>
        <p:nvCxnSpPr>
          <p:cNvPr id="6" name="Straight Connector 5"/>
          <p:cNvCxnSpPr/>
          <p:nvPr/>
        </p:nvCxnSpPr>
        <p:spPr>
          <a:xfrm>
            <a:off x="900113" y="3733294"/>
            <a:ext cx="734536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1770117" y="6177253"/>
            <a:ext cx="5618197" cy="192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388314" y="3733294"/>
            <a:ext cx="857161" cy="24439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00113" y="3733294"/>
            <a:ext cx="870004" cy="2463203"/>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308347" y="4926408"/>
            <a:ext cx="6503255" cy="1924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539232" y="5599940"/>
            <a:ext cx="606072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2424305" y="5696158"/>
            <a:ext cx="4262705" cy="369332"/>
          </a:xfrm>
          <a:prstGeom prst="rect">
            <a:avLst/>
          </a:prstGeom>
          <a:noFill/>
        </p:spPr>
        <p:txBody>
          <a:bodyPr wrap="none" rtlCol="0">
            <a:spAutoFit/>
          </a:bodyPr>
          <a:lstStyle/>
          <a:p>
            <a:pPr algn="ctr"/>
            <a:r>
              <a:rPr lang="en-US" dirty="0" smtClean="0"/>
              <a:t>EQUITY INSTRUMENT OF SOCIETY</a:t>
            </a:r>
            <a:endParaRPr lang="en-US" dirty="0"/>
          </a:p>
        </p:txBody>
      </p:sp>
      <p:sp>
        <p:nvSpPr>
          <p:cNvPr id="22" name="TextBox 21"/>
          <p:cNvSpPr txBox="1"/>
          <p:nvPr/>
        </p:nvSpPr>
        <p:spPr>
          <a:xfrm>
            <a:off x="2746222" y="5080358"/>
            <a:ext cx="3604885" cy="369332"/>
          </a:xfrm>
          <a:prstGeom prst="rect">
            <a:avLst/>
          </a:prstGeom>
          <a:noFill/>
        </p:spPr>
        <p:txBody>
          <a:bodyPr wrap="none" rtlCol="0">
            <a:spAutoFit/>
          </a:bodyPr>
          <a:lstStyle/>
          <a:p>
            <a:pPr algn="ctr"/>
            <a:r>
              <a:rPr lang="en-US" dirty="0" smtClean="0"/>
              <a:t>ASSET WITH MARKET VALUE</a:t>
            </a:r>
            <a:endParaRPr lang="en-US" dirty="0"/>
          </a:p>
        </p:txBody>
      </p:sp>
      <p:cxnSp>
        <p:nvCxnSpPr>
          <p:cNvPr id="24" name="Straight Connector 23"/>
          <p:cNvCxnSpPr/>
          <p:nvPr/>
        </p:nvCxnSpPr>
        <p:spPr>
          <a:xfrm>
            <a:off x="3347827" y="3733294"/>
            <a:ext cx="0" cy="121235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5637440" y="3733294"/>
            <a:ext cx="1" cy="121235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694171" y="4060437"/>
            <a:ext cx="1629059" cy="646331"/>
          </a:xfrm>
          <a:prstGeom prst="rect">
            <a:avLst/>
          </a:prstGeom>
          <a:noFill/>
        </p:spPr>
        <p:txBody>
          <a:bodyPr wrap="none" rtlCol="0">
            <a:spAutoFit/>
          </a:bodyPr>
          <a:lstStyle/>
          <a:p>
            <a:pPr algn="ctr"/>
            <a:r>
              <a:rPr lang="en-US" dirty="0" smtClean="0"/>
              <a:t>MEDIUM OF</a:t>
            </a:r>
          </a:p>
          <a:p>
            <a:pPr algn="ctr"/>
            <a:r>
              <a:rPr lang="en-US" dirty="0" smtClean="0"/>
              <a:t>EXCHANGE</a:t>
            </a:r>
            <a:endParaRPr lang="en-US" dirty="0"/>
          </a:p>
        </p:txBody>
      </p:sp>
      <p:sp>
        <p:nvSpPr>
          <p:cNvPr id="30" name="TextBox 29"/>
          <p:cNvSpPr txBox="1"/>
          <p:nvPr/>
        </p:nvSpPr>
        <p:spPr>
          <a:xfrm>
            <a:off x="1635437" y="4041193"/>
            <a:ext cx="1348859" cy="646331"/>
          </a:xfrm>
          <a:prstGeom prst="rect">
            <a:avLst/>
          </a:prstGeom>
          <a:noFill/>
        </p:spPr>
        <p:txBody>
          <a:bodyPr wrap="none" rtlCol="0">
            <a:spAutoFit/>
          </a:bodyPr>
          <a:lstStyle/>
          <a:p>
            <a:pPr algn="ctr"/>
            <a:r>
              <a:rPr lang="en-US" dirty="0" smtClean="0"/>
              <a:t>STORE OF</a:t>
            </a:r>
          </a:p>
          <a:p>
            <a:pPr algn="ctr"/>
            <a:r>
              <a:rPr lang="en-US" dirty="0" smtClean="0"/>
              <a:t>VALUE</a:t>
            </a:r>
            <a:endParaRPr lang="en-US" dirty="0"/>
          </a:p>
        </p:txBody>
      </p:sp>
      <p:sp>
        <p:nvSpPr>
          <p:cNvPr id="31" name="TextBox 30"/>
          <p:cNvSpPr txBox="1"/>
          <p:nvPr/>
        </p:nvSpPr>
        <p:spPr>
          <a:xfrm>
            <a:off x="6041487" y="4060437"/>
            <a:ext cx="1402948" cy="646331"/>
          </a:xfrm>
          <a:prstGeom prst="rect">
            <a:avLst/>
          </a:prstGeom>
          <a:noFill/>
        </p:spPr>
        <p:txBody>
          <a:bodyPr wrap="none" rtlCol="0">
            <a:spAutoFit/>
          </a:bodyPr>
          <a:lstStyle/>
          <a:p>
            <a:pPr algn="ctr"/>
            <a:r>
              <a:rPr lang="en-US" dirty="0" smtClean="0"/>
              <a:t>UNIT OF</a:t>
            </a:r>
          </a:p>
          <a:p>
            <a:pPr algn="ctr"/>
            <a:r>
              <a:rPr lang="en-US" dirty="0" smtClean="0"/>
              <a:t>ACCOUNT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19</a:t>
            </a:fld>
            <a:endParaRPr lang="en-US"/>
          </a:p>
        </p:txBody>
      </p:sp>
    </p:spTree>
    <p:extLst>
      <p:ext uri="{BB962C8B-B14F-4D97-AF65-F5344CB8AC3E}">
        <p14:creationId xmlns:p14="http://schemas.microsoft.com/office/powerpoint/2010/main" val="181136826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196411" cy="1339850"/>
          </a:xfrm>
        </p:spPr>
        <p:txBody>
          <a:bodyPr>
            <a:normAutofit/>
          </a:bodyPr>
          <a:lstStyle/>
          <a:p>
            <a:r>
              <a:rPr lang="en-US" sz="4000" dirty="0" smtClean="0"/>
              <a:t>Liquidity Preference Theory starts with Incorrect Assumption</a:t>
            </a:r>
            <a:endParaRPr lang="en-US" sz="4000" dirty="0"/>
          </a:p>
        </p:txBody>
      </p:sp>
      <p:sp>
        <p:nvSpPr>
          <p:cNvPr id="3" name="Content Placeholder 2"/>
          <p:cNvSpPr>
            <a:spLocks noGrp="1"/>
          </p:cNvSpPr>
          <p:nvPr>
            <p:ph idx="1"/>
          </p:nvPr>
        </p:nvSpPr>
        <p:spPr>
          <a:xfrm>
            <a:off x="481010" y="1806453"/>
            <a:ext cx="8196411" cy="4563236"/>
          </a:xfrm>
        </p:spPr>
        <p:txBody>
          <a:bodyPr>
            <a:normAutofit fontScale="92500"/>
          </a:bodyPr>
          <a:lstStyle/>
          <a:p>
            <a:r>
              <a:rPr lang="en-US" dirty="0" smtClean="0"/>
              <a:t>In summary, the </a:t>
            </a:r>
            <a:r>
              <a:rPr lang="en-US" dirty="0"/>
              <a:t>causality between the value of money and the functions of money runs only one way. Money can only perform the three functions that are so closely associated with it because it has </a:t>
            </a:r>
            <a:r>
              <a:rPr lang="en-US" dirty="0" smtClean="0"/>
              <a:t>market </a:t>
            </a:r>
            <a:r>
              <a:rPr lang="en-US" dirty="0"/>
              <a:t>value due to the </a:t>
            </a:r>
            <a:r>
              <a:rPr lang="en-US" dirty="0" smtClean="0"/>
              <a:t>implied </a:t>
            </a:r>
            <a:r>
              <a:rPr lang="en-US" dirty="0"/>
              <a:t>contractual relationship that exists between society and the money </a:t>
            </a:r>
            <a:r>
              <a:rPr lang="en-US" dirty="0" smtClean="0"/>
              <a:t>holder. Money does not derive its value from its functions.</a:t>
            </a:r>
          </a:p>
          <a:p>
            <a:r>
              <a:rPr lang="en-US" dirty="0" smtClean="0"/>
              <a:t>If the demand for money is derived from its status as a financial instrument and not from its functions, then the first and most fundamental assumption used by Keynes to develop his liquidity preference theory is incorrect. Keynes’ entire thesis rests on the proposition that demand for money is derived either from its role as a medium of exchange or its role as a store of value.  </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20</a:t>
            </a:fld>
            <a:endParaRPr lang="en-US"/>
          </a:p>
        </p:txBody>
      </p:sp>
    </p:spTree>
    <p:extLst>
      <p:ext uri="{BB962C8B-B14F-4D97-AF65-F5344CB8AC3E}">
        <p14:creationId xmlns:p14="http://schemas.microsoft.com/office/powerpoint/2010/main" val="110614730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0" y="244158"/>
            <a:ext cx="8273372" cy="1339850"/>
          </a:xfrm>
        </p:spPr>
        <p:txBody>
          <a:bodyPr>
            <a:normAutofit/>
          </a:bodyPr>
          <a:lstStyle/>
          <a:p>
            <a:r>
              <a:rPr lang="en-US" sz="4000" dirty="0" smtClean="0"/>
              <a:t>Demand for any Asset Depends on Discounted Future Benefits</a:t>
            </a:r>
            <a:endParaRPr lang="en-US" sz="4000" dirty="0"/>
          </a:p>
        </p:txBody>
      </p:sp>
      <p:sp>
        <p:nvSpPr>
          <p:cNvPr id="3" name="Content Placeholder 2"/>
          <p:cNvSpPr>
            <a:spLocks noGrp="1"/>
          </p:cNvSpPr>
          <p:nvPr>
            <p:ph idx="1"/>
          </p:nvPr>
        </p:nvSpPr>
        <p:spPr>
          <a:xfrm>
            <a:off x="481010" y="1806452"/>
            <a:ext cx="8273372" cy="4620967"/>
          </a:xfrm>
        </p:spPr>
        <p:txBody>
          <a:bodyPr>
            <a:normAutofit fontScale="92500"/>
          </a:bodyPr>
          <a:lstStyle/>
          <a:p>
            <a:r>
              <a:rPr lang="en-US" dirty="0" smtClean="0"/>
              <a:t>The fact that liquidity preference theory relies on a circular argument as its starting point is “problematic”, but the real issue with liquidity preference theory is the unconventional approach it uses to determine the demand for a financial instrument (money).</a:t>
            </a:r>
          </a:p>
          <a:p>
            <a:r>
              <a:rPr lang="en-US" dirty="0" smtClean="0"/>
              <a:t>Finance theory states that the demand for any asset depends upon the discounted future benefits that someone in the possession of that asset may reasonable expect to receive from it. Money is </a:t>
            </a:r>
            <a:r>
              <a:rPr lang="en-US" i="1" dirty="0" smtClean="0"/>
              <a:t>not</a:t>
            </a:r>
            <a:r>
              <a:rPr lang="en-US" dirty="0" smtClean="0"/>
              <a:t> an exception to that rule. Money is a financial instrument (a proportional claim on the output of society) and the value of money depends on the discounted future benefits someone in the immediate possession of money expects to receive from its use in the future.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21</a:t>
            </a:fld>
            <a:endParaRPr lang="en-US"/>
          </a:p>
        </p:txBody>
      </p:sp>
    </p:spTree>
    <p:extLst>
      <p:ext uri="{BB962C8B-B14F-4D97-AF65-F5344CB8AC3E}">
        <p14:creationId xmlns:p14="http://schemas.microsoft.com/office/powerpoint/2010/main" val="16047518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Discount Rate for an Asset is Not the “Price” of an Asset</a:t>
            </a:r>
            <a:endParaRPr lang="en-US" sz="4000" dirty="0"/>
          </a:p>
        </p:txBody>
      </p:sp>
      <p:sp>
        <p:nvSpPr>
          <p:cNvPr id="3" name="Content Placeholder 2"/>
          <p:cNvSpPr>
            <a:spLocks noGrp="1"/>
          </p:cNvSpPr>
          <p:nvPr>
            <p:ph idx="1"/>
          </p:nvPr>
        </p:nvSpPr>
        <p:spPr>
          <a:xfrm>
            <a:off x="481010" y="1806453"/>
            <a:ext cx="8215650" cy="4563236"/>
          </a:xfrm>
        </p:spPr>
        <p:txBody>
          <a:bodyPr>
            <a:normAutofit fontScale="92500"/>
          </a:bodyPr>
          <a:lstStyle/>
          <a:p>
            <a:r>
              <a:rPr lang="en-US" dirty="0" smtClean="0"/>
              <a:t>The unorthodox “asset valuation” methodology of liquidity preference theory leads to a number of erroneous conclusions. In particular, it is the view of The Money Enigma that the interest rate is </a:t>
            </a:r>
            <a:r>
              <a:rPr lang="en-US" i="1" dirty="0" smtClean="0"/>
              <a:t>not</a:t>
            </a:r>
            <a:r>
              <a:rPr lang="en-US" dirty="0" smtClean="0"/>
              <a:t> the price of money.</a:t>
            </a:r>
          </a:p>
          <a:p>
            <a:r>
              <a:rPr lang="en-US" dirty="0" smtClean="0"/>
              <a:t>Keynes argues that the interest rate is a measure of the relative attractiveness of money as a store of value (the interest rate is the “opportunity cost” of money). Even if we accept this premise, the opportunity cost of holding an asset is reflected in its valuation model as the discount rate for that asset: the discount rate for an asset is not its price. We can use our analogy of money </a:t>
            </a:r>
            <a:r>
              <a:rPr lang="en-US" dirty="0" err="1" smtClean="0"/>
              <a:t>vs</a:t>
            </a:r>
            <a:r>
              <a:rPr lang="en-US" dirty="0" smtClean="0"/>
              <a:t> common stock: the interest rate impacts the discount rate for common stock, but it is not the price of common stock.</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22</a:t>
            </a:fld>
            <a:endParaRPr lang="en-US"/>
          </a:p>
        </p:txBody>
      </p:sp>
    </p:spTree>
    <p:extLst>
      <p:ext uri="{BB962C8B-B14F-4D97-AF65-F5344CB8AC3E}">
        <p14:creationId xmlns:p14="http://schemas.microsoft.com/office/powerpoint/2010/main" val="395298961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Has its Own</a:t>
            </a:r>
            <a:br>
              <a:rPr lang="en-US" sz="4000" dirty="0" smtClean="0"/>
            </a:br>
            <a:r>
              <a:rPr lang="en-US" sz="4000" dirty="0" smtClean="0"/>
              <a:t>Unique Market Value</a:t>
            </a:r>
            <a:endParaRPr lang="en-US" sz="4000" dirty="0"/>
          </a:p>
        </p:txBody>
      </p:sp>
      <p:sp>
        <p:nvSpPr>
          <p:cNvPr id="3" name="Content Placeholder 2"/>
          <p:cNvSpPr>
            <a:spLocks noGrp="1"/>
          </p:cNvSpPr>
          <p:nvPr>
            <p:ph idx="1"/>
          </p:nvPr>
        </p:nvSpPr>
        <p:spPr>
          <a:xfrm>
            <a:off x="481010" y="1808914"/>
            <a:ext cx="8215651" cy="4522288"/>
          </a:xfrm>
        </p:spPr>
        <p:txBody>
          <a:bodyPr>
            <a:normAutofit fontScale="92500"/>
          </a:bodyPr>
          <a:lstStyle/>
          <a:p>
            <a:r>
              <a:rPr lang="en-US" dirty="0" smtClean="0"/>
              <a:t>Liquidity preference theory leads to another logically impossible conclusion. If </a:t>
            </a:r>
            <a:r>
              <a:rPr lang="en-US" dirty="0"/>
              <a:t>you accept the fundamental tenet of proportional claim theory, namely that money is a </a:t>
            </a:r>
            <a:r>
              <a:rPr lang="en-US" dirty="0" smtClean="0"/>
              <a:t>special-form </a:t>
            </a:r>
            <a:r>
              <a:rPr lang="en-US" dirty="0"/>
              <a:t>equity instrument of society, then liquidity preference theory </a:t>
            </a:r>
            <a:r>
              <a:rPr lang="en-US" dirty="0" smtClean="0"/>
              <a:t>implies that </a:t>
            </a:r>
            <a:r>
              <a:rPr lang="en-US" dirty="0"/>
              <a:t>the price of the </a:t>
            </a:r>
            <a:r>
              <a:rPr lang="en-US" i="1" dirty="0"/>
              <a:t>equity</a:t>
            </a:r>
            <a:r>
              <a:rPr lang="en-US" dirty="0"/>
              <a:t> of society (money) is the same as the price of the </a:t>
            </a:r>
            <a:r>
              <a:rPr lang="en-US" i="1" dirty="0"/>
              <a:t>debt</a:t>
            </a:r>
            <a:r>
              <a:rPr lang="en-US" dirty="0"/>
              <a:t> of society (government bonds)</a:t>
            </a:r>
            <a:r>
              <a:rPr lang="en-US" dirty="0" smtClean="0"/>
              <a:t>.</a:t>
            </a:r>
          </a:p>
          <a:p>
            <a:r>
              <a:rPr lang="en-US" dirty="0" smtClean="0"/>
              <a:t>Ultimately, the major problem with liquidity preference theory is that it breaches a simple principle: every unique asset has its own unique market value. Money </a:t>
            </a:r>
            <a:r>
              <a:rPr lang="en-US" dirty="0"/>
              <a:t>has its own unique market value and a set of its own prices, none of which are “the interest rate”. </a:t>
            </a:r>
            <a:r>
              <a:rPr lang="en-US" dirty="0" smtClean="0"/>
              <a:t>The market value of money and its role in price determination is discussed at length in The Inflation Enigma.</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23</a:t>
            </a:fld>
            <a:endParaRPr lang="en-US"/>
          </a:p>
        </p:txBody>
      </p:sp>
    </p:spTree>
    <p:extLst>
      <p:ext uri="{BB962C8B-B14F-4D97-AF65-F5344CB8AC3E}">
        <p14:creationId xmlns:p14="http://schemas.microsoft.com/office/powerpoint/2010/main" val="250139098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Two Sides of the Same </a:t>
            </a:r>
            <a:r>
              <a:rPr lang="en-US" sz="4000" dirty="0" smtClean="0"/>
              <a:t>Coin:</a:t>
            </a:r>
            <a:br>
              <a:rPr lang="en-US" sz="4000" dirty="0" smtClean="0"/>
            </a:br>
            <a:r>
              <a:rPr lang="en-US" sz="4000" dirty="0" smtClean="0"/>
              <a:t>Money as an Asset &amp; Liability</a:t>
            </a:r>
            <a:endParaRPr lang="en-US" sz="4000" dirty="0"/>
          </a:p>
        </p:txBody>
      </p:sp>
      <p:sp>
        <p:nvSpPr>
          <p:cNvPr id="3" name="Text Placeholder 2"/>
          <p:cNvSpPr>
            <a:spLocks noGrp="1"/>
          </p:cNvSpPr>
          <p:nvPr>
            <p:ph type="body" idx="1"/>
          </p:nvPr>
        </p:nvSpPr>
        <p:spPr/>
        <p:txBody>
          <a:bodyPr/>
          <a:lstStyle/>
          <a:p>
            <a:r>
              <a:rPr lang="en-US" dirty="0"/>
              <a:t>Money as a Financial Instrument of Society</a:t>
            </a:r>
          </a:p>
          <a:p>
            <a:r>
              <a:rPr lang="en-US" dirty="0"/>
              <a:t>Issued, on its Behalf, by Government as Trust and Trustee</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24</a:t>
            </a:fld>
            <a:endParaRPr lang="en-US"/>
          </a:p>
        </p:txBody>
      </p:sp>
    </p:spTree>
    <p:extLst>
      <p:ext uri="{BB962C8B-B14F-4D97-AF65-F5344CB8AC3E}">
        <p14:creationId xmlns:p14="http://schemas.microsoft.com/office/powerpoint/2010/main" val="137101441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is Money Valuable?</a:t>
            </a:r>
            <a:endParaRPr lang="en-US" sz="4000" dirty="0"/>
          </a:p>
        </p:txBody>
      </p:sp>
      <p:sp>
        <p:nvSpPr>
          <p:cNvPr id="3" name="Content Placeholder 2"/>
          <p:cNvSpPr>
            <a:spLocks noGrp="1"/>
          </p:cNvSpPr>
          <p:nvPr>
            <p:ph idx="1"/>
          </p:nvPr>
        </p:nvSpPr>
        <p:spPr>
          <a:xfrm>
            <a:off x="481010" y="1808913"/>
            <a:ext cx="8215651" cy="4644000"/>
          </a:xfrm>
        </p:spPr>
        <p:txBody>
          <a:bodyPr>
            <a:normAutofit fontScale="92500"/>
          </a:bodyPr>
          <a:lstStyle/>
          <a:p>
            <a:r>
              <a:rPr lang="en-US" dirty="0" smtClean="0"/>
              <a:t>Any treatise on money must begin by answering a basic, but difficult, philosophical question: “why is money valuable?” In its most basic form, money is nothing more than a piece of paper with pictures on it. Why is something with such unremarkable physical properties so desired by all members of society? Why are they prepared to accept that particular piece of paper in exchange for goods which clearly have economic value?</a:t>
            </a:r>
          </a:p>
          <a:p>
            <a:r>
              <a:rPr lang="en-US" dirty="0" smtClean="0"/>
              <a:t>It is the view of this paper that fiat money is a financial instrument and derives its value solely from the nature of the liability that it represents. Money is an asset to one party because it is a liability to another. Unfortunately, the “liability nature” of money has been largely ignored by mainstream economics.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25</a:t>
            </a:fld>
            <a:endParaRPr lang="en-US"/>
          </a:p>
        </p:txBody>
      </p:sp>
    </p:spTree>
    <p:extLst>
      <p:ext uri="{BB962C8B-B14F-4D97-AF65-F5344CB8AC3E}">
        <p14:creationId xmlns:p14="http://schemas.microsoft.com/office/powerpoint/2010/main" val="100877586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Liability Ignored</a:t>
            </a:r>
            <a:endParaRPr lang="en-US" sz="4000" dirty="0"/>
          </a:p>
        </p:txBody>
      </p:sp>
      <p:sp>
        <p:nvSpPr>
          <p:cNvPr id="3" name="Content Placeholder 2"/>
          <p:cNvSpPr>
            <a:spLocks noGrp="1"/>
          </p:cNvSpPr>
          <p:nvPr>
            <p:ph idx="1"/>
          </p:nvPr>
        </p:nvSpPr>
        <p:spPr>
          <a:xfrm>
            <a:off x="482866" y="1798851"/>
            <a:ext cx="8201763" cy="4455932"/>
          </a:xfrm>
        </p:spPr>
        <p:txBody>
          <a:bodyPr>
            <a:normAutofit fontScale="92500"/>
          </a:bodyPr>
          <a:lstStyle/>
          <a:p>
            <a:r>
              <a:rPr lang="en-US" dirty="0" smtClean="0"/>
              <a:t>The “liability nature” of money is generally either ignored or acknowledged in name only: that is, money is recognized as an entry called “Currency in circulation” or “Reserves” on the liability side of the balance sheet of the Federal Reserve. The common view seems to be that this liability is somehow “not real” or of a nature that is too abstract to matter.</a:t>
            </a:r>
          </a:p>
          <a:p>
            <a:r>
              <a:rPr lang="en-US" dirty="0" smtClean="0"/>
              <a:t>Friedman &amp; Schwartz (1970) state “Total high-powered money (base money) can all properly be regarded as assets of some individuals and liabilities of none”. Further, they consider the proposition that “Commodity money and fiat money are assets to their holders, but in no meaningful sense debts to anyone” </a:t>
            </a:r>
            <a:r>
              <a:rPr lang="en-US" dirty="0"/>
              <a:t>to be “entirely correct</a:t>
            </a:r>
            <a:r>
              <a:rPr lang="en-US" dirty="0" smtClean="0"/>
              <a:t>”.</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26</a:t>
            </a:fld>
            <a:endParaRPr lang="en-US"/>
          </a:p>
        </p:txBody>
      </p:sp>
    </p:spTree>
    <p:extLst>
      <p:ext uri="{BB962C8B-B14F-4D97-AF65-F5344CB8AC3E}">
        <p14:creationId xmlns:p14="http://schemas.microsoft.com/office/powerpoint/2010/main" val="297037647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Blind Spot of</a:t>
            </a:r>
            <a:br>
              <a:rPr lang="en-US" sz="4000" dirty="0" smtClean="0"/>
            </a:br>
            <a:r>
              <a:rPr lang="en-US" sz="4000" dirty="0" smtClean="0"/>
              <a:t>Monetary Economics</a:t>
            </a:r>
            <a:endParaRPr lang="en-US" sz="4000" dirty="0"/>
          </a:p>
        </p:txBody>
      </p:sp>
      <p:sp>
        <p:nvSpPr>
          <p:cNvPr id="3" name="Content Placeholder 2"/>
          <p:cNvSpPr>
            <a:spLocks noGrp="1"/>
          </p:cNvSpPr>
          <p:nvPr>
            <p:ph idx="1"/>
          </p:nvPr>
        </p:nvSpPr>
        <p:spPr>
          <a:xfrm>
            <a:off x="484701" y="1792941"/>
            <a:ext cx="8173480" cy="4519017"/>
          </a:xfrm>
        </p:spPr>
        <p:txBody>
          <a:bodyPr>
            <a:normAutofit fontScale="92500"/>
          </a:bodyPr>
          <a:lstStyle/>
          <a:p>
            <a:r>
              <a:rPr lang="en-US" dirty="0" smtClean="0"/>
              <a:t>It is the contention of this paper that this denial of the liability nature of fiat money is the blind spot in current theories of money. In regards to “commodity money” (strictly defined), Friedman and Schwarz are correct. Commodity money, defined as money that is literally made from something of physical value (gold), is not a liability of anyone because it is a real asset.</a:t>
            </a:r>
          </a:p>
          <a:p>
            <a:r>
              <a:rPr lang="en-US" dirty="0" smtClean="0"/>
              <a:t>In contrast, fiat money is a not a real asset. If it is not a real asset, then it can only derive its value “contractually”. In other words, fiat money must be a financial instrument. A financial instrument has value because it represents a liability to another party. Fiat money is always a financial instrument, even if it is backed by (or linked to) a real asset (“the gold standard”). </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27</a:t>
            </a:fld>
            <a:endParaRPr lang="en-US"/>
          </a:p>
        </p:txBody>
      </p:sp>
    </p:spTree>
    <p:extLst>
      <p:ext uri="{BB962C8B-B14F-4D97-AF65-F5344CB8AC3E}">
        <p14:creationId xmlns:p14="http://schemas.microsoft.com/office/powerpoint/2010/main" val="117164720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Current Approach to</a:t>
            </a:r>
            <a:br>
              <a:rPr lang="en-US" sz="4000" dirty="0" smtClean="0"/>
            </a:br>
            <a:r>
              <a:rPr lang="en-US" sz="4000" dirty="0" smtClean="0"/>
              <a:t>Defining Money</a:t>
            </a:r>
            <a:endParaRPr lang="en-US" sz="4000" dirty="0"/>
          </a:p>
        </p:txBody>
      </p:sp>
      <p:sp>
        <p:nvSpPr>
          <p:cNvPr id="3" name="Content Placeholder 2"/>
          <p:cNvSpPr>
            <a:spLocks noGrp="1"/>
          </p:cNvSpPr>
          <p:nvPr>
            <p:ph idx="1"/>
          </p:nvPr>
        </p:nvSpPr>
        <p:spPr>
          <a:xfrm>
            <a:off x="491640" y="1805809"/>
            <a:ext cx="8153038" cy="4525393"/>
          </a:xfrm>
        </p:spPr>
        <p:txBody>
          <a:bodyPr>
            <a:normAutofit fontScale="92500"/>
          </a:bodyPr>
          <a:lstStyle/>
          <a:p>
            <a:r>
              <a:rPr lang="en-US" dirty="0" smtClean="0"/>
              <a:t>Lim and </a:t>
            </a:r>
            <a:r>
              <a:rPr lang="en-US" dirty="0" err="1"/>
              <a:t>Sriram</a:t>
            </a:r>
            <a:r>
              <a:rPr lang="en-US" dirty="0"/>
              <a:t> (2003) </a:t>
            </a:r>
            <a:r>
              <a:rPr lang="en-US" dirty="0" smtClean="0"/>
              <a:t>provide </a:t>
            </a:r>
            <a:r>
              <a:rPr lang="en-US" dirty="0"/>
              <a:t>a good discussion of </a:t>
            </a:r>
            <a:r>
              <a:rPr lang="en-US" dirty="0" smtClean="0"/>
              <a:t>the current approach to the definition of “money”. The </a:t>
            </a:r>
            <a:r>
              <a:rPr lang="en-US" dirty="0"/>
              <a:t>key focus </a:t>
            </a:r>
            <a:r>
              <a:rPr lang="en-US" dirty="0" smtClean="0"/>
              <a:t>for the </a:t>
            </a:r>
            <a:r>
              <a:rPr lang="en-US" dirty="0"/>
              <a:t>empirical measurement of money </a:t>
            </a:r>
            <a:r>
              <a:rPr lang="en-US" dirty="0" smtClean="0"/>
              <a:t>(“</a:t>
            </a:r>
            <a:r>
              <a:rPr lang="en-US" dirty="0"/>
              <a:t>the monetary aggregates”) is the “asset nature” of </a:t>
            </a:r>
            <a:r>
              <a:rPr lang="en-US" dirty="0" smtClean="0"/>
              <a:t>money. In particular, </a:t>
            </a:r>
            <a:r>
              <a:rPr lang="en-US" dirty="0"/>
              <a:t>does an asset’s liquidity (also </a:t>
            </a:r>
            <a:r>
              <a:rPr lang="en-US" dirty="0" smtClean="0"/>
              <a:t>known </a:t>
            </a:r>
            <a:r>
              <a:rPr lang="en-US" dirty="0"/>
              <a:t>as its “</a:t>
            </a:r>
            <a:r>
              <a:rPr lang="en-US" dirty="0" err="1"/>
              <a:t>moneyness</a:t>
            </a:r>
            <a:r>
              <a:rPr lang="en-US" dirty="0"/>
              <a:t>”) qualify </a:t>
            </a:r>
            <a:r>
              <a:rPr lang="en-US" dirty="0" smtClean="0"/>
              <a:t>it </a:t>
            </a:r>
            <a:r>
              <a:rPr lang="en-US" dirty="0"/>
              <a:t>as “money“ and/or does its ability to predict/correlate with major economic variables suggest that it might be “money”</a:t>
            </a:r>
            <a:r>
              <a:rPr lang="en-US" dirty="0" smtClean="0"/>
              <a:t>.</a:t>
            </a:r>
          </a:p>
          <a:p>
            <a:r>
              <a:rPr lang="en-US" dirty="0" smtClean="0"/>
              <a:t>This approach is part of the legacy left by the extensive work done by Friedman and Schwarz. Friedman and Schwarz (1970) acknowledge the a priori approaches used to define money, but ultimately their focus was on finding a definition of money that “works” (money must predict or correlate with something).</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28</a:t>
            </a:fld>
            <a:endParaRPr lang="en-US"/>
          </a:p>
        </p:txBody>
      </p:sp>
    </p:spTree>
    <p:extLst>
      <p:ext uri="{BB962C8B-B14F-4D97-AF65-F5344CB8AC3E}">
        <p14:creationId xmlns:p14="http://schemas.microsoft.com/office/powerpoint/2010/main" val="83155965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244158"/>
            <a:ext cx="7345362" cy="1339850"/>
          </a:xfrm>
        </p:spPr>
        <p:txBody>
          <a:bodyPr>
            <a:normAutofit/>
          </a:bodyPr>
          <a:lstStyle/>
          <a:p>
            <a:r>
              <a:rPr lang="en-US" sz="4000" dirty="0" smtClean="0"/>
              <a:t>The Legacy of</a:t>
            </a:r>
            <a:br>
              <a:rPr lang="en-US" sz="4000" dirty="0" smtClean="0"/>
            </a:br>
            <a:r>
              <a:rPr lang="en-US" sz="4000" dirty="0" smtClean="0"/>
              <a:t>Friedman</a:t>
            </a:r>
            <a:r>
              <a:rPr lang="en-US" sz="4000" dirty="0"/>
              <a:t> </a:t>
            </a:r>
            <a:r>
              <a:rPr lang="en-US" sz="4000" dirty="0" smtClean="0"/>
              <a:t>and Schwarz</a:t>
            </a:r>
            <a:endParaRPr lang="en-US" sz="4000" dirty="0"/>
          </a:p>
        </p:txBody>
      </p:sp>
      <p:sp>
        <p:nvSpPr>
          <p:cNvPr id="3" name="Content Placeholder 2"/>
          <p:cNvSpPr>
            <a:spLocks noGrp="1"/>
          </p:cNvSpPr>
          <p:nvPr>
            <p:ph idx="1"/>
          </p:nvPr>
        </p:nvSpPr>
        <p:spPr>
          <a:xfrm>
            <a:off x="491641" y="1809537"/>
            <a:ext cx="8214492" cy="4542809"/>
          </a:xfrm>
        </p:spPr>
        <p:txBody>
          <a:bodyPr>
            <a:normAutofit fontScale="92500"/>
          </a:bodyPr>
          <a:lstStyle/>
          <a:p>
            <a:r>
              <a:rPr lang="en-US" dirty="0" smtClean="0"/>
              <a:t>Friedman, Schwarz (1970) state:</a:t>
            </a:r>
          </a:p>
          <a:p>
            <a:pPr marL="529200" lvl="1" indent="0">
              <a:buNone/>
            </a:pPr>
            <a:r>
              <a:rPr lang="en-US" dirty="0" smtClean="0"/>
              <a:t>“</a:t>
            </a:r>
            <a:r>
              <a:rPr lang="en-US" dirty="0"/>
              <a:t>Contemporary writers who have tried to formulate </a:t>
            </a:r>
            <a:r>
              <a:rPr lang="en-US" dirty="0" smtClean="0"/>
              <a:t>the definition of money on a priori grounds have generally stressed either the “medium of exchange” function, or the “asset” function of money. Both the general approach and these two specific versions of it seem to us to provide an unsatisfactory basis for defining money. We conclude that the definition of money is an issue to be decided, </a:t>
            </a:r>
            <a:r>
              <a:rPr lang="en-US" b="1" dirty="0" smtClean="0"/>
              <a:t>not on grounds of principle</a:t>
            </a:r>
            <a:r>
              <a:rPr lang="en-US" dirty="0" smtClean="0"/>
              <a:t> as in the a priori approach, but on the grounds of usefulness in organizing our knowledge of economic relationships.” (Bold emphasis added)</a:t>
            </a:r>
          </a:p>
          <a:p>
            <a:pPr>
              <a:spcBef>
                <a:spcPts val="1400"/>
              </a:spcBef>
            </a:pPr>
            <a:r>
              <a:rPr lang="en-US" dirty="0" smtClean="0"/>
              <a:t>For the authors, the test for an empirical measurement of money should be “strictly pragmatic: which counterpart is most useful in making predictions about observable phenomena…”</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29</a:t>
            </a:fld>
            <a:endParaRPr lang="en-US"/>
          </a:p>
        </p:txBody>
      </p:sp>
    </p:spTree>
    <p:extLst>
      <p:ext uri="{BB962C8B-B14F-4D97-AF65-F5344CB8AC3E}">
        <p14:creationId xmlns:p14="http://schemas.microsoft.com/office/powerpoint/2010/main" val="43437747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Dead End in</a:t>
            </a:r>
            <a:br>
              <a:rPr lang="en-US" sz="4000" dirty="0" smtClean="0"/>
            </a:br>
            <a:r>
              <a:rPr lang="en-US" sz="4000" dirty="0" smtClean="0"/>
              <a:t>Monetary Economics</a:t>
            </a:r>
            <a:endParaRPr lang="en-US" sz="4000" dirty="0"/>
          </a:p>
        </p:txBody>
      </p:sp>
      <p:sp>
        <p:nvSpPr>
          <p:cNvPr id="3" name="Content Placeholder 2"/>
          <p:cNvSpPr>
            <a:spLocks noGrp="1"/>
          </p:cNvSpPr>
          <p:nvPr>
            <p:ph idx="1"/>
          </p:nvPr>
        </p:nvSpPr>
        <p:spPr>
          <a:xfrm>
            <a:off x="491640" y="1804565"/>
            <a:ext cx="8194008" cy="4606601"/>
          </a:xfrm>
        </p:spPr>
        <p:txBody>
          <a:bodyPr>
            <a:normAutofit/>
          </a:bodyPr>
          <a:lstStyle/>
          <a:p>
            <a:r>
              <a:rPr lang="en-US" sz="2100" dirty="0" smtClean="0"/>
              <a:t>Friedman and Schwarz, throughout their work, were preoccupied with finding statistical correlations and</a:t>
            </a:r>
            <a:r>
              <a:rPr lang="en-US" sz="2100" dirty="0"/>
              <a:t> </a:t>
            </a:r>
            <a:r>
              <a:rPr lang="en-US" sz="2100" dirty="0" smtClean="0"/>
              <a:t>empirical relationships between “money” and major economic variables. They viewed money as an asset and, rather conveniently, denied that it represented any sort of liability. Therefore, any asset that had the property of “</a:t>
            </a:r>
            <a:r>
              <a:rPr lang="en-US" sz="2100" dirty="0" err="1" smtClean="0"/>
              <a:t>moneyness</a:t>
            </a:r>
            <a:r>
              <a:rPr lang="en-US" sz="2100" dirty="0" smtClean="0"/>
              <a:t>” might qualify as money and could be run through the statistical models.</a:t>
            </a:r>
          </a:p>
          <a:p>
            <a:pPr>
              <a:spcBef>
                <a:spcPts val="1400"/>
              </a:spcBef>
            </a:pPr>
            <a:r>
              <a:rPr lang="en-US" sz="2100" dirty="0" smtClean="0"/>
              <a:t>This denial of the “liability nature” of money has led to a sort of “definitional dead end” in monetary economics. </a:t>
            </a:r>
            <a:r>
              <a:rPr lang="en-US" sz="2100" dirty="0" err="1" smtClean="0"/>
              <a:t>Mishkin</a:t>
            </a:r>
            <a:r>
              <a:rPr lang="en-US" sz="2100" dirty="0" smtClean="0"/>
              <a:t> (2013), in his excellent macroeconomics textbook, states “As you can see, no single, precise definition of money or the money supply is possible, even for economists”. The view of this paper is that it is possible, but only if you look at the other half of the picture. </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30</a:t>
            </a:fld>
            <a:endParaRPr lang="en-US"/>
          </a:p>
        </p:txBody>
      </p:sp>
    </p:spTree>
    <p:extLst>
      <p:ext uri="{BB962C8B-B14F-4D97-AF65-F5344CB8AC3E}">
        <p14:creationId xmlns:p14="http://schemas.microsoft.com/office/powerpoint/2010/main" val="354392061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Makes an Asset Valuable?</a:t>
            </a:r>
            <a:endParaRPr lang="en-US" sz="4000" dirty="0"/>
          </a:p>
        </p:txBody>
      </p:sp>
      <p:sp>
        <p:nvSpPr>
          <p:cNvPr id="3" name="Content Placeholder 2"/>
          <p:cNvSpPr>
            <a:spLocks noGrp="1"/>
          </p:cNvSpPr>
          <p:nvPr>
            <p:ph idx="1"/>
          </p:nvPr>
        </p:nvSpPr>
        <p:spPr>
          <a:xfrm>
            <a:off x="491639" y="1805809"/>
            <a:ext cx="8224261" cy="4524652"/>
          </a:xfrm>
        </p:spPr>
        <p:txBody>
          <a:bodyPr>
            <a:normAutofit fontScale="92500"/>
          </a:bodyPr>
          <a:lstStyle/>
          <a:p>
            <a:r>
              <a:rPr lang="en-US" dirty="0" smtClean="0"/>
              <a:t>In order to understand why </a:t>
            </a:r>
            <a:r>
              <a:rPr lang="en-US" i="1" dirty="0" smtClean="0"/>
              <a:t>money</a:t>
            </a:r>
            <a:r>
              <a:rPr lang="en-US" dirty="0" smtClean="0"/>
              <a:t> has value, we need to begin by discussing why </a:t>
            </a:r>
            <a:r>
              <a:rPr lang="en-US" i="1" dirty="0" smtClean="0"/>
              <a:t>any asset</a:t>
            </a:r>
            <a:r>
              <a:rPr lang="en-US" dirty="0" smtClean="0"/>
              <a:t> has value. Why does land have value? Why does a bond have value? What is the difference between the manner in which these two assets derive their value?</a:t>
            </a:r>
          </a:p>
          <a:p>
            <a:r>
              <a:rPr lang="en-US" dirty="0" smtClean="0"/>
              <a:t>IFRS defines an asset as “a resource controlled by the entity as a result of past events and from which future economic benefits are expected to flow to the entity.” The IFRS definition is useful because it highlights the key nature of an asset: it is a source of future economic benefits. Every asset is valuable because it represents a claim to a set of expected economic benefits. The critical issue is the way in which different assets derive that set of expected economic benefits.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31</a:t>
            </a:fld>
            <a:endParaRPr lang="en-US"/>
          </a:p>
        </p:txBody>
      </p:sp>
    </p:spTree>
    <p:extLst>
      <p:ext uri="{BB962C8B-B14F-4D97-AF65-F5344CB8AC3E}">
        <p14:creationId xmlns:p14="http://schemas.microsoft.com/office/powerpoint/2010/main" val="8879590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406" y="244158"/>
            <a:ext cx="8242256" cy="1339850"/>
          </a:xfrm>
        </p:spPr>
        <p:txBody>
          <a:bodyPr>
            <a:normAutofit/>
          </a:bodyPr>
          <a:lstStyle/>
          <a:p>
            <a:r>
              <a:rPr lang="en-US" sz="4000" dirty="0" smtClean="0"/>
              <a:t>Real Assets </a:t>
            </a:r>
            <a:r>
              <a:rPr lang="en-US" sz="4000" dirty="0" err="1" smtClean="0"/>
              <a:t>vs</a:t>
            </a:r>
            <a:r>
              <a:rPr lang="en-US" sz="4000" dirty="0" smtClean="0"/>
              <a:t> Financial Instruments</a:t>
            </a:r>
            <a:endParaRPr lang="en-US" sz="4000" dirty="0"/>
          </a:p>
        </p:txBody>
      </p:sp>
      <p:sp>
        <p:nvSpPr>
          <p:cNvPr id="3" name="Content Placeholder 2"/>
          <p:cNvSpPr>
            <a:spLocks noGrp="1"/>
          </p:cNvSpPr>
          <p:nvPr>
            <p:ph idx="1"/>
          </p:nvPr>
        </p:nvSpPr>
        <p:spPr>
          <a:xfrm>
            <a:off x="492886" y="1808295"/>
            <a:ext cx="8242256" cy="4524652"/>
          </a:xfrm>
        </p:spPr>
        <p:txBody>
          <a:bodyPr>
            <a:normAutofit fontScale="92500"/>
          </a:bodyPr>
          <a:lstStyle/>
          <a:p>
            <a:r>
              <a:rPr lang="en-US" dirty="0" smtClean="0"/>
              <a:t>Every asset can be classified as either a “real asset” or a “financial instrument”. This distinction is important because it determines the way in which an asset derives future economic benefits and hence its value.</a:t>
            </a:r>
          </a:p>
          <a:p>
            <a:r>
              <a:rPr lang="en-US" dirty="0" smtClean="0"/>
              <a:t>A real asset is an asset that is tangible or physical in nature. More importantly, it is an asset that derives its value from these physical properties and solely from these properties.</a:t>
            </a:r>
          </a:p>
          <a:p>
            <a:r>
              <a:rPr lang="en-US" dirty="0" smtClean="0"/>
              <a:t>A financial instrument is both an asset and a liability. A financial instrument derives its value as an asset from the liability that it represents to another party: it’s value is an ‘artificial’ creation of a contract entered into by economic agents.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32</a:t>
            </a:fld>
            <a:endParaRPr lang="en-US"/>
          </a:p>
        </p:txBody>
      </p:sp>
    </p:spTree>
    <p:extLst>
      <p:ext uri="{BB962C8B-B14F-4D97-AF65-F5344CB8AC3E}">
        <p14:creationId xmlns:p14="http://schemas.microsoft.com/office/powerpoint/2010/main" val="105622391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Financial Instrument is</a:t>
            </a:r>
            <a:br>
              <a:rPr lang="en-US" sz="4000" dirty="0" smtClean="0"/>
            </a:br>
            <a:r>
              <a:rPr lang="en-US" sz="4000" dirty="0" smtClean="0"/>
              <a:t>Both an Asset and a Liability</a:t>
            </a:r>
            <a:endParaRPr lang="en-US" sz="4000" dirty="0"/>
          </a:p>
        </p:txBody>
      </p:sp>
      <p:sp>
        <p:nvSpPr>
          <p:cNvPr id="3" name="Content Placeholder 2"/>
          <p:cNvSpPr>
            <a:spLocks noGrp="1"/>
          </p:cNvSpPr>
          <p:nvPr>
            <p:ph idx="1"/>
          </p:nvPr>
        </p:nvSpPr>
        <p:spPr>
          <a:xfrm>
            <a:off x="492862" y="1792070"/>
            <a:ext cx="8170124" cy="4653311"/>
          </a:xfrm>
        </p:spPr>
        <p:txBody>
          <a:bodyPr>
            <a:normAutofit/>
          </a:bodyPr>
          <a:lstStyle/>
          <a:p>
            <a:r>
              <a:rPr lang="en-US" sz="2200" dirty="0" smtClean="0"/>
              <a:t>A real asset is just that: an asset. In contrast, </a:t>
            </a:r>
            <a:r>
              <a:rPr lang="en-US" sz="2200" dirty="0"/>
              <a:t>a</a:t>
            </a:r>
            <a:r>
              <a:rPr lang="en-US" sz="2200" dirty="0" smtClean="0"/>
              <a:t> “financial instrument” creates both an asset </a:t>
            </a:r>
            <a:r>
              <a:rPr lang="en-US" sz="2200" b="1" dirty="0" smtClean="0"/>
              <a:t>and</a:t>
            </a:r>
            <a:r>
              <a:rPr lang="en-US" sz="2200" dirty="0" smtClean="0"/>
              <a:t> a liability. International Accounting Standard “IAS 32 – Financial Instruments: Presentation” provides this definition:</a:t>
            </a:r>
          </a:p>
          <a:p>
            <a:pPr marL="529200" lvl="1" indent="0">
              <a:buNone/>
            </a:pPr>
            <a:r>
              <a:rPr lang="en-US" sz="2200" dirty="0" smtClean="0"/>
              <a:t>“</a:t>
            </a:r>
            <a:r>
              <a:rPr lang="en-US" sz="2200" dirty="0"/>
              <a:t>F</a:t>
            </a:r>
            <a:r>
              <a:rPr lang="en-US" sz="2200" dirty="0" smtClean="0"/>
              <a:t>inancial instrument: a contract that gives rise to a financial asset of one entity and a financial liability or equity instrument of another entity.” </a:t>
            </a:r>
          </a:p>
          <a:p>
            <a:pPr>
              <a:spcBef>
                <a:spcPts val="1400"/>
              </a:spcBef>
            </a:pPr>
            <a:r>
              <a:rPr lang="en-US" sz="2200" dirty="0" smtClean="0"/>
              <a:t>Money is an asset to its holder (it is an object that represents a temporary abode of purchasing power). But just as importantly, money is a liability. This “liability</a:t>
            </a:r>
            <a:r>
              <a:rPr lang="en-US" sz="2200" dirty="0"/>
              <a:t> </a:t>
            </a:r>
            <a:r>
              <a:rPr lang="en-US" sz="2200" dirty="0" smtClean="0"/>
              <a:t>nature” of money is the other side of the coin and is the characteristic that gives money its value and makes it so desirable to all of us.</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33</a:t>
            </a:fld>
            <a:endParaRPr lang="en-US"/>
          </a:p>
        </p:txBody>
      </p:sp>
    </p:spTree>
    <p:extLst>
      <p:ext uri="{BB962C8B-B14F-4D97-AF65-F5344CB8AC3E}">
        <p14:creationId xmlns:p14="http://schemas.microsoft.com/office/powerpoint/2010/main" val="186178063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Every Asset Falls Into</a:t>
            </a:r>
            <a:br>
              <a:rPr lang="en-US" sz="4000" dirty="0" smtClean="0"/>
            </a:br>
            <a:r>
              <a:rPr lang="en-US" sz="4000" dirty="0" smtClean="0"/>
              <a:t>One of Two Buckets</a:t>
            </a:r>
            <a:endParaRPr lang="en-US" sz="4000" dirty="0"/>
          </a:p>
        </p:txBody>
      </p:sp>
      <p:sp>
        <p:nvSpPr>
          <p:cNvPr id="3" name="Content Placeholder 2"/>
          <p:cNvSpPr>
            <a:spLocks noGrp="1"/>
          </p:cNvSpPr>
          <p:nvPr>
            <p:ph idx="1"/>
          </p:nvPr>
        </p:nvSpPr>
        <p:spPr>
          <a:xfrm>
            <a:off x="461771" y="1757205"/>
            <a:ext cx="8234890" cy="1514240"/>
          </a:xfrm>
        </p:spPr>
        <p:txBody>
          <a:bodyPr>
            <a:normAutofit fontScale="92500"/>
          </a:bodyPr>
          <a:lstStyle/>
          <a:p>
            <a:pPr marL="0" indent="0" algn="ctr">
              <a:buNone/>
            </a:pPr>
            <a:r>
              <a:rPr lang="en-US" dirty="0" smtClean="0"/>
              <a:t>Any item, to be classified as “an asset”, must fall into one of two broad categories of assets: “real assets” or “financial instruments”. “Real assets” derive value form their physical properties. “Financial instruments” derive their value from their contractual properties.</a:t>
            </a:r>
            <a:endParaRPr lang="en-US" dirty="0"/>
          </a:p>
        </p:txBody>
      </p:sp>
      <p:sp>
        <p:nvSpPr>
          <p:cNvPr id="4" name="Magnetic Disk 3"/>
          <p:cNvSpPr/>
          <p:nvPr/>
        </p:nvSpPr>
        <p:spPr>
          <a:xfrm>
            <a:off x="1007501" y="3406148"/>
            <a:ext cx="3236633" cy="2473602"/>
          </a:xfrm>
          <a:prstGeom prst="flowChartMagneticDisk">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endParaRPr lang="en-US" dirty="0" smtClean="0">
              <a:solidFill>
                <a:schemeClr val="tx1"/>
              </a:solidFill>
            </a:endParaRPr>
          </a:p>
          <a:p>
            <a:pPr algn="ctr"/>
            <a:r>
              <a:rPr lang="en-US" dirty="0" smtClean="0">
                <a:solidFill>
                  <a:schemeClr val="tx1"/>
                </a:solidFill>
              </a:rPr>
              <a:t>LAND &amp; STRUCTURES</a:t>
            </a:r>
          </a:p>
          <a:p>
            <a:pPr algn="ctr"/>
            <a:r>
              <a:rPr lang="en-US" dirty="0" smtClean="0">
                <a:solidFill>
                  <a:schemeClr val="tx1"/>
                </a:solidFill>
              </a:rPr>
              <a:t>COMMODITIES</a:t>
            </a:r>
          </a:p>
          <a:p>
            <a:pPr algn="ctr"/>
            <a:r>
              <a:rPr lang="en-US" dirty="0" smtClean="0">
                <a:solidFill>
                  <a:schemeClr val="tx1"/>
                </a:solidFill>
              </a:rPr>
              <a:t>LIVESTOCK</a:t>
            </a:r>
          </a:p>
          <a:p>
            <a:pPr algn="ctr"/>
            <a:r>
              <a:rPr lang="en-US" dirty="0" smtClean="0">
                <a:solidFill>
                  <a:schemeClr val="tx1"/>
                </a:solidFill>
              </a:rPr>
              <a:t>PRECIOUS METALS</a:t>
            </a:r>
          </a:p>
          <a:p>
            <a:pPr algn="ctr"/>
            <a:endParaRPr lang="en-US" sz="2000" dirty="0">
              <a:solidFill>
                <a:schemeClr val="tx1"/>
              </a:solidFill>
            </a:endParaRPr>
          </a:p>
        </p:txBody>
      </p:sp>
      <p:sp>
        <p:nvSpPr>
          <p:cNvPr id="5" name="Magnetic Disk 4"/>
          <p:cNvSpPr/>
          <p:nvPr/>
        </p:nvSpPr>
        <p:spPr>
          <a:xfrm>
            <a:off x="4970362" y="3406148"/>
            <a:ext cx="3236633" cy="2473602"/>
          </a:xfrm>
          <a:prstGeom prst="flowChartMagneticDisk">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STOCKS</a:t>
            </a:r>
          </a:p>
          <a:p>
            <a:pPr algn="ctr"/>
            <a:r>
              <a:rPr lang="en-US" dirty="0" smtClean="0">
                <a:solidFill>
                  <a:schemeClr val="tx1"/>
                </a:solidFill>
              </a:rPr>
              <a:t>BONDS</a:t>
            </a:r>
          </a:p>
          <a:p>
            <a:pPr algn="ctr"/>
            <a:r>
              <a:rPr lang="en-US" dirty="0" smtClean="0">
                <a:solidFill>
                  <a:schemeClr val="tx1"/>
                </a:solidFill>
              </a:rPr>
              <a:t>MORTGAGES</a:t>
            </a:r>
          </a:p>
          <a:p>
            <a:pPr algn="ctr"/>
            <a:r>
              <a:rPr lang="en-US" dirty="0" smtClean="0">
                <a:solidFill>
                  <a:schemeClr val="tx1"/>
                </a:solidFill>
              </a:rPr>
              <a:t>FIAT MONEY</a:t>
            </a:r>
            <a:endParaRPr lang="en-US" dirty="0">
              <a:solidFill>
                <a:schemeClr val="tx1"/>
              </a:solidFill>
            </a:endParaRPr>
          </a:p>
        </p:txBody>
      </p:sp>
      <p:sp>
        <p:nvSpPr>
          <p:cNvPr id="6" name="TextBox 5"/>
          <p:cNvSpPr txBox="1"/>
          <p:nvPr/>
        </p:nvSpPr>
        <p:spPr>
          <a:xfrm>
            <a:off x="1620807" y="5920724"/>
            <a:ext cx="1989059" cy="369332"/>
          </a:xfrm>
          <a:prstGeom prst="rect">
            <a:avLst/>
          </a:prstGeom>
          <a:noFill/>
        </p:spPr>
        <p:txBody>
          <a:bodyPr wrap="none" rtlCol="0">
            <a:spAutoFit/>
          </a:bodyPr>
          <a:lstStyle/>
          <a:p>
            <a:r>
              <a:rPr lang="en-US" dirty="0" smtClean="0"/>
              <a:t>“REAL ASSETS”</a:t>
            </a:r>
            <a:endParaRPr lang="en-US" dirty="0"/>
          </a:p>
        </p:txBody>
      </p:sp>
      <p:sp>
        <p:nvSpPr>
          <p:cNvPr id="7" name="TextBox 6"/>
          <p:cNvSpPr txBox="1"/>
          <p:nvPr/>
        </p:nvSpPr>
        <p:spPr>
          <a:xfrm>
            <a:off x="4857440" y="5941211"/>
            <a:ext cx="3535343" cy="369332"/>
          </a:xfrm>
          <a:prstGeom prst="rect">
            <a:avLst/>
          </a:prstGeom>
          <a:noFill/>
        </p:spPr>
        <p:txBody>
          <a:bodyPr wrap="none" rtlCol="0">
            <a:spAutoFit/>
          </a:bodyPr>
          <a:lstStyle/>
          <a:p>
            <a:r>
              <a:rPr lang="en-US" dirty="0" smtClean="0"/>
              <a:t>“FINANCIAL INSTRUMENTS”</a:t>
            </a:r>
            <a:endParaRPr lang="en-US" dirty="0"/>
          </a:p>
        </p:txBody>
      </p:sp>
      <p:sp>
        <p:nvSpPr>
          <p:cNvPr id="8" name="Footer Placeholder 7"/>
          <p:cNvSpPr>
            <a:spLocks noGrp="1"/>
          </p:cNvSpPr>
          <p:nvPr>
            <p:ph type="ftr" sz="quarter" idx="11"/>
          </p:nvPr>
        </p:nvSpPr>
        <p:spPr/>
        <p:txBody>
          <a:bodyPr/>
          <a:lstStyle/>
          <a:p>
            <a:r>
              <a:rPr lang="en-US" smtClean="0"/>
              <a:t>Gervaise R. J. Heddle, 2014</a:t>
            </a:r>
            <a:endParaRPr lang="en-US"/>
          </a:p>
        </p:txBody>
      </p:sp>
      <p:sp>
        <p:nvSpPr>
          <p:cNvPr id="9" name="Slide Number Placeholder 8"/>
          <p:cNvSpPr>
            <a:spLocks noGrp="1"/>
          </p:cNvSpPr>
          <p:nvPr>
            <p:ph type="sldNum" sz="quarter" idx="12"/>
          </p:nvPr>
        </p:nvSpPr>
        <p:spPr/>
        <p:txBody>
          <a:bodyPr/>
          <a:lstStyle/>
          <a:p>
            <a:fld id="{CFE4BAC9-6D41-4691-9299-18EF07EF0177}" type="slidenum">
              <a:rPr lang="en-US" smtClean="0"/>
              <a:t>34</a:t>
            </a:fld>
            <a:endParaRPr lang="en-US"/>
          </a:p>
        </p:txBody>
      </p:sp>
    </p:spTree>
    <p:extLst>
      <p:ext uri="{BB962C8B-B14F-4D97-AF65-F5344CB8AC3E}">
        <p14:creationId xmlns:p14="http://schemas.microsoft.com/office/powerpoint/2010/main" val="129846218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Fiat Money:</a:t>
            </a:r>
            <a:r>
              <a:rPr lang="en-US" sz="4000" dirty="0"/>
              <a:t> </a:t>
            </a:r>
            <a:r>
              <a:rPr lang="en-US" sz="4000" dirty="0" smtClean="0"/>
              <a:t>Real Asset or Financial Instrument?</a:t>
            </a:r>
            <a:endParaRPr lang="en-US" sz="4000" dirty="0"/>
          </a:p>
        </p:txBody>
      </p:sp>
      <p:sp>
        <p:nvSpPr>
          <p:cNvPr id="3" name="Content Placeholder 2"/>
          <p:cNvSpPr>
            <a:spLocks noGrp="1"/>
          </p:cNvSpPr>
          <p:nvPr>
            <p:ph idx="1"/>
          </p:nvPr>
        </p:nvSpPr>
        <p:spPr>
          <a:xfrm>
            <a:off x="491640" y="1808295"/>
            <a:ext cx="8262741" cy="4524652"/>
          </a:xfrm>
        </p:spPr>
        <p:txBody>
          <a:bodyPr>
            <a:normAutofit fontScale="92500"/>
          </a:bodyPr>
          <a:lstStyle/>
          <a:p>
            <a:r>
              <a:rPr lang="en-US" dirty="0" smtClean="0"/>
              <a:t>The key test to determine whether an asset is a real asset or financial instrument is whether the asset derives its value from its physical properties or its contractual properties. Land is a “real asset”: it derives its value from its physical nature (you can live on it, grow crops on it, raise animals on it). A share of common stock is a “financial instrument”: the physical certificate has no value in and of itself (it is just a piece of paper), rather it is a legal contract the value of which is derived from the claim it represents against the counterparty (the corporation).</a:t>
            </a:r>
          </a:p>
          <a:p>
            <a:r>
              <a:rPr lang="en-US" dirty="0" smtClean="0"/>
              <a:t>In its most basic form, fiat money is cash. Is cash a real asset? No. Cash does not derive value from its physical properties. Cash has value because it represents something: a contractual claim.</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35</a:t>
            </a:fld>
            <a:endParaRPr lang="en-US"/>
          </a:p>
        </p:txBody>
      </p:sp>
    </p:spTree>
    <p:extLst>
      <p:ext uri="{BB962C8B-B14F-4D97-AF65-F5344CB8AC3E}">
        <p14:creationId xmlns:p14="http://schemas.microsoft.com/office/powerpoint/2010/main" val="396584152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Fiat Money is</a:t>
            </a:r>
            <a:br>
              <a:rPr lang="en-US" sz="4000" dirty="0" smtClean="0"/>
            </a:br>
            <a:r>
              <a:rPr lang="en-US" sz="4000" dirty="0" smtClean="0"/>
              <a:t>Not</a:t>
            </a:r>
            <a:r>
              <a:rPr lang="en-US" sz="4000" dirty="0"/>
              <a:t> </a:t>
            </a:r>
            <a:r>
              <a:rPr lang="en-US" sz="4000" dirty="0" smtClean="0"/>
              <a:t>a Real Asset</a:t>
            </a:r>
            <a:endParaRPr lang="en-US" sz="4000" dirty="0"/>
          </a:p>
        </p:txBody>
      </p:sp>
      <p:sp>
        <p:nvSpPr>
          <p:cNvPr id="3" name="Content Placeholder 2"/>
          <p:cNvSpPr>
            <a:spLocks noGrp="1"/>
          </p:cNvSpPr>
          <p:nvPr>
            <p:ph idx="1"/>
          </p:nvPr>
        </p:nvSpPr>
        <p:spPr>
          <a:xfrm>
            <a:off x="491640" y="1810780"/>
            <a:ext cx="8262742" cy="4606601"/>
          </a:xfrm>
        </p:spPr>
        <p:txBody>
          <a:bodyPr>
            <a:normAutofit fontScale="92500"/>
          </a:bodyPr>
          <a:lstStyle/>
          <a:p>
            <a:r>
              <a:rPr lang="en-US" dirty="0" smtClean="0"/>
              <a:t>When you exchange money for goods, the other party does not accept your cash because they want a piece of paper. If the value of cash was purely derived from its physical nature, then why could you present as payment any piece of paper? Indeed, why could you not present “out of circulation” currency as payment (for example, a US Continental note). Indeed, if cash is a real asset, then why are most out of circulation currencies effectively worthless? The physical properties of those notes have not changed, so why has their value disappeared?</a:t>
            </a:r>
          </a:p>
          <a:p>
            <a:r>
              <a:rPr lang="en-US" dirty="0" smtClean="0"/>
              <a:t>Fiat money is not valuable for what it is (physically), but for what it represents. Fiat money is a financial instrument and represents a claim on (a liability of) another party.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36</a:t>
            </a:fld>
            <a:endParaRPr lang="en-US"/>
          </a:p>
        </p:txBody>
      </p:sp>
    </p:spTree>
    <p:extLst>
      <p:ext uri="{BB962C8B-B14F-4D97-AF65-F5344CB8AC3E}">
        <p14:creationId xmlns:p14="http://schemas.microsoft.com/office/powerpoint/2010/main" val="238466977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Fiat Money is a</a:t>
            </a:r>
            <a:br>
              <a:rPr lang="en-US" sz="4000" dirty="0" smtClean="0"/>
            </a:br>
            <a:r>
              <a:rPr lang="en-US" sz="4000" dirty="0" smtClean="0"/>
              <a:t>Financial Instrument</a:t>
            </a:r>
            <a:endParaRPr lang="en-US" sz="4000" dirty="0"/>
          </a:p>
        </p:txBody>
      </p:sp>
      <p:sp>
        <p:nvSpPr>
          <p:cNvPr id="3" name="Content Placeholder 2"/>
          <p:cNvSpPr>
            <a:spLocks noGrp="1"/>
          </p:cNvSpPr>
          <p:nvPr>
            <p:ph idx="1"/>
          </p:nvPr>
        </p:nvSpPr>
        <p:spPr>
          <a:xfrm>
            <a:off x="491640" y="1809537"/>
            <a:ext cx="8262741" cy="4586113"/>
          </a:xfrm>
        </p:spPr>
        <p:txBody>
          <a:bodyPr>
            <a:normAutofit fontScale="92500"/>
          </a:bodyPr>
          <a:lstStyle/>
          <a:p>
            <a:r>
              <a:rPr lang="en-US" dirty="0" smtClean="0"/>
              <a:t>Every asset is either a real asset (it derives its value from its physical nature) or a financial instrument (it derives its value from the liability it represents to another party). Fiat money is not a real asset and therefore must be a financial instrument.</a:t>
            </a:r>
          </a:p>
          <a:p>
            <a:r>
              <a:rPr lang="en-US" dirty="0" smtClean="0"/>
              <a:t>There is no “third option”. If an asset does not have value due to its physical properties, then it must derive its value “contractually”, that is from the liability that it represents to another party. To make the comment that “money is the liability of no one” implies either that money has value as a real asset or that it has no value at all (and by definition is not an asset). There is simply no “third way” for an asset to derive its value: fiat money can only have value as an asset if it has value as a liability.</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37</a:t>
            </a:fld>
            <a:endParaRPr lang="en-US"/>
          </a:p>
        </p:txBody>
      </p:sp>
    </p:spTree>
    <p:extLst>
      <p:ext uri="{BB962C8B-B14F-4D97-AF65-F5344CB8AC3E}">
        <p14:creationId xmlns:p14="http://schemas.microsoft.com/office/powerpoint/2010/main" val="168225181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the “Liability Nature” of Money is so Important</a:t>
            </a:r>
            <a:endParaRPr lang="en-US" sz="4000" dirty="0"/>
          </a:p>
        </p:txBody>
      </p:sp>
      <p:sp>
        <p:nvSpPr>
          <p:cNvPr id="3" name="Content Placeholder 2"/>
          <p:cNvSpPr>
            <a:spLocks noGrp="1"/>
          </p:cNvSpPr>
          <p:nvPr>
            <p:ph idx="1"/>
          </p:nvPr>
        </p:nvSpPr>
        <p:spPr>
          <a:xfrm>
            <a:off x="491333" y="1807970"/>
            <a:ext cx="8151168" cy="4542475"/>
          </a:xfrm>
        </p:spPr>
        <p:txBody>
          <a:bodyPr>
            <a:normAutofit fontScale="92500"/>
          </a:bodyPr>
          <a:lstStyle/>
          <a:p>
            <a:r>
              <a:rPr lang="en-US" dirty="0" smtClean="0"/>
              <a:t>Understanding the liability nature of money is the key to unlocking the money enigma. Why? The asset nature of a financial instrument can only be understood with reference to the liability that it represents for the counterparty.</a:t>
            </a:r>
          </a:p>
          <a:p>
            <a:r>
              <a:rPr lang="en-US" dirty="0" smtClean="0"/>
              <a:t>In simple terms, a financial asset is merely a liability of another party. You can only understand the nature and value of the asset that you hold if you understand the nature of the liability (the type of obligation) that is imposed upon the issuer of that liability (“the counterparty”). This point is easily understood in the context of a traditional financial instrument. For example, </a:t>
            </a:r>
            <a:r>
              <a:rPr lang="en-US" dirty="0"/>
              <a:t>l</a:t>
            </a:r>
            <a:r>
              <a:rPr lang="en-US" dirty="0" smtClean="0"/>
              <a:t>et’s consider why a share of common stock is an asset to its holder.</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38</a:t>
            </a:fld>
            <a:endParaRPr lang="en-US"/>
          </a:p>
        </p:txBody>
      </p:sp>
    </p:spTree>
    <p:extLst>
      <p:ext uri="{BB962C8B-B14F-4D97-AF65-F5344CB8AC3E}">
        <p14:creationId xmlns:p14="http://schemas.microsoft.com/office/powerpoint/2010/main" val="205046247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Common Stock as a</a:t>
            </a:r>
            <a:br>
              <a:rPr lang="en-US" sz="4000" dirty="0" smtClean="0"/>
            </a:br>
            <a:r>
              <a:rPr lang="en-US" sz="4000" dirty="0" smtClean="0"/>
              <a:t>Financial Instrument</a:t>
            </a:r>
            <a:endParaRPr lang="en-US" sz="4000" dirty="0"/>
          </a:p>
        </p:txBody>
      </p:sp>
      <p:sp>
        <p:nvSpPr>
          <p:cNvPr id="3" name="Content Placeholder 2"/>
          <p:cNvSpPr>
            <a:spLocks noGrp="1"/>
          </p:cNvSpPr>
          <p:nvPr>
            <p:ph idx="1"/>
          </p:nvPr>
        </p:nvSpPr>
        <p:spPr>
          <a:xfrm>
            <a:off x="491640" y="1804565"/>
            <a:ext cx="8153038" cy="4668061"/>
          </a:xfrm>
        </p:spPr>
        <p:txBody>
          <a:bodyPr>
            <a:normAutofit fontScale="92500"/>
          </a:bodyPr>
          <a:lstStyle/>
          <a:p>
            <a:r>
              <a:rPr lang="en-US" dirty="0" smtClean="0"/>
              <a:t>A share of common stock is a financial instrument. When a company issues shares, it enters into a contract with shareholders. Technically, this contract (the shareholders’ agreement) is the financial instrument (possession of shares simply makes someone a party to this financial instrument). [Note: IFRS defines a financial instrument as a </a:t>
            </a:r>
            <a:r>
              <a:rPr lang="en-US" i="1" dirty="0" smtClean="0"/>
              <a:t>contract</a:t>
            </a:r>
            <a:r>
              <a:rPr lang="en-US" dirty="0" smtClean="0"/>
              <a:t> that gives rise to an asset of one party and a liability of another].</a:t>
            </a:r>
          </a:p>
          <a:p>
            <a:r>
              <a:rPr lang="en-US" dirty="0" smtClean="0"/>
              <a:t>In broad terms, entering into this agreement creates two things: an asset for the shareholder(s) and a liability for the company. The key economic agreement is relatively simple: the future economic benefits (residual cash flows) generated by the company will be paid to shareholders on a proportional basis. </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39</a:t>
            </a:fld>
            <a:endParaRPr lang="en-US"/>
          </a:p>
        </p:txBody>
      </p:sp>
    </p:spTree>
    <p:extLst>
      <p:ext uri="{BB962C8B-B14F-4D97-AF65-F5344CB8AC3E}">
        <p14:creationId xmlns:p14="http://schemas.microsoft.com/office/powerpoint/2010/main" val="163072355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Common Stock:</a:t>
            </a:r>
            <a:br>
              <a:rPr lang="en-US" sz="4000" dirty="0" smtClean="0"/>
            </a:br>
            <a:r>
              <a:rPr lang="en-US" sz="4000" dirty="0" smtClean="0"/>
              <a:t>An Asset &amp; A Liability</a:t>
            </a:r>
            <a:endParaRPr lang="en-US" sz="4000" dirty="0"/>
          </a:p>
        </p:txBody>
      </p:sp>
      <p:sp>
        <p:nvSpPr>
          <p:cNvPr id="3" name="Content Placeholder 2"/>
          <p:cNvSpPr>
            <a:spLocks noGrp="1"/>
          </p:cNvSpPr>
          <p:nvPr>
            <p:ph idx="1"/>
          </p:nvPr>
        </p:nvSpPr>
        <p:spPr>
          <a:xfrm>
            <a:off x="461769" y="1745591"/>
            <a:ext cx="8215651" cy="1369665"/>
          </a:xfrm>
        </p:spPr>
        <p:txBody>
          <a:bodyPr>
            <a:noAutofit/>
          </a:bodyPr>
          <a:lstStyle/>
          <a:p>
            <a:pPr marL="0" indent="0" algn="ctr">
              <a:buNone/>
            </a:pPr>
            <a:r>
              <a:rPr lang="en-US" sz="2100" dirty="0" smtClean="0"/>
              <a:t>The shareholders’ agreement (a financial instrument) creates an asset for shareholders (“shares”) and a liability for the company. The shareholders’ agreement determines the nature of the liability for the company and hence the nature of the asset for investors.</a:t>
            </a:r>
            <a:endParaRPr lang="en-US" sz="2100"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FINANCIAL 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921526" y="4015438"/>
            <a:ext cx="2021970" cy="369332"/>
          </a:xfrm>
          <a:prstGeom prst="rect">
            <a:avLst/>
          </a:prstGeom>
          <a:noFill/>
        </p:spPr>
        <p:txBody>
          <a:bodyPr wrap="none" rtlCol="0">
            <a:spAutoFit/>
          </a:bodyPr>
          <a:lstStyle/>
          <a:p>
            <a:r>
              <a:rPr lang="en-US" dirty="0" smtClean="0"/>
              <a:t>SHAREHOLDER</a:t>
            </a:r>
            <a:endParaRPr lang="en-US" dirty="0"/>
          </a:p>
        </p:txBody>
      </p:sp>
      <p:sp>
        <p:nvSpPr>
          <p:cNvPr id="10" name="TextBox 9"/>
          <p:cNvSpPr txBox="1"/>
          <p:nvPr/>
        </p:nvSpPr>
        <p:spPr>
          <a:xfrm>
            <a:off x="2713983" y="3239421"/>
            <a:ext cx="3826814" cy="369332"/>
          </a:xfrm>
          <a:prstGeom prst="rect">
            <a:avLst/>
          </a:prstGeom>
          <a:noFill/>
        </p:spPr>
        <p:txBody>
          <a:bodyPr wrap="none" rtlCol="0">
            <a:spAutoFit/>
          </a:bodyPr>
          <a:lstStyle/>
          <a:p>
            <a:r>
              <a:rPr lang="en-US" dirty="0" smtClean="0"/>
              <a:t>SHAREHOLDERS’ AGREEMENT</a:t>
            </a:r>
            <a:endParaRPr lang="en-US" dirty="0"/>
          </a:p>
        </p:txBody>
      </p:sp>
      <p:sp>
        <p:nvSpPr>
          <p:cNvPr id="11" name="TextBox 10"/>
          <p:cNvSpPr txBox="1"/>
          <p:nvPr/>
        </p:nvSpPr>
        <p:spPr>
          <a:xfrm>
            <a:off x="6288901" y="4015438"/>
            <a:ext cx="1967205" cy="369332"/>
          </a:xfrm>
          <a:prstGeom prst="rect">
            <a:avLst/>
          </a:prstGeom>
          <a:noFill/>
        </p:spPr>
        <p:txBody>
          <a:bodyPr wrap="none" rtlCol="0">
            <a:spAutoFit/>
          </a:bodyPr>
          <a:lstStyle/>
          <a:p>
            <a:r>
              <a:rPr lang="en-US" dirty="0" smtClean="0"/>
              <a:t>CORPORATION</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43496" y="4199821"/>
            <a:ext cx="497987" cy="2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SHARES</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14" name="Slide Number Placeholder 13"/>
          <p:cNvSpPr>
            <a:spLocks noGrp="1"/>
          </p:cNvSpPr>
          <p:nvPr>
            <p:ph type="sldNum" sz="quarter" idx="12"/>
          </p:nvPr>
        </p:nvSpPr>
        <p:spPr/>
        <p:txBody>
          <a:bodyPr/>
          <a:lstStyle/>
          <a:p>
            <a:fld id="{CFE4BAC9-6D41-4691-9299-18EF07EF0177}" type="slidenum">
              <a:rPr lang="en-US" smtClean="0"/>
              <a:t>40</a:t>
            </a:fld>
            <a:endParaRPr lang="en-US"/>
          </a:p>
        </p:txBody>
      </p:sp>
    </p:spTree>
    <p:extLst>
      <p:ext uri="{BB962C8B-B14F-4D97-AF65-F5344CB8AC3E}">
        <p14:creationId xmlns:p14="http://schemas.microsoft.com/office/powerpoint/2010/main" val="159110071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60" y="244158"/>
            <a:ext cx="8281982" cy="1339850"/>
          </a:xfrm>
        </p:spPr>
        <p:txBody>
          <a:bodyPr>
            <a:normAutofit/>
          </a:bodyPr>
          <a:lstStyle/>
          <a:p>
            <a:r>
              <a:rPr lang="en-US" sz="4000" dirty="0" smtClean="0"/>
              <a:t>The Nature of the Liability Determines the Nature of the Asset</a:t>
            </a:r>
            <a:endParaRPr lang="en-US" sz="4000" dirty="0"/>
          </a:p>
        </p:txBody>
      </p:sp>
      <p:sp>
        <p:nvSpPr>
          <p:cNvPr id="3" name="Content Placeholder 2"/>
          <p:cNvSpPr>
            <a:spLocks noGrp="1"/>
          </p:cNvSpPr>
          <p:nvPr>
            <p:ph idx="1"/>
          </p:nvPr>
        </p:nvSpPr>
        <p:spPr>
          <a:xfrm>
            <a:off x="491640" y="1809537"/>
            <a:ext cx="8281982" cy="4444689"/>
          </a:xfrm>
        </p:spPr>
        <p:txBody>
          <a:bodyPr>
            <a:normAutofit fontScale="92500"/>
          </a:bodyPr>
          <a:lstStyle/>
          <a:p>
            <a:r>
              <a:rPr lang="en-US" dirty="0" smtClean="0"/>
              <a:t>The previous diagram highlights how a financial instrument (in this case, the shareholders’ agreement) creates an asset for one party (shareholders) and a liability for another party (the company). The contract between the parties (the financial instrument) determines how future economic benefits generated by the company will be distributed.</a:t>
            </a:r>
          </a:p>
          <a:p>
            <a:r>
              <a:rPr lang="en-US" dirty="0" smtClean="0"/>
              <a:t>The financial instrument determines not only the nature of the liability for the company but also the nature of the asset that is held by shareholders. By understanding the nature of the liability imposed on the corporation, shareholders can make estimates of the cash flows each share will receive and discount these cash flows to produce a present value estimate for each share.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41</a:t>
            </a:fld>
            <a:endParaRPr lang="en-US"/>
          </a:p>
        </p:txBody>
      </p:sp>
    </p:spTree>
    <p:extLst>
      <p:ext uri="{BB962C8B-B14F-4D97-AF65-F5344CB8AC3E}">
        <p14:creationId xmlns:p14="http://schemas.microsoft.com/office/powerpoint/2010/main" val="245762415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Financial Instrument</a:t>
            </a:r>
            <a:endParaRPr lang="en-US" sz="4000" dirty="0"/>
          </a:p>
        </p:txBody>
      </p:sp>
      <p:sp>
        <p:nvSpPr>
          <p:cNvPr id="3" name="Content Placeholder 2"/>
          <p:cNvSpPr>
            <a:spLocks noGrp="1"/>
          </p:cNvSpPr>
          <p:nvPr>
            <p:ph idx="1"/>
          </p:nvPr>
        </p:nvSpPr>
        <p:spPr>
          <a:xfrm>
            <a:off x="423290" y="1745591"/>
            <a:ext cx="8331092" cy="1369665"/>
          </a:xfrm>
        </p:spPr>
        <p:txBody>
          <a:bodyPr>
            <a:noAutofit/>
          </a:bodyPr>
          <a:lstStyle/>
          <a:p>
            <a:pPr marL="0" indent="0" algn="ctr">
              <a:buNone/>
            </a:pPr>
            <a:r>
              <a:rPr lang="en-US" sz="2100" dirty="0" smtClean="0"/>
              <a:t>Money (fiat money) is a financial instrument: it’s value is derived “contractually”.</a:t>
            </a:r>
            <a:r>
              <a:rPr lang="en-US" sz="2100" dirty="0"/>
              <a:t> Every person </a:t>
            </a:r>
            <a:r>
              <a:rPr lang="en-US" sz="2100" dirty="0" smtClean="0"/>
              <a:t>in the possession of </a:t>
            </a:r>
            <a:r>
              <a:rPr lang="en-US" sz="2100" dirty="0"/>
              <a:t>money is party to an </a:t>
            </a:r>
            <a:r>
              <a:rPr lang="en-US" sz="2100" dirty="0" smtClean="0"/>
              <a:t>implied </a:t>
            </a:r>
            <a:r>
              <a:rPr lang="en-US" sz="2100" dirty="0"/>
              <a:t>contract (“The </a:t>
            </a:r>
            <a:r>
              <a:rPr lang="en-US" sz="2100" dirty="0" err="1"/>
              <a:t>Moneyholders</a:t>
            </a:r>
            <a:r>
              <a:rPr lang="en-US" sz="2100" dirty="0"/>
              <a:t>’ Agreement”</a:t>
            </a:r>
            <a:r>
              <a:rPr lang="en-US" sz="2100" dirty="0" smtClean="0"/>
              <a:t>). Money is an asset for holders of money and a liability for the issuing party.</a:t>
            </a:r>
            <a:endParaRPr lang="en-US" sz="2100"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FINANCIAL 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0" name="TextBox 9"/>
          <p:cNvSpPr txBox="1"/>
          <p:nvPr/>
        </p:nvSpPr>
        <p:spPr>
          <a:xfrm>
            <a:off x="2637023" y="3220177"/>
            <a:ext cx="3942105" cy="369332"/>
          </a:xfrm>
          <a:prstGeom prst="rect">
            <a:avLst/>
          </a:prstGeom>
          <a:noFill/>
        </p:spPr>
        <p:txBody>
          <a:bodyPr wrap="none" rtlCol="0">
            <a:spAutoFit/>
          </a:bodyPr>
          <a:lstStyle/>
          <a:p>
            <a:r>
              <a:rPr lang="en-US" dirty="0" smtClean="0"/>
              <a:t>MONEYHOLDERS’ AGREEMENT</a:t>
            </a:r>
            <a:endParaRPr lang="en-US" dirty="0"/>
          </a:p>
        </p:txBody>
      </p:sp>
      <p:sp>
        <p:nvSpPr>
          <p:cNvPr id="11" name="TextBox 10"/>
          <p:cNvSpPr txBox="1"/>
          <p:nvPr/>
        </p:nvSpPr>
        <p:spPr>
          <a:xfrm>
            <a:off x="6350356" y="4015438"/>
            <a:ext cx="1897650" cy="369332"/>
          </a:xfrm>
          <a:prstGeom prst="rect">
            <a:avLst/>
          </a:prstGeom>
          <a:noFill/>
        </p:spPr>
        <p:txBody>
          <a:bodyPr wrap="none" rtlCol="0">
            <a:spAutoFit/>
          </a:bodyPr>
          <a:lstStyle/>
          <a:p>
            <a:r>
              <a:rPr lang="en-US" dirty="0" smtClean="0"/>
              <a:t>“THE ISSUER”?</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p:nvPr/>
        </p:nvCxnSpPr>
        <p:spPr>
          <a:xfrm flipV="1">
            <a:off x="2917029" y="4199822"/>
            <a:ext cx="524454"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MONEY</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14" name="Slide Number Placeholder 13"/>
          <p:cNvSpPr>
            <a:spLocks noGrp="1"/>
          </p:cNvSpPr>
          <p:nvPr>
            <p:ph type="sldNum" sz="quarter" idx="12"/>
          </p:nvPr>
        </p:nvSpPr>
        <p:spPr/>
        <p:txBody>
          <a:bodyPr/>
          <a:lstStyle/>
          <a:p>
            <a:fld id="{CFE4BAC9-6D41-4691-9299-18EF07EF0177}" type="slidenum">
              <a:rPr lang="en-US" smtClean="0"/>
              <a:t>42</a:t>
            </a:fld>
            <a:endParaRPr lang="en-US"/>
          </a:p>
        </p:txBody>
      </p:sp>
    </p:spTree>
    <p:extLst>
      <p:ext uri="{BB962C8B-B14F-4D97-AF65-F5344CB8AC3E}">
        <p14:creationId xmlns:p14="http://schemas.microsoft.com/office/powerpoint/2010/main" val="68499496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102" y="244158"/>
            <a:ext cx="8151168" cy="1339850"/>
          </a:xfrm>
        </p:spPr>
        <p:txBody>
          <a:bodyPr>
            <a:normAutofit/>
          </a:bodyPr>
          <a:lstStyle/>
          <a:p>
            <a:r>
              <a:rPr lang="en-US" sz="4000" dirty="0" smtClean="0"/>
              <a:t>Money: A Liability, but to Whom?</a:t>
            </a:r>
            <a:endParaRPr lang="en-US" sz="4000" dirty="0"/>
          </a:p>
        </p:txBody>
      </p:sp>
      <p:sp>
        <p:nvSpPr>
          <p:cNvPr id="3" name="Content Placeholder 2"/>
          <p:cNvSpPr>
            <a:spLocks noGrp="1"/>
          </p:cNvSpPr>
          <p:nvPr>
            <p:ph idx="1"/>
          </p:nvPr>
        </p:nvSpPr>
        <p:spPr>
          <a:xfrm>
            <a:off x="492862" y="1810085"/>
            <a:ext cx="8151168" cy="4604152"/>
          </a:xfrm>
        </p:spPr>
        <p:txBody>
          <a:bodyPr>
            <a:normAutofit fontScale="92500"/>
          </a:bodyPr>
          <a:lstStyle/>
          <a:p>
            <a:r>
              <a:rPr lang="en-US" dirty="0" smtClean="0"/>
              <a:t>If you accept that money must be a financial instrument in order for it to have any value, then the next question that one might ask is what is the nature of the “</a:t>
            </a:r>
            <a:r>
              <a:rPr lang="en-US" dirty="0" err="1" smtClean="0"/>
              <a:t>Moneyholders</a:t>
            </a:r>
            <a:r>
              <a:rPr lang="en-US" dirty="0" smtClean="0"/>
              <a:t>’ Agreement”? More specifically, </a:t>
            </a:r>
            <a:r>
              <a:rPr lang="en-US" dirty="0"/>
              <a:t>i</a:t>
            </a:r>
            <a:r>
              <a:rPr lang="en-US" dirty="0" smtClean="0"/>
              <a:t>s money debt or equity; or, in the language of IFRS, is money a ‘financial liability’ or an ‘equity instrument’?</a:t>
            </a:r>
          </a:p>
          <a:p>
            <a:r>
              <a:rPr lang="en-US" dirty="0" smtClean="0"/>
              <a:t>While it is tempting to rush in and answer that question, there is another more critical question that needs to be answered first: “Who is the other party for whom money is a liability?”. A financial instrument is an asset of one party and a liability of another party. So who is the counterparty? The dollar in your pocket is an asset that you own, </a:t>
            </a:r>
            <a:r>
              <a:rPr lang="en-US" dirty="0"/>
              <a:t>b</a:t>
            </a:r>
            <a:r>
              <a:rPr lang="en-US" dirty="0" smtClean="0"/>
              <a:t>ut that same dollar is the liability of another entity.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43</a:t>
            </a:fld>
            <a:endParaRPr lang="en-US"/>
          </a:p>
        </p:txBody>
      </p:sp>
    </p:spTree>
    <p:extLst>
      <p:ext uri="{BB962C8B-B14F-4D97-AF65-F5344CB8AC3E}">
        <p14:creationId xmlns:p14="http://schemas.microsoft.com/office/powerpoint/2010/main" val="175089265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Who is the Counterparty?</a:t>
            </a:r>
            <a:endParaRPr lang="en-US" sz="4000" dirty="0"/>
          </a:p>
        </p:txBody>
      </p:sp>
      <p:sp>
        <p:nvSpPr>
          <p:cNvPr id="3" name="Content Placeholder 2"/>
          <p:cNvSpPr>
            <a:spLocks noGrp="1"/>
          </p:cNvSpPr>
          <p:nvPr>
            <p:ph idx="1"/>
          </p:nvPr>
        </p:nvSpPr>
        <p:spPr>
          <a:xfrm>
            <a:off x="492578" y="1810170"/>
            <a:ext cx="8242564" cy="4559519"/>
          </a:xfrm>
        </p:spPr>
        <p:txBody>
          <a:bodyPr>
            <a:normAutofit/>
          </a:bodyPr>
          <a:lstStyle/>
          <a:p>
            <a:r>
              <a:rPr lang="en-US" sz="2100" dirty="0" smtClean="0"/>
              <a:t>For whom is money a liability? In a US context, there are two traditional answers to this question, either:</a:t>
            </a:r>
          </a:p>
          <a:p>
            <a:pPr marL="808038" lvl="1" indent="-457200">
              <a:buFont typeface="+mj-lt"/>
              <a:buAutoNum type="arabicPeriod"/>
            </a:pPr>
            <a:r>
              <a:rPr lang="en-US" sz="2100" dirty="0" smtClean="0"/>
              <a:t>The Federal Reserve; or</a:t>
            </a:r>
          </a:p>
          <a:p>
            <a:pPr marL="808038" lvl="1" indent="-457200">
              <a:spcBef>
                <a:spcPts val="0"/>
              </a:spcBef>
              <a:buFont typeface="+mj-lt"/>
              <a:buAutoNum type="arabicPeriod"/>
            </a:pPr>
            <a:r>
              <a:rPr lang="en-US" sz="2100" dirty="0" smtClean="0"/>
              <a:t>The US Government.</a:t>
            </a:r>
          </a:p>
          <a:p>
            <a:r>
              <a:rPr lang="en-US" sz="2100" dirty="0" smtClean="0"/>
              <a:t>From a purely </a:t>
            </a:r>
            <a:r>
              <a:rPr lang="en-US" sz="2100" i="1" dirty="0" smtClean="0"/>
              <a:t>legal</a:t>
            </a:r>
            <a:r>
              <a:rPr lang="en-US" sz="2100" dirty="0" smtClean="0"/>
              <a:t> standpoint, both of these answers are correct. </a:t>
            </a:r>
            <a:r>
              <a:rPr lang="en-US" sz="2100" dirty="0"/>
              <a:t>L</a:t>
            </a:r>
            <a:r>
              <a:rPr lang="en-US" sz="2100" dirty="0" smtClean="0"/>
              <a:t>egally, money is a liability of The Federal Reserve and The Federal Reserve is a US Government agency.</a:t>
            </a:r>
          </a:p>
          <a:p>
            <a:pPr>
              <a:spcBef>
                <a:spcPts val="1400"/>
              </a:spcBef>
            </a:pPr>
            <a:r>
              <a:rPr lang="en-US" sz="2100" dirty="0" smtClean="0"/>
              <a:t>However, from an </a:t>
            </a:r>
            <a:r>
              <a:rPr lang="en-US" sz="2100" i="1" dirty="0" smtClean="0"/>
              <a:t>economic</a:t>
            </a:r>
            <a:r>
              <a:rPr lang="en-US" sz="2100" dirty="0" smtClean="0"/>
              <a:t> standpoint, both of these answers are incomplete and somewhat misleading</a:t>
            </a:r>
            <a:r>
              <a:rPr lang="en-US" sz="2100" dirty="0"/>
              <a:t>. It is the contention of this paper that </a:t>
            </a:r>
            <a:r>
              <a:rPr lang="en-US" sz="2100" dirty="0" smtClean="0"/>
              <a:t>all government liabilities (including government debt and fiat money) </a:t>
            </a:r>
            <a:r>
              <a:rPr lang="en-US" sz="2100" dirty="0"/>
              <a:t>are, from an economic standpoint</a:t>
            </a:r>
            <a:r>
              <a:rPr lang="en-US" sz="2100" dirty="0" smtClean="0"/>
              <a:t>, </a:t>
            </a:r>
            <a:r>
              <a:rPr lang="en-US" sz="2100" dirty="0"/>
              <a:t>liabilities of society itself.</a:t>
            </a:r>
            <a:endParaRPr lang="en-US" sz="2100" dirty="0" smtClean="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44</a:t>
            </a:fld>
            <a:endParaRPr lang="en-US"/>
          </a:p>
        </p:txBody>
      </p:sp>
    </p:spTree>
    <p:extLst>
      <p:ext uri="{BB962C8B-B14F-4D97-AF65-F5344CB8AC3E}">
        <p14:creationId xmlns:p14="http://schemas.microsoft.com/office/powerpoint/2010/main" val="203581415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Government as a Trust</a:t>
            </a:r>
            <a:endParaRPr lang="en-US" sz="4000" dirty="0"/>
          </a:p>
        </p:txBody>
      </p:sp>
      <p:sp>
        <p:nvSpPr>
          <p:cNvPr id="3" name="Content Placeholder 2"/>
          <p:cNvSpPr>
            <a:spLocks noGrp="1"/>
          </p:cNvSpPr>
          <p:nvPr>
            <p:ph idx="1"/>
          </p:nvPr>
        </p:nvSpPr>
        <p:spPr>
          <a:xfrm>
            <a:off x="512125" y="1744348"/>
            <a:ext cx="8112068" cy="1287716"/>
          </a:xfrm>
        </p:spPr>
        <p:txBody>
          <a:bodyPr>
            <a:normAutofit fontScale="92500"/>
          </a:bodyPr>
          <a:lstStyle/>
          <a:p>
            <a:pPr marL="0" indent="0" algn="ctr">
              <a:buNone/>
            </a:pPr>
            <a:r>
              <a:rPr lang="en-US" dirty="0" smtClean="0"/>
              <a:t>Government (and its agencies) act as trust and trustee for society (the beneficiary). From an </a:t>
            </a:r>
            <a:r>
              <a:rPr lang="en-US" i="1" dirty="0" smtClean="0"/>
              <a:t>economic</a:t>
            </a:r>
            <a:r>
              <a:rPr lang="en-US" dirty="0" smtClean="0"/>
              <a:t> perspective, the assets and liabilities of the trust are assets and liabilities of society itself.</a:t>
            </a:r>
            <a:endParaRPr lang="en-US" dirty="0"/>
          </a:p>
        </p:txBody>
      </p:sp>
      <p:sp>
        <p:nvSpPr>
          <p:cNvPr id="4" name="Rectangle 3"/>
          <p:cNvSpPr/>
          <p:nvPr/>
        </p:nvSpPr>
        <p:spPr>
          <a:xfrm>
            <a:off x="3523423" y="3073038"/>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605364" y="3195961"/>
            <a:ext cx="2034819" cy="646331"/>
          </a:xfrm>
          <a:prstGeom prst="rect">
            <a:avLst/>
          </a:prstGeom>
          <a:noFill/>
        </p:spPr>
        <p:txBody>
          <a:bodyPr wrap="none" rtlCol="0">
            <a:spAutoFit/>
          </a:bodyPr>
          <a:lstStyle/>
          <a:p>
            <a:pPr algn="ctr"/>
            <a:r>
              <a:rPr lang="en-US" dirty="0" smtClean="0"/>
              <a:t>SOCIETY</a:t>
            </a:r>
          </a:p>
          <a:p>
            <a:pPr algn="ctr"/>
            <a:r>
              <a:rPr lang="en-US" dirty="0" smtClean="0"/>
              <a:t>“BENEFICIARY”</a:t>
            </a:r>
            <a:endParaRPr lang="en-US" dirty="0"/>
          </a:p>
        </p:txBody>
      </p:sp>
      <p:sp>
        <p:nvSpPr>
          <p:cNvPr id="6" name="Can 5"/>
          <p:cNvSpPr/>
          <p:nvPr/>
        </p:nvSpPr>
        <p:spPr>
          <a:xfrm>
            <a:off x="1618316" y="5285628"/>
            <a:ext cx="2437718" cy="910416"/>
          </a:xfrm>
          <a:prstGeom prst="can">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ASSETS</a:t>
            </a:r>
          </a:p>
          <a:p>
            <a:pPr algn="ctr"/>
            <a:r>
              <a:rPr lang="en-US" dirty="0" smtClean="0">
                <a:solidFill>
                  <a:schemeClr val="tx1"/>
                </a:solidFill>
              </a:rPr>
              <a:t>(Roads, Land, Tanks)</a:t>
            </a:r>
            <a:endParaRPr lang="en-US" dirty="0">
              <a:solidFill>
                <a:schemeClr val="tx1"/>
              </a:solidFill>
            </a:endParaRPr>
          </a:p>
        </p:txBody>
      </p:sp>
      <p:sp>
        <p:nvSpPr>
          <p:cNvPr id="8" name="Rectangle 7"/>
          <p:cNvSpPr/>
          <p:nvPr/>
        </p:nvSpPr>
        <p:spPr>
          <a:xfrm>
            <a:off x="3532428" y="4208814"/>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53048" y="3623682"/>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p:cNvCxnSpPr/>
          <p:nvPr/>
        </p:nvCxnSpPr>
        <p:spPr>
          <a:xfrm flipH="1">
            <a:off x="1761712" y="3380344"/>
            <a:ext cx="176171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761712" y="3380344"/>
            <a:ext cx="0" cy="2433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085706" y="2970603"/>
            <a:ext cx="1380193" cy="369332"/>
          </a:xfrm>
          <a:prstGeom prst="rect">
            <a:avLst/>
          </a:prstGeom>
          <a:noFill/>
        </p:spPr>
        <p:txBody>
          <a:bodyPr wrap="none" rtlCol="0">
            <a:spAutoFit/>
          </a:bodyPr>
          <a:lstStyle/>
          <a:p>
            <a:r>
              <a:rPr lang="en-US" dirty="0" smtClean="0"/>
              <a:t>APPOINTS</a:t>
            </a:r>
            <a:endParaRPr lang="en-US" dirty="0"/>
          </a:p>
        </p:txBody>
      </p:sp>
      <p:sp>
        <p:nvSpPr>
          <p:cNvPr id="17" name="TextBox 16"/>
          <p:cNvSpPr txBox="1"/>
          <p:nvPr/>
        </p:nvSpPr>
        <p:spPr>
          <a:xfrm>
            <a:off x="655522" y="3769595"/>
            <a:ext cx="2215383" cy="646331"/>
          </a:xfrm>
          <a:prstGeom prst="rect">
            <a:avLst/>
          </a:prstGeom>
          <a:noFill/>
        </p:spPr>
        <p:txBody>
          <a:bodyPr wrap="none" rtlCol="0">
            <a:spAutoFit/>
          </a:bodyPr>
          <a:lstStyle/>
          <a:p>
            <a:pPr algn="ctr"/>
            <a:r>
              <a:rPr lang="en-US" dirty="0" smtClean="0"/>
              <a:t>GOVT. OFFICIALS</a:t>
            </a:r>
          </a:p>
          <a:p>
            <a:pPr algn="ctr"/>
            <a:r>
              <a:rPr lang="en-US" dirty="0" smtClean="0"/>
              <a:t>“TRUSTEE”</a:t>
            </a:r>
            <a:endParaRPr lang="en-US" dirty="0"/>
          </a:p>
        </p:txBody>
      </p:sp>
      <p:sp>
        <p:nvSpPr>
          <p:cNvPr id="18" name="TextBox 17"/>
          <p:cNvSpPr txBox="1"/>
          <p:nvPr/>
        </p:nvSpPr>
        <p:spPr>
          <a:xfrm>
            <a:off x="3666819" y="4333978"/>
            <a:ext cx="1928733" cy="646331"/>
          </a:xfrm>
          <a:prstGeom prst="rect">
            <a:avLst/>
          </a:prstGeom>
          <a:noFill/>
        </p:spPr>
        <p:txBody>
          <a:bodyPr wrap="none" rtlCol="0">
            <a:spAutoFit/>
          </a:bodyPr>
          <a:lstStyle/>
          <a:p>
            <a:pPr algn="ctr"/>
            <a:r>
              <a:rPr lang="en-US" dirty="0" smtClean="0"/>
              <a:t>GOVERNMENT</a:t>
            </a:r>
          </a:p>
          <a:p>
            <a:pPr algn="ctr"/>
            <a:r>
              <a:rPr lang="en-US" dirty="0" smtClean="0"/>
              <a:t>“THE TRUST”</a:t>
            </a:r>
            <a:endParaRPr lang="en-US" dirty="0"/>
          </a:p>
        </p:txBody>
      </p:sp>
      <p:cxnSp>
        <p:nvCxnSpPr>
          <p:cNvPr id="20" name="Straight Connector 19"/>
          <p:cNvCxnSpPr/>
          <p:nvPr/>
        </p:nvCxnSpPr>
        <p:spPr>
          <a:xfrm>
            <a:off x="1761712" y="4504622"/>
            <a:ext cx="0" cy="26883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761712" y="4773455"/>
            <a:ext cx="17617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065221" y="4752968"/>
            <a:ext cx="1408596" cy="369332"/>
          </a:xfrm>
          <a:prstGeom prst="rect">
            <a:avLst/>
          </a:prstGeom>
          <a:noFill/>
        </p:spPr>
        <p:txBody>
          <a:bodyPr wrap="none" rtlCol="0">
            <a:spAutoFit/>
          </a:bodyPr>
          <a:lstStyle/>
          <a:p>
            <a:r>
              <a:rPr lang="en-US" dirty="0" smtClean="0"/>
              <a:t>MANAGES</a:t>
            </a:r>
            <a:endParaRPr lang="en-US" dirty="0"/>
          </a:p>
        </p:txBody>
      </p:sp>
      <p:sp>
        <p:nvSpPr>
          <p:cNvPr id="24" name="Can 23"/>
          <p:cNvSpPr/>
          <p:nvPr/>
        </p:nvSpPr>
        <p:spPr>
          <a:xfrm>
            <a:off x="5191711" y="5285628"/>
            <a:ext cx="2437718" cy="910416"/>
          </a:xfrm>
          <a:prstGeom prst="can">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LIABILITIES</a:t>
            </a:r>
          </a:p>
          <a:p>
            <a:pPr algn="ctr"/>
            <a:r>
              <a:rPr lang="en-US" dirty="0" smtClean="0">
                <a:solidFill>
                  <a:schemeClr val="tx1"/>
                </a:solidFill>
              </a:rPr>
              <a:t>(Debt, Money)</a:t>
            </a:r>
            <a:endParaRPr lang="en-US" dirty="0">
              <a:solidFill>
                <a:schemeClr val="tx1"/>
              </a:solidFill>
            </a:endParaRPr>
          </a:p>
        </p:txBody>
      </p:sp>
      <p:cxnSp>
        <p:nvCxnSpPr>
          <p:cNvPr id="32" name="Straight Connector 31"/>
          <p:cNvCxnSpPr/>
          <p:nvPr/>
        </p:nvCxnSpPr>
        <p:spPr>
          <a:xfrm>
            <a:off x="4056034" y="5797801"/>
            <a:ext cx="113567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4588644" y="5089754"/>
            <a:ext cx="0" cy="708047"/>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4588644" y="3953978"/>
            <a:ext cx="0" cy="254836"/>
          </a:xfrm>
          <a:prstGeom prst="line">
            <a:avLst/>
          </a:prstGeom>
        </p:spPr>
        <p:style>
          <a:lnRef idx="2">
            <a:schemeClr val="accent1"/>
          </a:lnRef>
          <a:fillRef idx="0">
            <a:schemeClr val="accent1"/>
          </a:fillRef>
          <a:effectRef idx="1">
            <a:schemeClr val="accent1"/>
          </a:effectRef>
          <a:fontRef idx="minor">
            <a:schemeClr val="tx1"/>
          </a:fontRef>
        </p:style>
      </p:cxnSp>
      <p:sp>
        <p:nvSpPr>
          <p:cNvPr id="7" name="Footer Placeholder 6"/>
          <p:cNvSpPr>
            <a:spLocks noGrp="1"/>
          </p:cNvSpPr>
          <p:nvPr>
            <p:ph type="ftr" sz="quarter" idx="11"/>
          </p:nvPr>
        </p:nvSpPr>
        <p:spPr/>
        <p:txBody>
          <a:bodyPr/>
          <a:lstStyle/>
          <a:p>
            <a:r>
              <a:rPr lang="en-US" smtClean="0"/>
              <a:t>Gervaise R. J. Heddle, 2014</a:t>
            </a:r>
            <a:endParaRPr lang="en-US"/>
          </a:p>
        </p:txBody>
      </p:sp>
      <p:sp>
        <p:nvSpPr>
          <p:cNvPr id="10" name="Slide Number Placeholder 9"/>
          <p:cNvSpPr>
            <a:spLocks noGrp="1"/>
          </p:cNvSpPr>
          <p:nvPr>
            <p:ph type="sldNum" sz="quarter" idx="12"/>
          </p:nvPr>
        </p:nvSpPr>
        <p:spPr/>
        <p:txBody>
          <a:bodyPr/>
          <a:lstStyle/>
          <a:p>
            <a:fld id="{CFE4BAC9-6D41-4691-9299-18EF07EF0177}" type="slidenum">
              <a:rPr lang="en-US" smtClean="0"/>
              <a:t>45</a:t>
            </a:fld>
            <a:endParaRPr lang="en-US"/>
          </a:p>
        </p:txBody>
      </p:sp>
    </p:spTree>
    <p:extLst>
      <p:ext uri="{BB962C8B-B14F-4D97-AF65-F5344CB8AC3E}">
        <p14:creationId xmlns:p14="http://schemas.microsoft.com/office/powerpoint/2010/main" val="95758560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Trust Structure of</a:t>
            </a:r>
            <a:br>
              <a:rPr lang="en-US" sz="4000" dirty="0" smtClean="0"/>
            </a:br>
            <a:r>
              <a:rPr lang="en-US" sz="4000" dirty="0" smtClean="0"/>
              <a:t>Government</a:t>
            </a:r>
            <a:endParaRPr lang="en-US" sz="4000" dirty="0"/>
          </a:p>
        </p:txBody>
      </p:sp>
      <p:sp>
        <p:nvSpPr>
          <p:cNvPr id="3" name="Content Placeholder 2"/>
          <p:cNvSpPr>
            <a:spLocks noGrp="1"/>
          </p:cNvSpPr>
          <p:nvPr>
            <p:ph idx="1"/>
          </p:nvPr>
        </p:nvSpPr>
        <p:spPr>
          <a:xfrm>
            <a:off x="491641" y="1805808"/>
            <a:ext cx="8166540" cy="4586113"/>
          </a:xfrm>
        </p:spPr>
        <p:txBody>
          <a:bodyPr>
            <a:normAutofit/>
          </a:bodyPr>
          <a:lstStyle/>
          <a:p>
            <a:r>
              <a:rPr lang="en-US" sz="2100" dirty="0" smtClean="0"/>
              <a:t>The liabilities of government (government debt and money) are liabilities of government in name only. Government is, in effect, a trust that holds assets and liabilities on behalf of the true economic beneficiary of those assets and liabilities: society itself. Society appoints politicians and government officials as trustees of the trust. The role of the trustee is to manage the trust in the interests of the beneficiary (society).</a:t>
            </a:r>
          </a:p>
          <a:p>
            <a:pPr>
              <a:spcBef>
                <a:spcPts val="1400"/>
              </a:spcBef>
            </a:pPr>
            <a:r>
              <a:rPr lang="en-US" sz="2100" dirty="0" smtClean="0"/>
              <a:t>As with any trust, the assets in that trust don’t really “belong” to the trust. The trust holds the assets in the name of the trust, but the economic interest in the assets is vested in the beneficiary of the trust. The same holds true for liabilities in a trust: while they are nominally liabilities of the trust, the true economic liability rests with the beneficiary.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46</a:t>
            </a:fld>
            <a:endParaRPr lang="en-US"/>
          </a:p>
        </p:txBody>
      </p:sp>
    </p:spTree>
    <p:extLst>
      <p:ext uri="{BB962C8B-B14F-4D97-AF65-F5344CB8AC3E}">
        <p14:creationId xmlns:p14="http://schemas.microsoft.com/office/powerpoint/2010/main" val="258487916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Liability of Society</a:t>
            </a:r>
            <a:endParaRPr lang="en-US" sz="4000" dirty="0"/>
          </a:p>
        </p:txBody>
      </p:sp>
      <p:sp>
        <p:nvSpPr>
          <p:cNvPr id="3" name="Content Placeholder 2"/>
          <p:cNvSpPr>
            <a:spLocks noGrp="1"/>
          </p:cNvSpPr>
          <p:nvPr>
            <p:ph idx="1"/>
          </p:nvPr>
        </p:nvSpPr>
        <p:spPr>
          <a:xfrm>
            <a:off x="500250" y="1823811"/>
            <a:ext cx="8170432" cy="1197462"/>
          </a:xfrm>
        </p:spPr>
        <p:txBody>
          <a:bodyPr>
            <a:normAutofit fontScale="92500"/>
          </a:bodyPr>
          <a:lstStyle/>
          <a:p>
            <a:pPr marL="0" indent="0" algn="ctr">
              <a:buNone/>
            </a:pPr>
            <a:r>
              <a:rPr lang="en-US" dirty="0" smtClean="0"/>
              <a:t>Money (fiat money) is a liability of society issued, on its behalf, by government as trust and trustee. Money is a “nominal” liability of government but an “economic” liability of society itself.</a:t>
            </a:r>
            <a:endParaRPr lang="en-US"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FINANCIAL 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0" name="TextBox 9"/>
          <p:cNvSpPr txBox="1"/>
          <p:nvPr/>
        </p:nvSpPr>
        <p:spPr>
          <a:xfrm>
            <a:off x="2637023" y="3220177"/>
            <a:ext cx="3942105" cy="369332"/>
          </a:xfrm>
          <a:prstGeom prst="rect">
            <a:avLst/>
          </a:prstGeom>
          <a:noFill/>
        </p:spPr>
        <p:txBody>
          <a:bodyPr wrap="none" rtlCol="0">
            <a:spAutoFit/>
          </a:bodyPr>
          <a:lstStyle/>
          <a:p>
            <a:r>
              <a:rPr lang="en-US" dirty="0" smtClean="0"/>
              <a:t>MONEYHOLDERS’ AGREEMENT</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MONEY</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14" name="Slide Number Placeholder 13"/>
          <p:cNvSpPr>
            <a:spLocks noGrp="1"/>
          </p:cNvSpPr>
          <p:nvPr>
            <p:ph type="sldNum" sz="quarter" idx="12"/>
          </p:nvPr>
        </p:nvSpPr>
        <p:spPr/>
        <p:txBody>
          <a:bodyPr/>
          <a:lstStyle/>
          <a:p>
            <a:fld id="{CFE4BAC9-6D41-4691-9299-18EF07EF0177}" type="slidenum">
              <a:rPr lang="en-US" smtClean="0"/>
              <a:t>47</a:t>
            </a:fld>
            <a:endParaRPr lang="en-US"/>
          </a:p>
        </p:txBody>
      </p:sp>
    </p:spTree>
    <p:extLst>
      <p:ext uri="{BB962C8B-B14F-4D97-AF65-F5344CB8AC3E}">
        <p14:creationId xmlns:p14="http://schemas.microsoft.com/office/powerpoint/2010/main" val="421161243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Government is a Trust</a:t>
            </a:r>
            <a:br>
              <a:rPr lang="en-US" sz="4000" dirty="0" smtClean="0"/>
            </a:br>
            <a:r>
              <a:rPr lang="en-US" sz="4000" dirty="0" smtClean="0"/>
              <a:t>Established by and for Society</a:t>
            </a:r>
            <a:endParaRPr lang="en-US" sz="4000" dirty="0"/>
          </a:p>
        </p:txBody>
      </p:sp>
      <p:sp>
        <p:nvSpPr>
          <p:cNvPr id="3" name="Content Placeholder 2"/>
          <p:cNvSpPr>
            <a:spLocks noGrp="1"/>
          </p:cNvSpPr>
          <p:nvPr>
            <p:ph idx="1"/>
          </p:nvPr>
        </p:nvSpPr>
        <p:spPr>
          <a:xfrm>
            <a:off x="492578" y="1810742"/>
            <a:ext cx="8170124" cy="4563179"/>
          </a:xfrm>
        </p:spPr>
        <p:txBody>
          <a:bodyPr>
            <a:normAutofit/>
          </a:bodyPr>
          <a:lstStyle/>
          <a:p>
            <a:r>
              <a:rPr lang="en-US" sz="2100" dirty="0" smtClean="0"/>
              <a:t>The idea that the government is a trust is not new. Henry Clay, an American statesman who served in both the House and the Senate, stated in May 1829: “Government is a trust, and the officers of the government are trustees; and both the trust and the trustees are created for the benefit of the people”.</a:t>
            </a:r>
          </a:p>
          <a:p>
            <a:pPr>
              <a:spcBef>
                <a:spcPts val="1400"/>
              </a:spcBef>
            </a:pPr>
            <a:r>
              <a:rPr lang="en-US" sz="2100" dirty="0" smtClean="0"/>
              <a:t>It is easy to imagine that in early and more primitive societies, many governments did resemble the more typical private trust structure that we see today. A community would contribute funds into a pool which, at the direction of the leaders of the community, would fund the building of assets on behalf the community. Those assets would then be held in the name of the trust (“government assets”) but it was well understood that the assets were the property of “everyone” (society itself).</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48</a:t>
            </a:fld>
            <a:endParaRPr lang="en-US"/>
          </a:p>
        </p:txBody>
      </p:sp>
    </p:spTree>
    <p:extLst>
      <p:ext uri="{BB962C8B-B14F-4D97-AF65-F5344CB8AC3E}">
        <p14:creationId xmlns:p14="http://schemas.microsoft.com/office/powerpoint/2010/main" val="157894056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Advantages of the Trust Function of Government</a:t>
            </a:r>
            <a:endParaRPr lang="en-US" sz="4000" dirty="0"/>
          </a:p>
        </p:txBody>
      </p:sp>
      <p:sp>
        <p:nvSpPr>
          <p:cNvPr id="3" name="Content Placeholder 2"/>
          <p:cNvSpPr>
            <a:spLocks noGrp="1"/>
          </p:cNvSpPr>
          <p:nvPr>
            <p:ph idx="1"/>
          </p:nvPr>
        </p:nvSpPr>
        <p:spPr>
          <a:xfrm>
            <a:off x="492886" y="1803322"/>
            <a:ext cx="8261496" cy="4586113"/>
          </a:xfrm>
        </p:spPr>
        <p:txBody>
          <a:bodyPr>
            <a:normAutofit/>
          </a:bodyPr>
          <a:lstStyle/>
          <a:p>
            <a:r>
              <a:rPr lang="en-US" sz="2100" dirty="0" smtClean="0"/>
              <a:t>From an asset perspective, the trust function of government has many attractions. Firstly, it allows assets to be held communally (it’s not “my” town hall, or “her” town hall, it is “our” town hall). Secondly, it creates a convenient way to fund the purchase and/or creation of these assets (taxes are paid into one entity). Finally, the portion of funds contributed by each member of society can vary based on various fairness/equity considerations.</a:t>
            </a:r>
          </a:p>
          <a:p>
            <a:pPr>
              <a:spcBef>
                <a:spcPts val="1400"/>
              </a:spcBef>
            </a:pPr>
            <a:r>
              <a:rPr lang="en-US" sz="2100" dirty="0" smtClean="0"/>
              <a:t>However, the real advantage of the trust function of government is that it can be used to create “communal liabilities”. The trust function of government solves an important problem for society: it creates a legal entity that can be “nominally” responsible for communal liabilities, thereby creating a practical way for society to issue such liabilities to fund current public projects.</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49</a:t>
            </a:fld>
            <a:endParaRPr lang="en-US"/>
          </a:p>
        </p:txBody>
      </p:sp>
    </p:spTree>
    <p:extLst>
      <p:ext uri="{BB962C8B-B14F-4D97-AF65-F5344CB8AC3E}">
        <p14:creationId xmlns:p14="http://schemas.microsoft.com/office/powerpoint/2010/main" val="415770613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Trust Solves an</a:t>
            </a:r>
            <a:br>
              <a:rPr lang="en-US" sz="4000" dirty="0" smtClean="0"/>
            </a:br>
            <a:r>
              <a:rPr lang="en-US" sz="4000" dirty="0" smtClean="0"/>
              <a:t>Important Problem</a:t>
            </a:r>
            <a:endParaRPr lang="en-US" sz="4000" dirty="0"/>
          </a:p>
        </p:txBody>
      </p:sp>
      <p:sp>
        <p:nvSpPr>
          <p:cNvPr id="3" name="Content Placeholder 2"/>
          <p:cNvSpPr>
            <a:spLocks noGrp="1"/>
          </p:cNvSpPr>
          <p:nvPr>
            <p:ph idx="1"/>
          </p:nvPr>
        </p:nvSpPr>
        <p:spPr>
          <a:xfrm>
            <a:off x="492885" y="1803323"/>
            <a:ext cx="8153037" cy="4524652"/>
          </a:xfrm>
        </p:spPr>
        <p:txBody>
          <a:bodyPr>
            <a:normAutofit fontScale="92500"/>
          </a:bodyPr>
          <a:lstStyle/>
          <a:p>
            <a:r>
              <a:rPr lang="en-US" sz="2300" dirty="0" smtClean="0"/>
              <a:t>The trust structure of government creates a solution for the problem of who is “legally responsible” for the liabilities of society. If society wishes to create communal liabilities, then a recognized legal entity must issue those liabilities. Liabilities can not be issued in the name of society, just as assets can not be held in the name of society. Why? Because society does not exist as a legal entity (it can’t be sued).</a:t>
            </a:r>
          </a:p>
          <a:p>
            <a:pPr>
              <a:spcBef>
                <a:spcPts val="1400"/>
              </a:spcBef>
            </a:pPr>
            <a:r>
              <a:rPr lang="en-US" sz="2300" dirty="0" smtClean="0"/>
              <a:t>Furthermore, society can not issue liabilities in the name of individual members of society. The burden on any member is too great (even if a large number of members are named), it would create friction between members of society (those who are named </a:t>
            </a:r>
            <a:r>
              <a:rPr lang="en-US" sz="2300" dirty="0" err="1" smtClean="0"/>
              <a:t>vs</a:t>
            </a:r>
            <a:r>
              <a:rPr lang="en-US" sz="2300" dirty="0" smtClean="0"/>
              <a:t> those who are not) and it doesn’t allow for the fact that the burdens of society are shared inter-generationally.</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50</a:t>
            </a:fld>
            <a:endParaRPr lang="en-US"/>
          </a:p>
        </p:txBody>
      </p:sp>
    </p:spTree>
    <p:extLst>
      <p:ext uri="{BB962C8B-B14F-4D97-AF65-F5344CB8AC3E}">
        <p14:creationId xmlns:p14="http://schemas.microsoft.com/office/powerpoint/2010/main" val="163724925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Legal </a:t>
            </a:r>
            <a:r>
              <a:rPr lang="en-US" sz="4000" dirty="0" err="1" smtClean="0"/>
              <a:t>vs</a:t>
            </a:r>
            <a:r>
              <a:rPr lang="en-US" sz="4000" dirty="0" smtClean="0"/>
              <a:t> Economic Liability</a:t>
            </a:r>
            <a:endParaRPr lang="en-US" sz="4000" dirty="0"/>
          </a:p>
        </p:txBody>
      </p:sp>
      <p:sp>
        <p:nvSpPr>
          <p:cNvPr id="3" name="Content Placeholder 2"/>
          <p:cNvSpPr>
            <a:spLocks noGrp="1"/>
          </p:cNvSpPr>
          <p:nvPr>
            <p:ph idx="1"/>
          </p:nvPr>
        </p:nvSpPr>
        <p:spPr>
          <a:xfrm>
            <a:off x="492885" y="1802079"/>
            <a:ext cx="8234978" cy="4606098"/>
          </a:xfrm>
        </p:spPr>
        <p:txBody>
          <a:bodyPr>
            <a:normAutofit/>
          </a:bodyPr>
          <a:lstStyle/>
          <a:p>
            <a:r>
              <a:rPr lang="en-US" sz="2100" dirty="0" smtClean="0"/>
              <a:t>In </a:t>
            </a:r>
            <a:r>
              <a:rPr lang="en-US" sz="2100" dirty="0"/>
              <a:t>the strict sense of legal liability, government liabilities are liabilities solely of government (the trust)</a:t>
            </a:r>
            <a:r>
              <a:rPr lang="en-US" sz="2100" dirty="0" smtClean="0"/>
              <a:t>. The </a:t>
            </a:r>
            <a:r>
              <a:rPr lang="en-US" sz="2100" dirty="0"/>
              <a:t>trust structure of government provides a </a:t>
            </a:r>
            <a:r>
              <a:rPr lang="en-US" sz="2100" dirty="0" smtClean="0"/>
              <a:t>convenient shield </a:t>
            </a:r>
            <a:r>
              <a:rPr lang="en-US" sz="2100" dirty="0"/>
              <a:t>for individual citizens: a creditor </a:t>
            </a:r>
            <a:r>
              <a:rPr lang="en-US" sz="2100" dirty="0" smtClean="0"/>
              <a:t>can </a:t>
            </a:r>
            <a:r>
              <a:rPr lang="en-US" sz="2100" dirty="0"/>
              <a:t>not pursue any particular individual for outstanding government liabilities. Furthermore, a creditor can not pursue </a:t>
            </a:r>
            <a:r>
              <a:rPr lang="en-US" sz="2100" dirty="0" smtClean="0"/>
              <a:t>“society” </a:t>
            </a:r>
            <a:r>
              <a:rPr lang="en-US" sz="2100" dirty="0"/>
              <a:t>for the debts of </a:t>
            </a:r>
            <a:r>
              <a:rPr lang="en-US" sz="2100" dirty="0" smtClean="0"/>
              <a:t>government.</a:t>
            </a:r>
          </a:p>
          <a:p>
            <a:pPr>
              <a:spcBef>
                <a:spcPts val="1400"/>
              </a:spcBef>
            </a:pPr>
            <a:r>
              <a:rPr lang="en-US" sz="2100" dirty="0" smtClean="0"/>
              <a:t>However, the trust structure of government only “works” if all parties concerned recognize that the liabilities of government are, in truth, liabilities of society itself and, therefore, are claims on the future output of society. Ultimately, government is just an “empty shell”: government can not raise liabilities of any significant magnitude unless society implicitly authorizes government to issue claims against the output of society.</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51</a:t>
            </a:fld>
            <a:endParaRPr lang="en-US"/>
          </a:p>
        </p:txBody>
      </p:sp>
    </p:spTree>
    <p:extLst>
      <p:ext uri="{BB962C8B-B14F-4D97-AF65-F5344CB8AC3E}">
        <p14:creationId xmlns:p14="http://schemas.microsoft.com/office/powerpoint/2010/main" val="3720275875"/>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Funding of Government</a:t>
            </a:r>
            <a:endParaRPr lang="en-US" sz="4000" dirty="0"/>
          </a:p>
        </p:txBody>
      </p:sp>
      <p:sp>
        <p:nvSpPr>
          <p:cNvPr id="3" name="Content Placeholder 2"/>
          <p:cNvSpPr>
            <a:spLocks noGrp="1"/>
          </p:cNvSpPr>
          <p:nvPr>
            <p:ph idx="1"/>
          </p:nvPr>
        </p:nvSpPr>
        <p:spPr>
          <a:xfrm>
            <a:off x="494131" y="1803323"/>
            <a:ext cx="8202530" cy="4627087"/>
          </a:xfrm>
        </p:spPr>
        <p:txBody>
          <a:bodyPr>
            <a:normAutofit/>
          </a:bodyPr>
          <a:lstStyle/>
          <a:p>
            <a:r>
              <a:rPr lang="en-US" sz="2100" dirty="0" smtClean="0"/>
              <a:t>Government is a trust established to facilitate the creation of communal assets and public services on behalf of society. But the establishment of the trust, in and of itself, doesn’t solve the problem of how to fund these public services and assets. Government is merely a legal vehicle, an “empty shell”. Government has no major source of “organic” funding: the funding must come from somewhere.</a:t>
            </a:r>
          </a:p>
          <a:p>
            <a:pPr>
              <a:spcBef>
                <a:spcPts val="1400"/>
              </a:spcBef>
            </a:pPr>
            <a:r>
              <a:rPr lang="en-US" sz="2100" dirty="0" smtClean="0"/>
              <a:t>Ultimately, it is society that must fund its own public activities: government is merely an instrument used in the process. It is society that wants the assets and services and it is society that must fund the assets and services. In order to make the trust “functional”, society must authorize government, on its behalf, to claim, and issue claims upon, the output of society.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52</a:t>
            </a:fld>
            <a:endParaRPr lang="en-US"/>
          </a:p>
        </p:txBody>
      </p:sp>
    </p:spTree>
    <p:extLst>
      <p:ext uri="{BB962C8B-B14F-4D97-AF65-F5344CB8AC3E}">
        <p14:creationId xmlns:p14="http://schemas.microsoft.com/office/powerpoint/2010/main" val="428235830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Taxation as a Claim on the Current Output of Society</a:t>
            </a:r>
            <a:endParaRPr lang="en-US" sz="4000" dirty="0"/>
          </a:p>
        </p:txBody>
      </p:sp>
      <p:sp>
        <p:nvSpPr>
          <p:cNvPr id="3" name="Content Placeholder 2"/>
          <p:cNvSpPr>
            <a:spLocks noGrp="1"/>
          </p:cNvSpPr>
          <p:nvPr>
            <p:ph idx="1"/>
          </p:nvPr>
        </p:nvSpPr>
        <p:spPr>
          <a:xfrm>
            <a:off x="365568" y="1802079"/>
            <a:ext cx="8408054" cy="1219195"/>
          </a:xfrm>
        </p:spPr>
        <p:txBody>
          <a:bodyPr>
            <a:noAutofit/>
          </a:bodyPr>
          <a:lstStyle/>
          <a:p>
            <a:pPr marL="0" indent="0" algn="ctr">
              <a:buNone/>
            </a:pPr>
            <a:r>
              <a:rPr lang="en-US" sz="2100" dirty="0" smtClean="0"/>
              <a:t>Once the trust (government) is established, society must authorize the trust to make claims on the output of society. In its simplest form, society authorizes government to raise taxes to fund public projects. </a:t>
            </a:r>
            <a:endParaRPr lang="en-US" sz="2100" dirty="0"/>
          </a:p>
        </p:txBody>
      </p:sp>
      <p:sp>
        <p:nvSpPr>
          <p:cNvPr id="4" name="Rectangle 3"/>
          <p:cNvSpPr/>
          <p:nvPr/>
        </p:nvSpPr>
        <p:spPr>
          <a:xfrm>
            <a:off x="3277603" y="3073038"/>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359544" y="3195961"/>
            <a:ext cx="2034819" cy="646331"/>
          </a:xfrm>
          <a:prstGeom prst="rect">
            <a:avLst/>
          </a:prstGeom>
          <a:noFill/>
        </p:spPr>
        <p:txBody>
          <a:bodyPr wrap="none" rtlCol="0">
            <a:spAutoFit/>
          </a:bodyPr>
          <a:lstStyle/>
          <a:p>
            <a:pPr algn="ctr"/>
            <a:r>
              <a:rPr lang="en-US" dirty="0" smtClean="0"/>
              <a:t>SOCIETY</a:t>
            </a:r>
          </a:p>
          <a:p>
            <a:pPr algn="ctr"/>
            <a:r>
              <a:rPr lang="en-US" dirty="0" smtClean="0"/>
              <a:t>“BENEFICIARY”</a:t>
            </a:r>
            <a:endParaRPr lang="en-US" dirty="0"/>
          </a:p>
        </p:txBody>
      </p:sp>
      <p:sp>
        <p:nvSpPr>
          <p:cNvPr id="8" name="Rectangle 7"/>
          <p:cNvSpPr/>
          <p:nvPr/>
        </p:nvSpPr>
        <p:spPr>
          <a:xfrm>
            <a:off x="880856" y="4208814"/>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1021111" y="4342971"/>
            <a:ext cx="1928733" cy="646331"/>
          </a:xfrm>
          <a:prstGeom prst="rect">
            <a:avLst/>
          </a:prstGeom>
          <a:noFill/>
        </p:spPr>
        <p:txBody>
          <a:bodyPr wrap="none" rtlCol="0">
            <a:spAutoFit/>
          </a:bodyPr>
          <a:lstStyle/>
          <a:p>
            <a:pPr algn="ctr"/>
            <a:r>
              <a:rPr lang="en-US" dirty="0" smtClean="0"/>
              <a:t>GOVERNMENT</a:t>
            </a:r>
          </a:p>
          <a:p>
            <a:pPr algn="ctr"/>
            <a:r>
              <a:rPr lang="en-US" dirty="0" smtClean="0"/>
              <a:t>“THE TRUST”</a:t>
            </a:r>
            <a:endParaRPr lang="en-US" dirty="0"/>
          </a:p>
        </p:txBody>
      </p:sp>
      <p:sp>
        <p:nvSpPr>
          <p:cNvPr id="24" name="Can 23"/>
          <p:cNvSpPr/>
          <p:nvPr/>
        </p:nvSpPr>
        <p:spPr>
          <a:xfrm>
            <a:off x="5738947" y="3940230"/>
            <a:ext cx="2746070" cy="1406859"/>
          </a:xfrm>
          <a:prstGeom prst="can">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CURRENT ECONOMIC OUTPUT OF SOCIETY</a:t>
            </a:r>
          </a:p>
          <a:p>
            <a:pPr algn="ctr"/>
            <a:endParaRPr lang="en-US" dirty="0">
              <a:solidFill>
                <a:schemeClr val="tx1"/>
              </a:solidFill>
            </a:endParaRPr>
          </a:p>
        </p:txBody>
      </p:sp>
      <p:cxnSp>
        <p:nvCxnSpPr>
          <p:cNvPr id="11" name="Straight Connector 10"/>
          <p:cNvCxnSpPr/>
          <p:nvPr/>
        </p:nvCxnSpPr>
        <p:spPr>
          <a:xfrm flipH="1">
            <a:off x="1987047" y="3637422"/>
            <a:ext cx="12905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987047" y="3637422"/>
            <a:ext cx="0" cy="5713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21111" y="3195961"/>
            <a:ext cx="1741658" cy="369332"/>
          </a:xfrm>
          <a:prstGeom prst="rect">
            <a:avLst/>
          </a:prstGeom>
          <a:noFill/>
        </p:spPr>
        <p:txBody>
          <a:bodyPr wrap="none" rtlCol="0">
            <a:spAutoFit/>
          </a:bodyPr>
          <a:lstStyle/>
          <a:p>
            <a:r>
              <a:rPr lang="en-US" dirty="0" smtClean="0"/>
              <a:t>AUTHORIZES</a:t>
            </a:r>
            <a:endParaRPr lang="en-US" dirty="0"/>
          </a:p>
        </p:txBody>
      </p:sp>
      <p:cxnSp>
        <p:nvCxnSpPr>
          <p:cNvPr id="25" name="Straight Arrow Connector 24"/>
          <p:cNvCxnSpPr/>
          <p:nvPr/>
        </p:nvCxnSpPr>
        <p:spPr>
          <a:xfrm flipV="1">
            <a:off x="3052268" y="4671020"/>
            <a:ext cx="2686678"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3646333" y="4261023"/>
            <a:ext cx="1377826" cy="369332"/>
          </a:xfrm>
          <a:prstGeom prst="rect">
            <a:avLst/>
          </a:prstGeom>
          <a:noFill/>
        </p:spPr>
        <p:txBody>
          <a:bodyPr wrap="none" rtlCol="0">
            <a:spAutoFit/>
          </a:bodyPr>
          <a:lstStyle/>
          <a:p>
            <a:r>
              <a:rPr lang="en-US" dirty="0" smtClean="0"/>
              <a:t>TO CLAIM</a:t>
            </a:r>
            <a:endParaRPr lang="en-US" dirty="0"/>
          </a:p>
        </p:txBody>
      </p:sp>
      <p:cxnSp>
        <p:nvCxnSpPr>
          <p:cNvPr id="29" name="Straight Connector 28"/>
          <p:cNvCxnSpPr/>
          <p:nvPr/>
        </p:nvCxnSpPr>
        <p:spPr>
          <a:xfrm>
            <a:off x="5449015" y="3637422"/>
            <a:ext cx="1700256"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391326" y="3236935"/>
            <a:ext cx="1484113" cy="369332"/>
          </a:xfrm>
          <a:prstGeom prst="rect">
            <a:avLst/>
          </a:prstGeom>
          <a:noFill/>
        </p:spPr>
        <p:txBody>
          <a:bodyPr wrap="none" rtlCol="0">
            <a:spAutoFit/>
          </a:bodyPr>
          <a:lstStyle/>
          <a:p>
            <a:r>
              <a:rPr lang="en-US" dirty="0" smtClean="0"/>
              <a:t>PRODUCES</a:t>
            </a:r>
            <a:endParaRPr lang="en-US" dirty="0"/>
          </a:p>
        </p:txBody>
      </p:sp>
      <p:cxnSp>
        <p:nvCxnSpPr>
          <p:cNvPr id="33" name="Straight Arrow Connector 32"/>
          <p:cNvCxnSpPr/>
          <p:nvPr/>
        </p:nvCxnSpPr>
        <p:spPr>
          <a:xfrm>
            <a:off x="7145077" y="3637422"/>
            <a:ext cx="0" cy="3165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517878" y="4690265"/>
            <a:ext cx="1671664" cy="369332"/>
          </a:xfrm>
          <a:prstGeom prst="rect">
            <a:avLst/>
          </a:prstGeom>
          <a:noFill/>
        </p:spPr>
        <p:txBody>
          <a:bodyPr wrap="none" rtlCol="0">
            <a:spAutoFit/>
          </a:bodyPr>
          <a:lstStyle/>
          <a:p>
            <a:r>
              <a:rPr lang="en-US" dirty="0" smtClean="0"/>
              <a:t>VIA “TAXES”</a:t>
            </a:r>
            <a:endParaRPr lang="en-US" dirty="0"/>
          </a:p>
        </p:txBody>
      </p:sp>
      <p:sp>
        <p:nvSpPr>
          <p:cNvPr id="20" name="Content Placeholder 2"/>
          <p:cNvSpPr txBox="1">
            <a:spLocks/>
          </p:cNvSpPr>
          <p:nvPr/>
        </p:nvSpPr>
        <p:spPr>
          <a:xfrm>
            <a:off x="510605" y="5462553"/>
            <a:ext cx="8112068" cy="830163"/>
          </a:xfrm>
          <a:prstGeom prst="rect">
            <a:avLst/>
          </a:prstGeom>
        </p:spPr>
        <p:txBody>
          <a:bodyPr vert="horz" lIns="91440" tIns="45720" rIns="91440" bIns="45720" rtlCol="0">
            <a:normAutofit/>
          </a:bodyPr>
          <a:lst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a:lstStyle>
          <a:p>
            <a:pPr marL="0" indent="0" algn="ctr">
              <a:buFont typeface="Arial" pitchFamily="34" charset="0"/>
              <a:buNone/>
            </a:pPr>
            <a:r>
              <a:rPr lang="en-US" sz="2100" dirty="0" smtClean="0"/>
              <a:t>But what if society does not wish to sacrifice </a:t>
            </a:r>
            <a:r>
              <a:rPr lang="en-US" sz="2100" i="1" dirty="0" smtClean="0"/>
              <a:t>current</a:t>
            </a:r>
            <a:r>
              <a:rPr lang="en-US" sz="2100" dirty="0" smtClean="0"/>
              <a:t> output? Then it must authorize government to issue claims on </a:t>
            </a:r>
            <a:r>
              <a:rPr lang="en-US" sz="2100" i="1" dirty="0" smtClean="0"/>
              <a:t>future</a:t>
            </a:r>
            <a:r>
              <a:rPr lang="en-US" sz="2100" dirty="0" smtClean="0"/>
              <a:t> economic output.</a:t>
            </a:r>
            <a:endParaRPr lang="en-US" sz="2100" dirty="0"/>
          </a:p>
        </p:txBody>
      </p:sp>
      <p:sp>
        <p:nvSpPr>
          <p:cNvPr id="7" name="Footer Placeholder 6"/>
          <p:cNvSpPr>
            <a:spLocks noGrp="1"/>
          </p:cNvSpPr>
          <p:nvPr>
            <p:ph type="ftr" sz="quarter" idx="11"/>
          </p:nvPr>
        </p:nvSpPr>
        <p:spPr/>
        <p:txBody>
          <a:bodyPr/>
          <a:lstStyle/>
          <a:p>
            <a:r>
              <a:rPr lang="en-US" smtClean="0"/>
              <a:t>Gervaise R. J. Heddle, 2014</a:t>
            </a:r>
            <a:endParaRPr lang="en-US"/>
          </a:p>
        </p:txBody>
      </p:sp>
      <p:sp>
        <p:nvSpPr>
          <p:cNvPr id="9" name="Slide Number Placeholder 8"/>
          <p:cNvSpPr>
            <a:spLocks noGrp="1"/>
          </p:cNvSpPr>
          <p:nvPr>
            <p:ph type="sldNum" sz="quarter" idx="12"/>
          </p:nvPr>
        </p:nvSpPr>
        <p:spPr/>
        <p:txBody>
          <a:bodyPr/>
          <a:lstStyle/>
          <a:p>
            <a:fld id="{CFE4BAC9-6D41-4691-9299-18EF07EF0177}" type="slidenum">
              <a:rPr lang="en-US" smtClean="0"/>
              <a:t>53</a:t>
            </a:fld>
            <a:endParaRPr lang="en-US"/>
          </a:p>
        </p:txBody>
      </p:sp>
    </p:spTree>
    <p:extLst>
      <p:ext uri="{BB962C8B-B14F-4D97-AF65-F5344CB8AC3E}">
        <p14:creationId xmlns:p14="http://schemas.microsoft.com/office/powerpoint/2010/main" val="248778483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125" y="244158"/>
            <a:ext cx="8112068" cy="1339850"/>
          </a:xfrm>
        </p:spPr>
        <p:txBody>
          <a:bodyPr>
            <a:normAutofit/>
          </a:bodyPr>
          <a:lstStyle/>
          <a:p>
            <a:r>
              <a:rPr lang="en-US" sz="4000" dirty="0" smtClean="0"/>
              <a:t>Government Liabilities as a Claim on the Future Output of Society</a:t>
            </a:r>
            <a:endParaRPr lang="en-US" sz="4000" dirty="0"/>
          </a:p>
        </p:txBody>
      </p:sp>
      <p:sp>
        <p:nvSpPr>
          <p:cNvPr id="3" name="Content Placeholder 2"/>
          <p:cNvSpPr>
            <a:spLocks noGrp="1"/>
          </p:cNvSpPr>
          <p:nvPr>
            <p:ph idx="1"/>
          </p:nvPr>
        </p:nvSpPr>
        <p:spPr>
          <a:xfrm>
            <a:off x="327086" y="1725104"/>
            <a:ext cx="8527353" cy="1424910"/>
          </a:xfrm>
        </p:spPr>
        <p:txBody>
          <a:bodyPr>
            <a:noAutofit/>
          </a:bodyPr>
          <a:lstStyle/>
          <a:p>
            <a:pPr marL="0" indent="0" algn="ctr">
              <a:buNone/>
            </a:pPr>
            <a:r>
              <a:rPr lang="en-US" sz="2100" dirty="0" smtClean="0"/>
              <a:t>If society wants government (the trust) to issue liabilities on its behalf, then it must authorize government to issue claims against its future economic output. All government liabilities are, directly or indirectly, claims on the future economic output of society.</a:t>
            </a:r>
            <a:endParaRPr lang="en-US" sz="2100" dirty="0"/>
          </a:p>
        </p:txBody>
      </p:sp>
      <p:sp>
        <p:nvSpPr>
          <p:cNvPr id="4" name="Rectangle 3"/>
          <p:cNvSpPr/>
          <p:nvPr/>
        </p:nvSpPr>
        <p:spPr>
          <a:xfrm>
            <a:off x="3277603" y="3169258"/>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359544" y="3292181"/>
            <a:ext cx="2034819" cy="646331"/>
          </a:xfrm>
          <a:prstGeom prst="rect">
            <a:avLst/>
          </a:prstGeom>
          <a:noFill/>
        </p:spPr>
        <p:txBody>
          <a:bodyPr wrap="none" rtlCol="0">
            <a:spAutoFit/>
          </a:bodyPr>
          <a:lstStyle/>
          <a:p>
            <a:pPr algn="ctr"/>
            <a:r>
              <a:rPr lang="en-US" dirty="0" smtClean="0"/>
              <a:t>SOCIETY</a:t>
            </a:r>
          </a:p>
          <a:p>
            <a:pPr algn="ctr"/>
            <a:r>
              <a:rPr lang="en-US" dirty="0" smtClean="0"/>
              <a:t>“BENEFICIARY”</a:t>
            </a:r>
            <a:endParaRPr lang="en-US" dirty="0"/>
          </a:p>
        </p:txBody>
      </p:sp>
      <p:sp>
        <p:nvSpPr>
          <p:cNvPr id="8" name="Rectangle 7"/>
          <p:cNvSpPr/>
          <p:nvPr/>
        </p:nvSpPr>
        <p:spPr>
          <a:xfrm>
            <a:off x="880856" y="4208814"/>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286608" y="5357331"/>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1021111" y="4342971"/>
            <a:ext cx="1928733" cy="646331"/>
          </a:xfrm>
          <a:prstGeom prst="rect">
            <a:avLst/>
          </a:prstGeom>
          <a:noFill/>
        </p:spPr>
        <p:txBody>
          <a:bodyPr wrap="none" rtlCol="0">
            <a:spAutoFit/>
          </a:bodyPr>
          <a:lstStyle/>
          <a:p>
            <a:pPr algn="ctr"/>
            <a:r>
              <a:rPr lang="en-US" dirty="0" smtClean="0"/>
              <a:t>GOVERNMENT</a:t>
            </a:r>
          </a:p>
          <a:p>
            <a:pPr algn="ctr"/>
            <a:r>
              <a:rPr lang="en-US" dirty="0" smtClean="0"/>
              <a:t>“THE TRUST”</a:t>
            </a:r>
            <a:endParaRPr lang="en-US" dirty="0"/>
          </a:p>
        </p:txBody>
      </p:sp>
      <p:sp>
        <p:nvSpPr>
          <p:cNvPr id="24" name="Can 23"/>
          <p:cNvSpPr/>
          <p:nvPr/>
        </p:nvSpPr>
        <p:spPr>
          <a:xfrm>
            <a:off x="5738946" y="3940230"/>
            <a:ext cx="2700881" cy="1406859"/>
          </a:xfrm>
          <a:prstGeom prst="can">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FUTURE ECONOMIC OUTPUT OF SOCIETY</a:t>
            </a:r>
          </a:p>
          <a:p>
            <a:pPr algn="ctr"/>
            <a:endParaRPr lang="en-US" dirty="0">
              <a:solidFill>
                <a:schemeClr val="tx1"/>
              </a:solidFill>
            </a:endParaRPr>
          </a:p>
        </p:txBody>
      </p:sp>
      <p:sp>
        <p:nvSpPr>
          <p:cNvPr id="7" name="TextBox 6"/>
          <p:cNvSpPr txBox="1"/>
          <p:nvPr/>
        </p:nvSpPr>
        <p:spPr>
          <a:xfrm>
            <a:off x="3400514" y="5490497"/>
            <a:ext cx="1928733" cy="646331"/>
          </a:xfrm>
          <a:prstGeom prst="rect">
            <a:avLst/>
          </a:prstGeom>
          <a:noFill/>
        </p:spPr>
        <p:txBody>
          <a:bodyPr wrap="none" rtlCol="0">
            <a:spAutoFit/>
          </a:bodyPr>
          <a:lstStyle/>
          <a:p>
            <a:pPr algn="ctr"/>
            <a:r>
              <a:rPr lang="en-US" dirty="0" smtClean="0"/>
              <a:t>GOVERNMENT</a:t>
            </a:r>
          </a:p>
          <a:p>
            <a:pPr algn="ctr"/>
            <a:r>
              <a:rPr lang="en-US" dirty="0" smtClean="0"/>
              <a:t>LIABILITIES</a:t>
            </a:r>
            <a:endParaRPr lang="en-US" dirty="0"/>
          </a:p>
        </p:txBody>
      </p:sp>
      <p:cxnSp>
        <p:nvCxnSpPr>
          <p:cNvPr id="11" name="Straight Connector 10"/>
          <p:cNvCxnSpPr/>
          <p:nvPr/>
        </p:nvCxnSpPr>
        <p:spPr>
          <a:xfrm flipH="1">
            <a:off x="1987047" y="3637422"/>
            <a:ext cx="12905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987047" y="3637422"/>
            <a:ext cx="0" cy="5713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21111" y="3195961"/>
            <a:ext cx="1741658" cy="369332"/>
          </a:xfrm>
          <a:prstGeom prst="rect">
            <a:avLst/>
          </a:prstGeom>
          <a:noFill/>
        </p:spPr>
        <p:txBody>
          <a:bodyPr wrap="none" rtlCol="0">
            <a:spAutoFit/>
          </a:bodyPr>
          <a:lstStyle/>
          <a:p>
            <a:r>
              <a:rPr lang="en-US" dirty="0" smtClean="0"/>
              <a:t>AUTHORIZES</a:t>
            </a:r>
            <a:endParaRPr lang="en-US" dirty="0"/>
          </a:p>
        </p:txBody>
      </p:sp>
      <p:cxnSp>
        <p:nvCxnSpPr>
          <p:cNvPr id="29" name="Straight Connector 28"/>
          <p:cNvCxnSpPr/>
          <p:nvPr/>
        </p:nvCxnSpPr>
        <p:spPr>
          <a:xfrm>
            <a:off x="5449015" y="3637422"/>
            <a:ext cx="1700256"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391326" y="3236935"/>
            <a:ext cx="1484113" cy="369332"/>
          </a:xfrm>
          <a:prstGeom prst="rect">
            <a:avLst/>
          </a:prstGeom>
          <a:noFill/>
        </p:spPr>
        <p:txBody>
          <a:bodyPr wrap="none" rtlCol="0">
            <a:spAutoFit/>
          </a:bodyPr>
          <a:lstStyle/>
          <a:p>
            <a:r>
              <a:rPr lang="en-US" dirty="0" smtClean="0"/>
              <a:t>PRODUCES</a:t>
            </a:r>
            <a:endParaRPr lang="en-US" dirty="0"/>
          </a:p>
        </p:txBody>
      </p:sp>
      <p:cxnSp>
        <p:nvCxnSpPr>
          <p:cNvPr id="33" name="Straight Arrow Connector 32"/>
          <p:cNvCxnSpPr/>
          <p:nvPr/>
        </p:nvCxnSpPr>
        <p:spPr>
          <a:xfrm>
            <a:off x="7145077" y="3637422"/>
            <a:ext cx="0" cy="3165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1987047" y="5089754"/>
            <a:ext cx="0" cy="585126"/>
          </a:xfrm>
          <a:prstGeom prst="line">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1987047" y="5674880"/>
            <a:ext cx="1290556" cy="0"/>
          </a:xfrm>
          <a:prstGeom prst="line">
            <a:avLst/>
          </a:prstGeom>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57946" y="5715854"/>
            <a:ext cx="2484537" cy="369332"/>
          </a:xfrm>
          <a:prstGeom prst="rect">
            <a:avLst/>
          </a:prstGeom>
          <a:noFill/>
        </p:spPr>
        <p:txBody>
          <a:bodyPr wrap="none" rtlCol="0">
            <a:spAutoFit/>
          </a:bodyPr>
          <a:lstStyle/>
          <a:p>
            <a:r>
              <a:rPr lang="en-US" dirty="0" smtClean="0"/>
              <a:t>“LEGAL LIABILITY”</a:t>
            </a:r>
            <a:endParaRPr lang="en-US" dirty="0"/>
          </a:p>
        </p:txBody>
      </p:sp>
      <p:cxnSp>
        <p:nvCxnSpPr>
          <p:cNvPr id="49" name="Straight Connector 48"/>
          <p:cNvCxnSpPr/>
          <p:nvPr/>
        </p:nvCxnSpPr>
        <p:spPr>
          <a:xfrm>
            <a:off x="5458020" y="5674881"/>
            <a:ext cx="3207141" cy="2048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5653865" y="5715854"/>
            <a:ext cx="3007178" cy="369332"/>
          </a:xfrm>
          <a:prstGeom prst="rect">
            <a:avLst/>
          </a:prstGeom>
          <a:noFill/>
        </p:spPr>
        <p:txBody>
          <a:bodyPr wrap="none" rtlCol="0">
            <a:spAutoFit/>
          </a:bodyPr>
          <a:lstStyle/>
          <a:p>
            <a:r>
              <a:rPr lang="en-US" dirty="0" smtClean="0"/>
              <a:t>“ECONOMIC LIABILITY”</a:t>
            </a:r>
            <a:endParaRPr lang="en-US" dirty="0"/>
          </a:p>
        </p:txBody>
      </p:sp>
      <p:cxnSp>
        <p:nvCxnSpPr>
          <p:cNvPr id="10" name="Straight Connector 9"/>
          <p:cNvCxnSpPr/>
          <p:nvPr/>
        </p:nvCxnSpPr>
        <p:spPr>
          <a:xfrm>
            <a:off x="3052268" y="4773764"/>
            <a:ext cx="10925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144793" y="4773764"/>
            <a:ext cx="0" cy="5733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618133" y="4773764"/>
            <a:ext cx="10925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618133" y="4773764"/>
            <a:ext cx="0" cy="573325"/>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3052268" y="4547841"/>
            <a:ext cx="2658390" cy="2"/>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037633" y="4147353"/>
            <a:ext cx="2672526" cy="369332"/>
          </a:xfrm>
          <a:prstGeom prst="rect">
            <a:avLst/>
          </a:prstGeom>
          <a:noFill/>
        </p:spPr>
        <p:txBody>
          <a:bodyPr wrap="none" rtlCol="0">
            <a:spAutoFit/>
          </a:bodyPr>
          <a:lstStyle/>
          <a:p>
            <a:r>
              <a:rPr lang="en-US" dirty="0" smtClean="0"/>
              <a:t>TO ISSUE CLAIMS ON</a:t>
            </a:r>
            <a:endParaRPr lang="en-US" dirty="0"/>
          </a:p>
        </p:txBody>
      </p:sp>
      <p:cxnSp>
        <p:nvCxnSpPr>
          <p:cNvPr id="16" name="Straight Connector 15"/>
          <p:cNvCxnSpPr/>
          <p:nvPr/>
        </p:nvCxnSpPr>
        <p:spPr>
          <a:xfrm flipV="1">
            <a:off x="8665161" y="3236935"/>
            <a:ext cx="0" cy="243794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449015" y="3253693"/>
            <a:ext cx="3212028" cy="0"/>
          </a:xfrm>
          <a:prstGeom prst="line">
            <a:avLst/>
          </a:prstGeom>
          <a:ln>
            <a:prstDash val="sysDash"/>
            <a:headEnd type="none"/>
            <a:tailEnd type="arrow"/>
          </a:ln>
        </p:spPr>
        <p:style>
          <a:lnRef idx="2">
            <a:schemeClr val="accent1"/>
          </a:lnRef>
          <a:fillRef idx="0">
            <a:schemeClr val="accent1"/>
          </a:fillRef>
          <a:effectRef idx="1">
            <a:schemeClr val="accent1"/>
          </a:effectRef>
          <a:fontRef idx="minor">
            <a:schemeClr val="tx1"/>
          </a:fontRef>
        </p:style>
      </p:cxnSp>
      <p:sp>
        <p:nvSpPr>
          <p:cNvPr id="6" name="Footer Placeholder 5"/>
          <p:cNvSpPr>
            <a:spLocks noGrp="1"/>
          </p:cNvSpPr>
          <p:nvPr>
            <p:ph type="ftr" sz="quarter" idx="11"/>
          </p:nvPr>
        </p:nvSpPr>
        <p:spPr/>
        <p:txBody>
          <a:bodyPr/>
          <a:lstStyle/>
          <a:p>
            <a:r>
              <a:rPr lang="en-US" smtClean="0"/>
              <a:t>Gervaise R. J. Heddle, 2014</a:t>
            </a:r>
            <a:endParaRPr lang="en-US"/>
          </a:p>
        </p:txBody>
      </p:sp>
      <p:sp>
        <p:nvSpPr>
          <p:cNvPr id="12" name="Slide Number Placeholder 11"/>
          <p:cNvSpPr>
            <a:spLocks noGrp="1"/>
          </p:cNvSpPr>
          <p:nvPr>
            <p:ph type="sldNum" sz="quarter" idx="12"/>
          </p:nvPr>
        </p:nvSpPr>
        <p:spPr/>
        <p:txBody>
          <a:bodyPr/>
          <a:lstStyle/>
          <a:p>
            <a:fld id="{CFE4BAC9-6D41-4691-9299-18EF07EF0177}" type="slidenum">
              <a:rPr lang="en-US" smtClean="0"/>
              <a:t>54</a:t>
            </a:fld>
            <a:endParaRPr lang="en-US"/>
          </a:p>
        </p:txBody>
      </p:sp>
    </p:spTree>
    <p:extLst>
      <p:ext uri="{BB962C8B-B14F-4D97-AF65-F5344CB8AC3E}">
        <p14:creationId xmlns:p14="http://schemas.microsoft.com/office/powerpoint/2010/main" val="2862841875"/>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Funding Public Projects in a</a:t>
            </a:r>
            <a:br>
              <a:rPr lang="en-US" sz="4000" dirty="0" smtClean="0"/>
            </a:br>
            <a:r>
              <a:rPr lang="en-US" sz="4000" dirty="0" smtClean="0"/>
              <a:t>Society with no Government</a:t>
            </a:r>
            <a:endParaRPr lang="en-US" sz="4000" dirty="0"/>
          </a:p>
        </p:txBody>
      </p:sp>
      <p:sp>
        <p:nvSpPr>
          <p:cNvPr id="3" name="Content Placeholder 2"/>
          <p:cNvSpPr>
            <a:spLocks noGrp="1"/>
          </p:cNvSpPr>
          <p:nvPr>
            <p:ph idx="1"/>
          </p:nvPr>
        </p:nvSpPr>
        <p:spPr>
          <a:xfrm>
            <a:off x="500252" y="1806452"/>
            <a:ext cx="8254130" cy="4428529"/>
          </a:xfrm>
        </p:spPr>
        <p:txBody>
          <a:bodyPr>
            <a:noAutofit/>
          </a:bodyPr>
          <a:lstStyle/>
          <a:p>
            <a:r>
              <a:rPr lang="en-US" sz="2100" dirty="0" smtClean="0"/>
              <a:t>If government is just an “empty shell”, a legal vehicle used as an instrument of society to achieve its ends, then we should be able to remove government from an economic analysis of how society funds public assets and services. Removing government from the picture also removes, for the time being, fiat money (since fiat money is issued by government).</a:t>
            </a:r>
          </a:p>
          <a:p>
            <a:pPr>
              <a:spcBef>
                <a:spcPts val="1400"/>
              </a:spcBef>
            </a:pPr>
            <a:r>
              <a:rPr lang="en-US" sz="2100" dirty="0" smtClean="0"/>
              <a:t>So, how does society fund public projects/expenditures? Indeed, what does society use to fund the expenditures? The first answer of most people is “taxes in the form of money”: but we just removed money and “taxes” from the analysis when we removed government from the analysis. Does this mean society can’t create communal projects or provide communal services? No. Society funds these projects with its economic output.</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55</a:t>
            </a:fld>
            <a:endParaRPr lang="en-US"/>
          </a:p>
        </p:txBody>
      </p:sp>
    </p:spTree>
    <p:extLst>
      <p:ext uri="{BB962C8B-B14F-4D97-AF65-F5344CB8AC3E}">
        <p14:creationId xmlns:p14="http://schemas.microsoft.com/office/powerpoint/2010/main" val="4054414125"/>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Simple Example:</a:t>
            </a:r>
            <a:br>
              <a:rPr lang="en-US" sz="4000" dirty="0" smtClean="0"/>
            </a:br>
            <a:r>
              <a:rPr lang="en-US" sz="4000" dirty="0" smtClean="0"/>
              <a:t>Funding the Pyramids</a:t>
            </a:r>
            <a:endParaRPr lang="en-US" sz="4000" dirty="0"/>
          </a:p>
        </p:txBody>
      </p:sp>
      <p:sp>
        <p:nvSpPr>
          <p:cNvPr id="3" name="Content Placeholder 2"/>
          <p:cNvSpPr>
            <a:spLocks noGrp="1"/>
          </p:cNvSpPr>
          <p:nvPr>
            <p:ph idx="1"/>
          </p:nvPr>
        </p:nvSpPr>
        <p:spPr>
          <a:xfrm>
            <a:off x="500251" y="1806452"/>
            <a:ext cx="8196409" cy="4582479"/>
          </a:xfrm>
        </p:spPr>
        <p:txBody>
          <a:bodyPr>
            <a:normAutofit/>
          </a:bodyPr>
          <a:lstStyle/>
          <a:p>
            <a:r>
              <a:rPr lang="en-US" sz="2100" dirty="0" smtClean="0"/>
              <a:t>Let’s suppose that we live in a society with no government (imagine perhaps a small and rather primitive community). Every adult in our community spends their days toiling to meet their basic needs for food, shelter</a:t>
            </a:r>
            <a:r>
              <a:rPr lang="en-US" sz="2100" dirty="0"/>
              <a:t> </a:t>
            </a:r>
            <a:r>
              <a:rPr lang="en-US" sz="2100" dirty="0" smtClean="0"/>
              <a:t>and clothing.</a:t>
            </a:r>
          </a:p>
          <a:p>
            <a:pPr>
              <a:spcBef>
                <a:spcPts val="1400"/>
              </a:spcBef>
            </a:pPr>
            <a:r>
              <a:rPr lang="en-US" sz="2100" dirty="0" smtClean="0"/>
              <a:t>Now, let’s imagine our society wants to build a huge burial tomb to honor our ancestors (the pyramids). How do we go about organizing ourselves to do this? Everyone in the community confronts a trade off. In order to build the tomb, everyone in the community must sacrifice part of their economic output: either they help to build the tomb (time that can’t be spent tending crops or hunting animals), or they compensate other members of the community who are working full time on the tomb with some of the grains and meat that they produce.</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56</a:t>
            </a:fld>
            <a:endParaRPr lang="en-US"/>
          </a:p>
        </p:txBody>
      </p:sp>
    </p:spTree>
    <p:extLst>
      <p:ext uri="{BB962C8B-B14F-4D97-AF65-F5344CB8AC3E}">
        <p14:creationId xmlns:p14="http://schemas.microsoft.com/office/powerpoint/2010/main" val="422435434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Society as a Corporation</a:t>
            </a:r>
            <a:endParaRPr lang="en-US" sz="4000" dirty="0"/>
          </a:p>
        </p:txBody>
      </p:sp>
      <p:sp>
        <p:nvSpPr>
          <p:cNvPr id="3" name="Content Placeholder 2"/>
          <p:cNvSpPr>
            <a:spLocks noGrp="1"/>
          </p:cNvSpPr>
          <p:nvPr>
            <p:ph idx="1"/>
          </p:nvPr>
        </p:nvSpPr>
        <p:spPr>
          <a:xfrm>
            <a:off x="500250" y="1806453"/>
            <a:ext cx="8177170" cy="4697942"/>
          </a:xfrm>
        </p:spPr>
        <p:txBody>
          <a:bodyPr>
            <a:normAutofit/>
          </a:bodyPr>
          <a:lstStyle/>
          <a:p>
            <a:r>
              <a:rPr lang="en-US" sz="2100" dirty="0" smtClean="0"/>
              <a:t>In our simple example, it is clear that the communal project is “paid for” with the sacrifice of current economic output. If there was a </a:t>
            </a:r>
            <a:r>
              <a:rPr lang="en-US" sz="2100" dirty="0"/>
              <a:t>g</a:t>
            </a:r>
            <a:r>
              <a:rPr lang="en-US" sz="2100" dirty="0" smtClean="0"/>
              <a:t>overnment and a monetary system in place, then the whole process would be much easier to manage, but the </a:t>
            </a:r>
            <a:r>
              <a:rPr lang="en-US" sz="2100" i="1" dirty="0" smtClean="0"/>
              <a:t>economic principle</a:t>
            </a:r>
            <a:r>
              <a:rPr lang="en-US" sz="2100" dirty="0" smtClean="0"/>
              <a:t> doesn’t change. Economic output is the lifeblood of any society. Ultimately, any public assets, projects or services that society wants must be paid for with economic output.</a:t>
            </a:r>
          </a:p>
          <a:p>
            <a:pPr>
              <a:spcBef>
                <a:spcPts val="1400"/>
              </a:spcBef>
            </a:pPr>
            <a:r>
              <a:rPr lang="en-US" sz="2100" dirty="0" smtClean="0"/>
              <a:t>However, this doesn’t mean that sacrificing </a:t>
            </a:r>
            <a:r>
              <a:rPr lang="en-US" sz="2100" i="1" dirty="0" smtClean="0"/>
              <a:t>current</a:t>
            </a:r>
            <a:r>
              <a:rPr lang="en-US" sz="2100" dirty="0" smtClean="0"/>
              <a:t> economic output is the only option. Society can choose to pay for these public projects with </a:t>
            </a:r>
            <a:r>
              <a:rPr lang="en-US" sz="2100" i="1" dirty="0" smtClean="0"/>
              <a:t>future</a:t>
            </a:r>
            <a:r>
              <a:rPr lang="en-US" sz="2100" dirty="0" smtClean="0"/>
              <a:t> economic output. In an economic sense, society can be compared to a corporation: </a:t>
            </a:r>
            <a:r>
              <a:rPr lang="en-US" sz="2100" dirty="0"/>
              <a:t>a</a:t>
            </a:r>
            <a:r>
              <a:rPr lang="en-US" sz="2100" dirty="0" smtClean="0"/>
              <a:t>s discussed earlier, society can’t “incorporate” per se (hence the trust of government), but it faces very similar financing options.</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57</a:t>
            </a:fld>
            <a:endParaRPr lang="en-US"/>
          </a:p>
        </p:txBody>
      </p:sp>
    </p:spTree>
    <p:extLst>
      <p:ext uri="{BB962C8B-B14F-4D97-AF65-F5344CB8AC3E}">
        <p14:creationId xmlns:p14="http://schemas.microsoft.com/office/powerpoint/2010/main" val="1287904743"/>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Pooling of Economic Resources</a:t>
            </a:r>
            <a:endParaRPr lang="en-US" sz="4000" dirty="0"/>
          </a:p>
        </p:txBody>
      </p:sp>
      <p:sp>
        <p:nvSpPr>
          <p:cNvPr id="3" name="Content Placeholder 2"/>
          <p:cNvSpPr>
            <a:spLocks noGrp="1"/>
          </p:cNvSpPr>
          <p:nvPr>
            <p:ph idx="1"/>
          </p:nvPr>
        </p:nvSpPr>
        <p:spPr>
          <a:xfrm>
            <a:off x="500251" y="1806453"/>
            <a:ext cx="8273372" cy="4563236"/>
          </a:xfrm>
        </p:spPr>
        <p:txBody>
          <a:bodyPr>
            <a:normAutofit/>
          </a:bodyPr>
          <a:lstStyle/>
          <a:p>
            <a:r>
              <a:rPr lang="en-US" sz="2100" dirty="0" smtClean="0"/>
              <a:t>Both society and a corporation represent a pooling of economic resources to achieve a common objective. In both cases, a group of stakeholders who share a common purpose contribute a portion of their economic resources to an endeavor that they hope will bring them some greater economic benefit. Both entities have scarce resources that they need to prudently manage.</a:t>
            </a:r>
          </a:p>
          <a:p>
            <a:pPr>
              <a:spcBef>
                <a:spcPts val="1400"/>
              </a:spcBef>
            </a:pPr>
            <a:r>
              <a:rPr lang="en-US" sz="2100" dirty="0" smtClean="0"/>
              <a:t>Like a corporation, society can be considered to have a set of financial statements. Society has a “balance sheet” (assets and liabilities) and an “income statement” (economic output). When a corporation decides to embark on a new project, it must fund that project from either present or future cash flows. When funding a public project, society faces a similar choice, but its funding source is present or future economic output.</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58</a:t>
            </a:fld>
            <a:endParaRPr lang="en-US"/>
          </a:p>
        </p:txBody>
      </p:sp>
    </p:spTree>
    <p:extLst>
      <p:ext uri="{BB962C8B-B14F-4D97-AF65-F5344CB8AC3E}">
        <p14:creationId xmlns:p14="http://schemas.microsoft.com/office/powerpoint/2010/main" val="782473256"/>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Same Basic Set of </a:t>
            </a:r>
            <a:br>
              <a:rPr lang="en-US" sz="4000" dirty="0" smtClean="0"/>
            </a:br>
            <a:r>
              <a:rPr lang="en-US" sz="4000" dirty="0" smtClean="0"/>
              <a:t>Financing Options</a:t>
            </a:r>
            <a:endParaRPr lang="en-US" sz="4000" dirty="0"/>
          </a:p>
        </p:txBody>
      </p:sp>
      <p:sp>
        <p:nvSpPr>
          <p:cNvPr id="3" name="Content Placeholder 2"/>
          <p:cNvSpPr>
            <a:spLocks noGrp="1"/>
          </p:cNvSpPr>
          <p:nvPr>
            <p:ph idx="1"/>
          </p:nvPr>
        </p:nvSpPr>
        <p:spPr>
          <a:xfrm>
            <a:off x="500250" y="1806452"/>
            <a:ext cx="8273372" cy="4467018"/>
          </a:xfrm>
        </p:spPr>
        <p:txBody>
          <a:bodyPr>
            <a:noAutofit/>
          </a:bodyPr>
          <a:lstStyle/>
          <a:p>
            <a:r>
              <a:rPr lang="en-US" sz="2100" dirty="0"/>
              <a:t>The lifeblood of any corporation is its cash flow. As a general rule, there are two ways for a corporation to cover its </a:t>
            </a:r>
            <a:r>
              <a:rPr lang="en-US" sz="2100" dirty="0" smtClean="0"/>
              <a:t>expenses and capital investments: </a:t>
            </a:r>
            <a:r>
              <a:rPr lang="en-US" sz="2100" dirty="0"/>
              <a:t>either it can pay for </a:t>
            </a:r>
            <a:r>
              <a:rPr lang="en-US" sz="2100" dirty="0" smtClean="0"/>
              <a:t>these items </a:t>
            </a:r>
            <a:r>
              <a:rPr lang="en-US" sz="2100" dirty="0"/>
              <a:t>with the current cash flows generated by the business, or it can issue claims against </a:t>
            </a:r>
            <a:r>
              <a:rPr lang="en-US" sz="2100" dirty="0" smtClean="0"/>
              <a:t>expected </a:t>
            </a:r>
            <a:r>
              <a:rPr lang="en-US" sz="2100" dirty="0"/>
              <a:t>future cash </a:t>
            </a:r>
            <a:r>
              <a:rPr lang="en-US" sz="2100" dirty="0" smtClean="0"/>
              <a:t>flows.</a:t>
            </a:r>
            <a:endParaRPr lang="en-US" sz="2100" dirty="0"/>
          </a:p>
          <a:p>
            <a:pPr>
              <a:spcBef>
                <a:spcPts val="1400"/>
              </a:spcBef>
            </a:pPr>
            <a:r>
              <a:rPr lang="en-US" sz="2100" dirty="0" smtClean="0"/>
              <a:t>The lifeblood of any society is its economic output. Society faces the same fundamental choice as corporation when it decides to finance public assets and services. Society can either pay for these assets and services with its current economic output or it can issues claims against expected future economic output and use the proceeds of these claims to pay for the public assets and services. However, society needs a legal entity to issue the claims on its behalf: government.</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59</a:t>
            </a:fld>
            <a:endParaRPr lang="en-US"/>
          </a:p>
        </p:txBody>
      </p:sp>
    </p:spTree>
    <p:extLst>
      <p:ext uri="{BB962C8B-B14F-4D97-AF65-F5344CB8AC3E}">
        <p14:creationId xmlns:p14="http://schemas.microsoft.com/office/powerpoint/2010/main" val="2641235854"/>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Government Liabilities as Claims on Future Output</a:t>
            </a:r>
            <a:endParaRPr lang="en-US" sz="4000" dirty="0"/>
          </a:p>
        </p:txBody>
      </p:sp>
      <p:sp>
        <p:nvSpPr>
          <p:cNvPr id="3" name="Content Placeholder 2"/>
          <p:cNvSpPr>
            <a:spLocks noGrp="1"/>
          </p:cNvSpPr>
          <p:nvPr>
            <p:ph idx="1"/>
          </p:nvPr>
        </p:nvSpPr>
        <p:spPr>
          <a:xfrm>
            <a:off x="500251" y="1806452"/>
            <a:ext cx="8254131" cy="4428531"/>
          </a:xfrm>
        </p:spPr>
        <p:txBody>
          <a:bodyPr>
            <a:normAutofit fontScale="92500"/>
          </a:bodyPr>
          <a:lstStyle/>
          <a:p>
            <a:r>
              <a:rPr lang="en-US" dirty="0" smtClean="0"/>
              <a:t>Society can fund public activities through the issuance of claims on future economic output, but it needs a legal entity to do this on its behalf. Government is the legal entity that performs this role. Society implicitly authorizes government to issue liabilities on its behalf, liabilities that are, in effect, claims on the future economic output of society.</a:t>
            </a:r>
          </a:p>
          <a:p>
            <a:r>
              <a:rPr lang="en-US" dirty="0" smtClean="0"/>
              <a:t>Government debt is one example of a claim on the future output of society. Government debt is funded by future taxes. Government can only collect taxes in the future if it is authorized by society to claim future economic output. It is a simple “pass through” structure: government debt is a claim on future taxes which, in turn, are a claim on future economic output.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60</a:t>
            </a:fld>
            <a:endParaRPr lang="en-US"/>
          </a:p>
        </p:txBody>
      </p:sp>
    </p:spTree>
    <p:extLst>
      <p:ext uri="{BB962C8B-B14F-4D97-AF65-F5344CB8AC3E}">
        <p14:creationId xmlns:p14="http://schemas.microsoft.com/office/powerpoint/2010/main" val="403317675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Vested Interest in Honoring “Government” Liabilities</a:t>
            </a:r>
            <a:endParaRPr lang="en-US" sz="4000" dirty="0"/>
          </a:p>
        </p:txBody>
      </p:sp>
      <p:sp>
        <p:nvSpPr>
          <p:cNvPr id="3" name="Content Placeholder 2"/>
          <p:cNvSpPr>
            <a:spLocks noGrp="1"/>
          </p:cNvSpPr>
          <p:nvPr>
            <p:ph idx="1"/>
          </p:nvPr>
        </p:nvSpPr>
        <p:spPr>
          <a:xfrm>
            <a:off x="492884" y="1805809"/>
            <a:ext cx="8214493" cy="4586114"/>
          </a:xfrm>
        </p:spPr>
        <p:txBody>
          <a:bodyPr>
            <a:normAutofit fontScale="92500"/>
          </a:bodyPr>
          <a:lstStyle/>
          <a:p>
            <a:r>
              <a:rPr lang="en-US" dirty="0" smtClean="0"/>
              <a:t>Society has a strong vested interest in honoring the liabilities created by government on its behalf. </a:t>
            </a:r>
            <a:r>
              <a:rPr lang="en-US" dirty="0"/>
              <a:t>Society can choose not to </a:t>
            </a:r>
            <a:r>
              <a:rPr lang="en-US" dirty="0" smtClean="0"/>
              <a:t>honor these liabilities, </a:t>
            </a:r>
            <a:r>
              <a:rPr lang="en-US" dirty="0"/>
              <a:t>but then society will lose the benefit of being able to </a:t>
            </a:r>
            <a:r>
              <a:rPr lang="en-US" dirty="0" smtClean="0"/>
              <a:t>issue such liabilities. Moreover, nearly every member of society, as a creditor of the trust (a holder of government liabilities), will suffer financially.</a:t>
            </a:r>
          </a:p>
          <a:p>
            <a:r>
              <a:rPr lang="en-US" dirty="0" smtClean="0"/>
              <a:t>Clearly, there is a tipping point: a point at which the benefit to society from not honoring the liabilities is greater than the cost. This is something investors in government debt understand particularly well. Indeed, this is why investors in government debt look through the trust to assess what really matters: the capacity and willingness of society to meet its obligations.</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61</a:t>
            </a:fld>
            <a:endParaRPr lang="en-US"/>
          </a:p>
        </p:txBody>
      </p:sp>
    </p:spTree>
    <p:extLst>
      <p:ext uri="{BB962C8B-B14F-4D97-AF65-F5344CB8AC3E}">
        <p14:creationId xmlns:p14="http://schemas.microsoft.com/office/powerpoint/2010/main" val="1115407498"/>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is US Government Debt</a:t>
            </a:r>
            <a:br>
              <a:rPr lang="en-US" sz="4000" dirty="0" smtClean="0"/>
            </a:br>
            <a:r>
              <a:rPr lang="en-US" sz="4000" dirty="0" smtClean="0"/>
              <a:t>Considered a “Safe Investment”?</a:t>
            </a:r>
            <a:endParaRPr lang="en-US" sz="4000" dirty="0"/>
          </a:p>
        </p:txBody>
      </p:sp>
      <p:sp>
        <p:nvSpPr>
          <p:cNvPr id="3" name="Content Placeholder 2"/>
          <p:cNvSpPr>
            <a:spLocks noGrp="1"/>
          </p:cNvSpPr>
          <p:nvPr>
            <p:ph idx="1"/>
          </p:nvPr>
        </p:nvSpPr>
        <p:spPr>
          <a:xfrm>
            <a:off x="492885" y="1806727"/>
            <a:ext cx="8173523" cy="4505231"/>
          </a:xfrm>
        </p:spPr>
        <p:txBody>
          <a:bodyPr>
            <a:normAutofit fontScale="92500"/>
          </a:bodyPr>
          <a:lstStyle/>
          <a:p>
            <a:r>
              <a:rPr lang="en-US" dirty="0" smtClean="0"/>
              <a:t>If government liabilities are liabilities of society itself (claims on the future output of society), then we should expect to see a difference in the way liabilities such as government debt are assessed for credit ratings purposes relative to other liabilities such as corporate debt. And we do.</a:t>
            </a:r>
          </a:p>
          <a:p>
            <a:r>
              <a:rPr lang="en-US" dirty="0" smtClean="0"/>
              <a:t>Most modern governments have issued liabilities (or, more specifically, government debt) far in excess of their assets. </a:t>
            </a:r>
            <a:r>
              <a:rPr lang="en-US" dirty="0"/>
              <a:t>The assets of most governments are highly illiquid. Furthermore</a:t>
            </a:r>
            <a:r>
              <a:rPr lang="en-US" dirty="0" smtClean="0"/>
              <a:t>, modern governments seldom run any significant budget surpluses</a:t>
            </a:r>
            <a:r>
              <a:rPr lang="en-US" dirty="0"/>
              <a:t> </a:t>
            </a:r>
            <a:r>
              <a:rPr lang="en-US" dirty="0" smtClean="0"/>
              <a:t>(they operate with almost perennial budget deficits). And yet most sovereign debts are considered to be “safe investments”.</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62</a:t>
            </a:fld>
            <a:endParaRPr lang="en-US"/>
          </a:p>
        </p:txBody>
      </p:sp>
    </p:spTree>
    <p:extLst>
      <p:ext uri="{BB962C8B-B14F-4D97-AF65-F5344CB8AC3E}">
        <p14:creationId xmlns:p14="http://schemas.microsoft.com/office/powerpoint/2010/main" val="1294502493"/>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Would You Lend Money to</a:t>
            </a:r>
            <a:br>
              <a:rPr lang="en-US" sz="4000" dirty="0" smtClean="0"/>
            </a:br>
            <a:r>
              <a:rPr lang="en-US" sz="4000" dirty="0" smtClean="0"/>
              <a:t>This Entity if it was a Business?</a:t>
            </a:r>
            <a:endParaRPr lang="en-US" sz="4000" dirty="0"/>
          </a:p>
        </p:txBody>
      </p:sp>
      <p:sp>
        <p:nvSpPr>
          <p:cNvPr id="3" name="Content Placeholder 2"/>
          <p:cNvSpPr>
            <a:spLocks noGrp="1"/>
          </p:cNvSpPr>
          <p:nvPr>
            <p:ph idx="1"/>
          </p:nvPr>
        </p:nvSpPr>
        <p:spPr>
          <a:xfrm>
            <a:off x="481009" y="1705860"/>
            <a:ext cx="8177169" cy="1328689"/>
          </a:xfrm>
        </p:spPr>
        <p:txBody>
          <a:bodyPr>
            <a:noAutofit/>
          </a:bodyPr>
          <a:lstStyle/>
          <a:p>
            <a:pPr marL="0" indent="0" algn="ctr">
              <a:buNone/>
            </a:pPr>
            <a:r>
              <a:rPr lang="en-US" sz="2100" dirty="0" smtClean="0"/>
              <a:t>The table below summarize some of the key financial metrics of the US Government as </a:t>
            </a:r>
            <a:r>
              <a:rPr lang="en-US" sz="2100" dirty="0"/>
              <a:t>at September 30, </a:t>
            </a:r>
            <a:r>
              <a:rPr lang="en-US" sz="2100" dirty="0" smtClean="0"/>
              <a:t>2012. This entity has one of the highest credit ratings in the world.</a:t>
            </a:r>
            <a:r>
              <a:rPr lang="en-US" sz="2100" dirty="0"/>
              <a:t> </a:t>
            </a:r>
            <a:r>
              <a:rPr lang="en-US" sz="2100" dirty="0" smtClean="0"/>
              <a:t>Why does an entity with these financial metrics have such a high credit rating? </a:t>
            </a:r>
            <a:endParaRPr lang="en-US" sz="2100" dirty="0"/>
          </a:p>
        </p:txBody>
      </p:sp>
      <p:graphicFrame>
        <p:nvGraphicFramePr>
          <p:cNvPr id="4" name="Table 3"/>
          <p:cNvGraphicFramePr>
            <a:graphicFrameLocks noGrp="1"/>
          </p:cNvGraphicFramePr>
          <p:nvPr>
            <p:extLst>
              <p:ext uri="{D42A27DB-BD31-4B8C-83A1-F6EECF244321}">
                <p14:modId xmlns:p14="http://schemas.microsoft.com/office/powerpoint/2010/main" val="3616870065"/>
              </p:ext>
            </p:extLst>
          </p:nvPr>
        </p:nvGraphicFramePr>
        <p:xfrm>
          <a:off x="962796" y="3176715"/>
          <a:ext cx="7292666" cy="3134502"/>
        </p:xfrm>
        <a:graphic>
          <a:graphicData uri="http://schemas.openxmlformats.org/drawingml/2006/table">
            <a:tbl>
              <a:tblPr firstRow="1" bandRow="1">
                <a:tableStyleId>{FABFCF23-3B69-468F-B69F-88F6DE6A72F2}</a:tableStyleId>
              </a:tblPr>
              <a:tblGrid>
                <a:gridCol w="2751925"/>
                <a:gridCol w="4540741"/>
              </a:tblGrid>
              <a:tr h="447786">
                <a:tc>
                  <a:txBody>
                    <a:bodyPr/>
                    <a:lstStyle/>
                    <a:p>
                      <a:r>
                        <a:rPr lang="en-US" dirty="0" smtClean="0"/>
                        <a:t>CATEGORY</a:t>
                      </a:r>
                      <a:endParaRPr lang="en-US" dirty="0">
                        <a:solidFill>
                          <a:schemeClr val="tx1"/>
                        </a:solidFill>
                      </a:endParaRPr>
                    </a:p>
                  </a:txBody>
                  <a:tcPr/>
                </a:tc>
                <a:tc>
                  <a:txBody>
                    <a:bodyPr/>
                    <a:lstStyle/>
                    <a:p>
                      <a:r>
                        <a:rPr lang="en-US" dirty="0" smtClean="0"/>
                        <a:t>COMMENT</a:t>
                      </a:r>
                      <a:endParaRPr lang="en-US" dirty="0">
                        <a:solidFill>
                          <a:schemeClr val="tx1"/>
                        </a:solidFill>
                      </a:endParaRPr>
                    </a:p>
                  </a:txBody>
                  <a:tcPr/>
                </a:tc>
              </a:tr>
              <a:tr h="447786">
                <a:tc>
                  <a:txBody>
                    <a:bodyPr/>
                    <a:lstStyle/>
                    <a:p>
                      <a:r>
                        <a:rPr lang="en-US" dirty="0" smtClean="0"/>
                        <a:t>Assets</a:t>
                      </a:r>
                      <a:endParaRPr lang="en-US" dirty="0"/>
                    </a:p>
                  </a:txBody>
                  <a:tcPr/>
                </a:tc>
                <a:tc>
                  <a:txBody>
                    <a:bodyPr/>
                    <a:lstStyle/>
                    <a:p>
                      <a:r>
                        <a:rPr lang="en-US" dirty="0" smtClean="0"/>
                        <a:t>$2.7 trillion</a:t>
                      </a:r>
                      <a:r>
                        <a:rPr lang="en-US" baseline="0" dirty="0" smtClean="0"/>
                        <a:t> (mostly illiquid)</a:t>
                      </a:r>
                      <a:endParaRPr lang="en-US" dirty="0"/>
                    </a:p>
                  </a:txBody>
                  <a:tcPr/>
                </a:tc>
              </a:tr>
              <a:tr h="447786">
                <a:tc>
                  <a:txBody>
                    <a:bodyPr/>
                    <a:lstStyle/>
                    <a:p>
                      <a:r>
                        <a:rPr lang="en-US" dirty="0" smtClean="0"/>
                        <a:t>Liabilities</a:t>
                      </a:r>
                      <a:endParaRPr lang="en-US" dirty="0"/>
                    </a:p>
                  </a:txBody>
                  <a:tcPr/>
                </a:tc>
                <a:tc>
                  <a:txBody>
                    <a:bodyPr/>
                    <a:lstStyle/>
                    <a:p>
                      <a:r>
                        <a:rPr lang="en-US" dirty="0" smtClean="0"/>
                        <a:t>$18.8</a:t>
                      </a:r>
                      <a:r>
                        <a:rPr lang="en-US" baseline="0" dirty="0" smtClean="0"/>
                        <a:t> trillion (mostly government debt)</a:t>
                      </a:r>
                      <a:endParaRPr lang="en-US" dirty="0"/>
                    </a:p>
                  </a:txBody>
                  <a:tcPr/>
                </a:tc>
              </a:tr>
              <a:tr h="447786">
                <a:tc>
                  <a:txBody>
                    <a:bodyPr/>
                    <a:lstStyle/>
                    <a:p>
                      <a:r>
                        <a:rPr lang="en-US" dirty="0" smtClean="0"/>
                        <a:t>“Equity”</a:t>
                      </a:r>
                      <a:endParaRPr lang="en-US" dirty="0"/>
                    </a:p>
                  </a:txBody>
                  <a:tcPr/>
                </a:tc>
                <a:tc>
                  <a:txBody>
                    <a:bodyPr/>
                    <a:lstStyle/>
                    <a:p>
                      <a:r>
                        <a:rPr lang="en-US" dirty="0" smtClean="0"/>
                        <a:t>Negative</a:t>
                      </a:r>
                      <a:r>
                        <a:rPr lang="en-US" baseline="0" dirty="0" smtClean="0"/>
                        <a:t> </a:t>
                      </a:r>
                      <a:r>
                        <a:rPr lang="en-US" dirty="0" smtClean="0"/>
                        <a:t>$16.1</a:t>
                      </a:r>
                      <a:r>
                        <a:rPr lang="en-US" baseline="0" dirty="0" smtClean="0"/>
                        <a:t> trillion (A-L above)</a:t>
                      </a:r>
                      <a:endParaRPr lang="en-US" dirty="0"/>
                    </a:p>
                  </a:txBody>
                  <a:tcPr/>
                </a:tc>
              </a:tr>
              <a:tr h="447786">
                <a:tc>
                  <a:txBody>
                    <a:bodyPr/>
                    <a:lstStyle/>
                    <a:p>
                      <a:r>
                        <a:rPr lang="en-US" dirty="0" smtClean="0"/>
                        <a:t>Recent</a:t>
                      </a:r>
                      <a:r>
                        <a:rPr lang="en-US" baseline="0" dirty="0" smtClean="0"/>
                        <a:t> Deficit</a:t>
                      </a:r>
                      <a:endParaRPr lang="en-US" dirty="0"/>
                    </a:p>
                  </a:txBody>
                  <a:tcPr/>
                </a:tc>
                <a:tc>
                  <a:txBody>
                    <a:bodyPr/>
                    <a:lstStyle/>
                    <a:p>
                      <a:r>
                        <a:rPr lang="en-US" dirty="0" smtClean="0"/>
                        <a:t>$1,089 billion (FY 2012 deficit)</a:t>
                      </a:r>
                      <a:endParaRPr lang="en-US" dirty="0"/>
                    </a:p>
                  </a:txBody>
                  <a:tcPr/>
                </a:tc>
              </a:tr>
              <a:tr h="447786">
                <a:tc>
                  <a:txBody>
                    <a:bodyPr/>
                    <a:lstStyle/>
                    <a:p>
                      <a:r>
                        <a:rPr lang="en-US" dirty="0" smtClean="0"/>
                        <a:t>Operating History</a:t>
                      </a:r>
                      <a:endParaRPr lang="en-US" dirty="0"/>
                    </a:p>
                  </a:txBody>
                  <a:tcPr/>
                </a:tc>
                <a:tc>
                  <a:txBody>
                    <a:bodyPr/>
                    <a:lstStyle/>
                    <a:p>
                      <a:r>
                        <a:rPr lang="en-US" dirty="0" smtClean="0"/>
                        <a:t>Budget</a:t>
                      </a:r>
                      <a:r>
                        <a:rPr lang="en-US" baseline="0" dirty="0" smtClean="0"/>
                        <a:t> surplus in only 4 of the last 50 years</a:t>
                      </a:r>
                      <a:endParaRPr lang="en-US" dirty="0"/>
                    </a:p>
                  </a:txBody>
                  <a:tcPr/>
                </a:tc>
              </a:tr>
              <a:tr h="447786">
                <a:tc>
                  <a:txBody>
                    <a:bodyPr/>
                    <a:lstStyle/>
                    <a:p>
                      <a:r>
                        <a:rPr lang="en-US" dirty="0" smtClean="0"/>
                        <a:t>Operating Projections</a:t>
                      </a:r>
                      <a:endParaRPr lang="en-US" dirty="0"/>
                    </a:p>
                  </a:txBody>
                  <a:tcPr/>
                </a:tc>
                <a:tc>
                  <a:txBody>
                    <a:bodyPr/>
                    <a:lstStyle/>
                    <a:p>
                      <a:r>
                        <a:rPr lang="en-US" dirty="0" smtClean="0"/>
                        <a:t>CBO projects deficits for decades to</a:t>
                      </a:r>
                      <a:r>
                        <a:rPr lang="en-US" baseline="0" dirty="0" smtClean="0"/>
                        <a:t> come</a:t>
                      </a:r>
                      <a:endParaRPr lang="en-US" dirty="0"/>
                    </a:p>
                  </a:txBody>
                  <a:tcPr/>
                </a:tc>
              </a:tr>
            </a:tbl>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63</a:t>
            </a:fld>
            <a:endParaRPr lang="en-US"/>
          </a:p>
        </p:txBody>
      </p:sp>
    </p:spTree>
    <p:extLst>
      <p:ext uri="{BB962C8B-B14F-4D97-AF65-F5344CB8AC3E}">
        <p14:creationId xmlns:p14="http://schemas.microsoft.com/office/powerpoint/2010/main" val="3786392964"/>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Capacity &amp; Willingness</a:t>
            </a:r>
            <a:br>
              <a:rPr lang="en-US" sz="4000" dirty="0" smtClean="0"/>
            </a:br>
            <a:r>
              <a:rPr lang="en-US" sz="4000" dirty="0" smtClean="0"/>
              <a:t>of Society To Pay Its Debts</a:t>
            </a:r>
            <a:endParaRPr lang="en-US" sz="4000" dirty="0"/>
          </a:p>
        </p:txBody>
      </p:sp>
      <p:sp>
        <p:nvSpPr>
          <p:cNvPr id="3" name="Content Placeholder 2"/>
          <p:cNvSpPr>
            <a:spLocks noGrp="1"/>
          </p:cNvSpPr>
          <p:nvPr>
            <p:ph idx="1"/>
          </p:nvPr>
        </p:nvSpPr>
        <p:spPr>
          <a:xfrm>
            <a:off x="494130" y="1809213"/>
            <a:ext cx="8279491" cy="4560476"/>
          </a:xfrm>
        </p:spPr>
        <p:txBody>
          <a:bodyPr>
            <a:normAutofit/>
          </a:bodyPr>
          <a:lstStyle/>
          <a:p>
            <a:r>
              <a:rPr lang="en-US" sz="2100" dirty="0" smtClean="0"/>
              <a:t>The reason the US Government has such a high credit rating is because investors “look through” the trust structure to assess what really matters: the capacity and willingness of society to honor the liabilities issued by government on its behalf.</a:t>
            </a:r>
          </a:p>
          <a:p>
            <a:pPr>
              <a:spcBef>
                <a:spcPts val="1400"/>
              </a:spcBef>
            </a:pPr>
            <a:r>
              <a:rPr lang="en-US" sz="2100" dirty="0" smtClean="0"/>
              <a:t>This point can be illustrated by comparing the academic literature on sovereign credit rating factors with the literature on corporate credit rating factors. Corporate credit ratings are primarily determined by financial metrics that can be defined within the bounds of the corporation itself (financial metrics that can be calculated solely by looking at the company accounts). In contrast, sovereign credit ratings are primarily determined by financial metrics that are based on information found outside of the accounts of government.</a:t>
            </a:r>
          </a:p>
          <a:p>
            <a:endParaRPr lang="en-US" dirty="0" smtClean="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64</a:t>
            </a:fld>
            <a:endParaRPr lang="en-US"/>
          </a:p>
        </p:txBody>
      </p:sp>
    </p:spTree>
    <p:extLst>
      <p:ext uri="{BB962C8B-B14F-4D97-AF65-F5344CB8AC3E}">
        <p14:creationId xmlns:p14="http://schemas.microsoft.com/office/powerpoint/2010/main" val="1286033029"/>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Comparison of</a:t>
            </a:r>
            <a:br>
              <a:rPr lang="en-US" sz="4000" dirty="0" smtClean="0"/>
            </a:br>
            <a:r>
              <a:rPr lang="en-US" sz="4000" dirty="0" smtClean="0"/>
              <a:t>Credit Rating Metrics</a:t>
            </a:r>
            <a:endParaRPr lang="en-US" sz="4000" dirty="0"/>
          </a:p>
        </p:txBody>
      </p:sp>
      <p:sp>
        <p:nvSpPr>
          <p:cNvPr id="3" name="Content Placeholder 2"/>
          <p:cNvSpPr>
            <a:spLocks noGrp="1"/>
          </p:cNvSpPr>
          <p:nvPr>
            <p:ph idx="1"/>
          </p:nvPr>
        </p:nvSpPr>
        <p:spPr>
          <a:xfrm>
            <a:off x="573581" y="1725104"/>
            <a:ext cx="8112067" cy="1328689"/>
          </a:xfrm>
        </p:spPr>
        <p:txBody>
          <a:bodyPr>
            <a:noAutofit/>
          </a:bodyPr>
          <a:lstStyle/>
          <a:p>
            <a:pPr marL="0" indent="0" algn="ctr">
              <a:buNone/>
            </a:pPr>
            <a:r>
              <a:rPr lang="en-US" sz="2100" dirty="0" smtClean="0"/>
              <a:t>The table below summarizes some of the key financial metrics used to assess (1) corporate credit ratings (LHS), and (2) sovereign credit ratings (RHS). Corporate rating factors are notably “inward looking”, while sovereign rating factors are “outward looking”.</a:t>
            </a:r>
            <a:endParaRPr lang="en-US" sz="2100" dirty="0"/>
          </a:p>
        </p:txBody>
      </p:sp>
      <p:graphicFrame>
        <p:nvGraphicFramePr>
          <p:cNvPr id="4" name="Table 3"/>
          <p:cNvGraphicFramePr>
            <a:graphicFrameLocks noGrp="1"/>
          </p:cNvGraphicFramePr>
          <p:nvPr>
            <p:extLst>
              <p:ext uri="{D42A27DB-BD31-4B8C-83A1-F6EECF244321}">
                <p14:modId xmlns:p14="http://schemas.microsoft.com/office/powerpoint/2010/main" val="620107647"/>
              </p:ext>
            </p:extLst>
          </p:nvPr>
        </p:nvGraphicFramePr>
        <p:xfrm>
          <a:off x="962796" y="3195959"/>
          <a:ext cx="7292666" cy="2499408"/>
        </p:xfrm>
        <a:graphic>
          <a:graphicData uri="http://schemas.openxmlformats.org/drawingml/2006/table">
            <a:tbl>
              <a:tblPr firstRow="1" bandRow="1">
                <a:tableStyleId>{7DF18680-E054-41AD-8BC1-D1AEF772440D}</a:tableStyleId>
              </a:tblPr>
              <a:tblGrid>
                <a:gridCol w="3646333"/>
                <a:gridCol w="3646333"/>
              </a:tblGrid>
              <a:tr h="416568">
                <a:tc>
                  <a:txBody>
                    <a:bodyPr/>
                    <a:lstStyle/>
                    <a:p>
                      <a:pPr algn="ctr"/>
                      <a:r>
                        <a:rPr lang="en-US" dirty="0" smtClean="0"/>
                        <a:t>CORPORATE</a:t>
                      </a:r>
                      <a:endParaRPr lang="en-US" dirty="0">
                        <a:solidFill>
                          <a:schemeClr val="tx1"/>
                        </a:solidFill>
                      </a:endParaRPr>
                    </a:p>
                  </a:txBody>
                  <a:tcPr/>
                </a:tc>
                <a:tc>
                  <a:txBody>
                    <a:bodyPr/>
                    <a:lstStyle/>
                    <a:p>
                      <a:pPr algn="ctr"/>
                      <a:r>
                        <a:rPr lang="en-US" dirty="0" smtClean="0"/>
                        <a:t>SOVEREIGN</a:t>
                      </a:r>
                      <a:endParaRPr lang="en-US" dirty="0">
                        <a:solidFill>
                          <a:schemeClr val="tx1"/>
                        </a:solidFill>
                      </a:endParaRPr>
                    </a:p>
                  </a:txBody>
                  <a:tcPr/>
                </a:tc>
              </a:tr>
              <a:tr h="416568">
                <a:tc>
                  <a:txBody>
                    <a:bodyPr/>
                    <a:lstStyle/>
                    <a:p>
                      <a:pPr algn="ctr"/>
                      <a:r>
                        <a:rPr lang="en-US" dirty="0" smtClean="0"/>
                        <a:t>Interest Coverage</a:t>
                      </a:r>
                      <a:endParaRPr lang="en-US" dirty="0"/>
                    </a:p>
                  </a:txBody>
                  <a:tcPr/>
                </a:tc>
                <a:tc>
                  <a:txBody>
                    <a:bodyPr/>
                    <a:lstStyle/>
                    <a:p>
                      <a:pPr algn="ctr"/>
                      <a:r>
                        <a:rPr lang="en-US" dirty="0" smtClean="0"/>
                        <a:t>Per Capita</a:t>
                      </a:r>
                      <a:r>
                        <a:rPr lang="en-US" baseline="0" dirty="0" smtClean="0"/>
                        <a:t> Income</a:t>
                      </a:r>
                      <a:endParaRPr lang="en-US" dirty="0"/>
                    </a:p>
                  </a:txBody>
                  <a:tcPr/>
                </a:tc>
              </a:tr>
              <a:tr h="416568">
                <a:tc>
                  <a:txBody>
                    <a:bodyPr/>
                    <a:lstStyle/>
                    <a:p>
                      <a:pPr algn="ctr"/>
                      <a:r>
                        <a:rPr lang="en-US" dirty="0" smtClean="0"/>
                        <a:t>Debt to Total Assets</a:t>
                      </a:r>
                      <a:endParaRPr lang="en-US" dirty="0"/>
                    </a:p>
                  </a:txBody>
                  <a:tcPr/>
                </a:tc>
                <a:tc>
                  <a:txBody>
                    <a:bodyPr/>
                    <a:lstStyle/>
                    <a:p>
                      <a:pPr algn="ctr"/>
                      <a:r>
                        <a:rPr lang="en-US" dirty="0" smtClean="0"/>
                        <a:t>GDP Growth</a:t>
                      </a:r>
                      <a:endParaRPr lang="en-US" dirty="0"/>
                    </a:p>
                  </a:txBody>
                  <a:tcPr/>
                </a:tc>
              </a:tr>
              <a:tr h="416568">
                <a:tc>
                  <a:txBody>
                    <a:bodyPr/>
                    <a:lstStyle/>
                    <a:p>
                      <a:pPr algn="ctr"/>
                      <a:r>
                        <a:rPr lang="en-US" dirty="0" smtClean="0"/>
                        <a:t>Debt to Equity</a:t>
                      </a:r>
                      <a:endParaRPr lang="en-US" dirty="0"/>
                    </a:p>
                  </a:txBody>
                  <a:tcPr/>
                </a:tc>
                <a:tc>
                  <a:txBody>
                    <a:bodyPr/>
                    <a:lstStyle/>
                    <a:p>
                      <a:pPr algn="ctr"/>
                      <a:r>
                        <a:rPr lang="en-US" dirty="0" smtClean="0"/>
                        <a:t>Inflation Rate</a:t>
                      </a:r>
                      <a:endParaRPr lang="en-US" dirty="0"/>
                    </a:p>
                  </a:txBody>
                  <a:tcPr/>
                </a:tc>
              </a:tr>
              <a:tr h="416568">
                <a:tc>
                  <a:txBody>
                    <a:bodyPr/>
                    <a:lstStyle/>
                    <a:p>
                      <a:pPr algn="ctr"/>
                      <a:r>
                        <a:rPr lang="en-US" dirty="0" smtClean="0"/>
                        <a:t>Return on</a:t>
                      </a:r>
                      <a:r>
                        <a:rPr lang="en-US" baseline="0" dirty="0" smtClean="0"/>
                        <a:t> Assets (Income/Assets)</a:t>
                      </a:r>
                      <a:endParaRPr lang="en-US" dirty="0"/>
                    </a:p>
                  </a:txBody>
                  <a:tcPr/>
                </a:tc>
                <a:tc>
                  <a:txBody>
                    <a:bodyPr/>
                    <a:lstStyle/>
                    <a:p>
                      <a:pPr algn="ctr"/>
                      <a:r>
                        <a:rPr lang="en-US" dirty="0" smtClean="0"/>
                        <a:t>Ratio Debt to GDP</a:t>
                      </a:r>
                      <a:endParaRPr lang="en-US" dirty="0"/>
                    </a:p>
                  </a:txBody>
                  <a:tcPr/>
                </a:tc>
              </a:tr>
              <a:tr h="416568">
                <a:tc>
                  <a:txBody>
                    <a:bodyPr/>
                    <a:lstStyle/>
                    <a:p>
                      <a:pPr algn="ctr"/>
                      <a:r>
                        <a:rPr lang="en-US" dirty="0" smtClean="0"/>
                        <a:t>Firm Size</a:t>
                      </a:r>
                      <a:endParaRPr lang="en-US" dirty="0"/>
                    </a:p>
                  </a:txBody>
                  <a:tcPr/>
                </a:tc>
                <a:tc>
                  <a:txBody>
                    <a:bodyPr/>
                    <a:lstStyle/>
                    <a:p>
                      <a:pPr algn="ctr"/>
                      <a:r>
                        <a:rPr lang="en-US" dirty="0" smtClean="0"/>
                        <a:t>Default History</a:t>
                      </a:r>
                      <a:endParaRPr lang="en-US" dirty="0"/>
                    </a:p>
                  </a:txBody>
                  <a:tcPr/>
                </a:tc>
              </a:tr>
            </a:tbl>
          </a:graphicData>
        </a:graphic>
      </p:graphicFrame>
      <p:sp>
        <p:nvSpPr>
          <p:cNvPr id="5" name="TextBox 4"/>
          <p:cNvSpPr txBox="1"/>
          <p:nvPr/>
        </p:nvSpPr>
        <p:spPr>
          <a:xfrm>
            <a:off x="491641" y="5736340"/>
            <a:ext cx="8296432" cy="646331"/>
          </a:xfrm>
          <a:prstGeom prst="rect">
            <a:avLst/>
          </a:prstGeom>
          <a:noFill/>
        </p:spPr>
        <p:txBody>
          <a:bodyPr wrap="square" rtlCol="0">
            <a:spAutoFit/>
          </a:bodyPr>
          <a:lstStyle/>
          <a:p>
            <a:r>
              <a:rPr lang="en-US" dirty="0" smtClean="0"/>
              <a:t>Sources: </a:t>
            </a:r>
            <a:r>
              <a:rPr lang="en-US" dirty="0" err="1" smtClean="0"/>
              <a:t>Matthies</a:t>
            </a:r>
            <a:r>
              <a:rPr lang="en-US" dirty="0" smtClean="0"/>
              <a:t>, (2013), “Empirical Research on Corporate Credit Ratings” and </a:t>
            </a:r>
            <a:r>
              <a:rPr lang="en-US" dirty="0" err="1" smtClean="0"/>
              <a:t>Mellios</a:t>
            </a:r>
            <a:r>
              <a:rPr lang="en-US" dirty="0" smtClean="0"/>
              <a:t>, Paget-Blanc (2005) “Which Factors Determine Sovereign Credit Ratings?”</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65</a:t>
            </a:fld>
            <a:endParaRPr lang="en-US"/>
          </a:p>
        </p:txBody>
      </p:sp>
    </p:spTree>
    <p:extLst>
      <p:ext uri="{BB962C8B-B14F-4D97-AF65-F5344CB8AC3E}">
        <p14:creationId xmlns:p14="http://schemas.microsoft.com/office/powerpoint/2010/main" val="3987114721"/>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Corporate </a:t>
            </a:r>
            <a:r>
              <a:rPr lang="en-US" sz="4000" dirty="0" err="1" smtClean="0"/>
              <a:t>vs</a:t>
            </a:r>
            <a:r>
              <a:rPr lang="en-US" sz="4000" dirty="0" smtClean="0"/>
              <a:t> Sovereign</a:t>
            </a:r>
            <a:br>
              <a:rPr lang="en-US" sz="4000" dirty="0" smtClean="0"/>
            </a:br>
            <a:r>
              <a:rPr lang="en-US" sz="4000" dirty="0" smtClean="0"/>
              <a:t>Credit Rating</a:t>
            </a:r>
            <a:endParaRPr lang="en-US" sz="4000" dirty="0"/>
          </a:p>
        </p:txBody>
      </p:sp>
      <p:sp>
        <p:nvSpPr>
          <p:cNvPr id="3" name="Content Placeholder 2"/>
          <p:cNvSpPr>
            <a:spLocks noGrp="1"/>
          </p:cNvSpPr>
          <p:nvPr>
            <p:ph idx="1"/>
          </p:nvPr>
        </p:nvSpPr>
        <p:spPr>
          <a:xfrm>
            <a:off x="492294" y="1823318"/>
            <a:ext cx="8185127" cy="4642590"/>
          </a:xfrm>
        </p:spPr>
        <p:txBody>
          <a:bodyPr>
            <a:normAutofit/>
          </a:bodyPr>
          <a:lstStyle/>
          <a:p>
            <a:r>
              <a:rPr lang="en-US" sz="2100" dirty="0" smtClean="0"/>
              <a:t>The key factors in determining a corporate credit rating are primarily financial ratios that exist </a:t>
            </a:r>
            <a:r>
              <a:rPr lang="en-US" sz="2100" i="1" dirty="0" smtClean="0"/>
              <a:t>within</a:t>
            </a:r>
            <a:r>
              <a:rPr lang="en-US" sz="2100" dirty="0" smtClean="0"/>
              <a:t> the structure such as leverage, liquidity and interest coverage (</a:t>
            </a:r>
            <a:r>
              <a:rPr lang="en-US" sz="2100" dirty="0" err="1" smtClean="0"/>
              <a:t>Matthies</a:t>
            </a:r>
            <a:r>
              <a:rPr lang="en-US" sz="2100" dirty="0" smtClean="0"/>
              <a:t>, 2013). In contrast, the key factors that determine the credit rating of government debt are financial metrics that exist </a:t>
            </a:r>
            <a:r>
              <a:rPr lang="en-US" sz="2100" i="1" dirty="0" smtClean="0"/>
              <a:t>outside</a:t>
            </a:r>
            <a:r>
              <a:rPr lang="en-US" sz="2100" dirty="0" smtClean="0"/>
              <a:t> of the structure of government: metrics such as Debt/GDP (GDP is not a metric on the government’</a:t>
            </a:r>
            <a:r>
              <a:rPr lang="en-US" sz="2100" i="1" dirty="0" smtClean="0"/>
              <a:t>s</a:t>
            </a:r>
            <a:r>
              <a:rPr lang="en-US" sz="2100" dirty="0" smtClean="0"/>
              <a:t> income statement), per capita income, GDP growth and inflation (</a:t>
            </a:r>
            <a:r>
              <a:rPr lang="en-US" sz="2100" dirty="0" err="1" smtClean="0"/>
              <a:t>Mellios</a:t>
            </a:r>
            <a:r>
              <a:rPr lang="en-US" sz="2100" dirty="0" smtClean="0"/>
              <a:t>, Paget-Blanc, 2005). All these metrics are found on </a:t>
            </a:r>
            <a:r>
              <a:rPr lang="en-US" sz="2100" i="1" dirty="0" smtClean="0"/>
              <a:t>society’s</a:t>
            </a:r>
            <a:r>
              <a:rPr lang="en-US" sz="2100" dirty="0" smtClean="0"/>
              <a:t> financial statements.</a:t>
            </a:r>
          </a:p>
          <a:p>
            <a:pPr>
              <a:spcBef>
                <a:spcPts val="1400"/>
              </a:spcBef>
            </a:pPr>
            <a:r>
              <a:rPr lang="en-US" sz="2100" dirty="0"/>
              <a:t>I</a:t>
            </a:r>
            <a:r>
              <a:rPr lang="en-US" sz="2100" dirty="0" smtClean="0"/>
              <a:t>nvestors in government debt look past the standalone financial metrics of government, incorporating only a few of these metrics into a much broader assessment of the capacity and willingness of society to honor its obligations.</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66</a:t>
            </a:fld>
            <a:endParaRPr lang="en-US"/>
          </a:p>
        </p:txBody>
      </p:sp>
    </p:spTree>
    <p:extLst>
      <p:ext uri="{BB962C8B-B14F-4D97-AF65-F5344CB8AC3E}">
        <p14:creationId xmlns:p14="http://schemas.microsoft.com/office/powerpoint/2010/main" val="1275800434"/>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294" y="244158"/>
            <a:ext cx="8127405" cy="1339850"/>
          </a:xfrm>
        </p:spPr>
        <p:txBody>
          <a:bodyPr>
            <a:normAutofit fontScale="90000"/>
          </a:bodyPr>
          <a:lstStyle/>
          <a:p>
            <a:r>
              <a:rPr lang="en-US" sz="4000" dirty="0" smtClean="0"/>
              <a:t>Government Bonds: An Indirect Claim on the Future Output of Society</a:t>
            </a:r>
            <a:endParaRPr lang="en-US" sz="4000" dirty="0"/>
          </a:p>
        </p:txBody>
      </p:sp>
      <p:sp>
        <p:nvSpPr>
          <p:cNvPr id="3" name="Content Placeholder 2"/>
          <p:cNvSpPr>
            <a:spLocks noGrp="1"/>
          </p:cNvSpPr>
          <p:nvPr>
            <p:ph idx="1"/>
          </p:nvPr>
        </p:nvSpPr>
        <p:spPr>
          <a:xfrm>
            <a:off x="492294" y="1810456"/>
            <a:ext cx="8262088" cy="4539989"/>
          </a:xfrm>
        </p:spPr>
        <p:txBody>
          <a:bodyPr>
            <a:normAutofit fontScale="92500"/>
          </a:bodyPr>
          <a:lstStyle/>
          <a:p>
            <a:r>
              <a:rPr lang="en-US" dirty="0" smtClean="0"/>
              <a:t>In simple terms, US Government bonds are not considered to be a safe investment because they are a legal claim against the US Government, nor because some government official tells investors that the bonds are “backed by the full faith and credit of the US Government”. Investors consider US Government bonds to be low risk (at the present time) because they represent an indirect claim against the future economic output of the largest, most diversified and most stable national economy in the world.</a:t>
            </a:r>
          </a:p>
          <a:p>
            <a:r>
              <a:rPr lang="en-US" dirty="0" smtClean="0"/>
              <a:t>The US government has been empowered </a:t>
            </a:r>
            <a:r>
              <a:rPr lang="en-US" dirty="0"/>
              <a:t>to issue liabilities that are </a:t>
            </a:r>
            <a:r>
              <a:rPr lang="en-US" dirty="0" smtClean="0"/>
              <a:t>implicitly a </a:t>
            </a:r>
            <a:r>
              <a:rPr lang="en-US" dirty="0"/>
              <a:t>claim on the </a:t>
            </a:r>
            <a:r>
              <a:rPr lang="en-US" dirty="0" smtClean="0"/>
              <a:t>future economic </a:t>
            </a:r>
            <a:r>
              <a:rPr lang="en-US" dirty="0"/>
              <a:t>output of </a:t>
            </a:r>
            <a:r>
              <a:rPr lang="en-US" dirty="0" smtClean="0"/>
              <a:t>US society. Economically, these liabilities of government are liabilities of society itself.</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67</a:t>
            </a:fld>
            <a:endParaRPr lang="en-US"/>
          </a:p>
        </p:txBody>
      </p:sp>
    </p:spTree>
    <p:extLst>
      <p:ext uri="{BB962C8B-B14F-4D97-AF65-F5344CB8AC3E}">
        <p14:creationId xmlns:p14="http://schemas.microsoft.com/office/powerpoint/2010/main" val="1030824882"/>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576" y="244158"/>
            <a:ext cx="8146363" cy="1339850"/>
          </a:xfrm>
        </p:spPr>
        <p:txBody>
          <a:bodyPr>
            <a:normAutofit/>
          </a:bodyPr>
          <a:lstStyle/>
          <a:p>
            <a:r>
              <a:rPr lang="en-US" sz="4000" dirty="0" smtClean="0"/>
              <a:t>Money is a</a:t>
            </a:r>
            <a:r>
              <a:rPr lang="en-US" sz="4000" dirty="0"/>
              <a:t> </a:t>
            </a:r>
            <a:r>
              <a:rPr lang="en-US" sz="4000" dirty="0" smtClean="0"/>
              <a:t>Direct Claim on the Future Output of Society</a:t>
            </a:r>
            <a:endParaRPr lang="en-US" sz="4000" dirty="0"/>
          </a:p>
        </p:txBody>
      </p:sp>
      <p:sp>
        <p:nvSpPr>
          <p:cNvPr id="3" name="Content Placeholder 2"/>
          <p:cNvSpPr>
            <a:spLocks noGrp="1"/>
          </p:cNvSpPr>
          <p:nvPr>
            <p:ph idx="1"/>
          </p:nvPr>
        </p:nvSpPr>
        <p:spPr>
          <a:xfrm>
            <a:off x="492577" y="1808781"/>
            <a:ext cx="8300285" cy="4615394"/>
          </a:xfrm>
        </p:spPr>
        <p:txBody>
          <a:bodyPr>
            <a:normAutofit fontScale="92500"/>
          </a:bodyPr>
          <a:lstStyle/>
          <a:p>
            <a:r>
              <a:rPr lang="en-US" dirty="0" smtClean="0"/>
              <a:t>Let’s return to our discussion on the nature of money. The point of the previous discussion regarding government debt is to highlight that government debt is a liability of government in name only. In truth, government debt is a liability of society and is, at least </a:t>
            </a:r>
            <a:r>
              <a:rPr lang="en-US" i="1" dirty="0" smtClean="0"/>
              <a:t>indirectly</a:t>
            </a:r>
            <a:r>
              <a:rPr lang="en-US" dirty="0" smtClean="0"/>
              <a:t>, a claim on the future output of society.</a:t>
            </a:r>
          </a:p>
          <a:p>
            <a:r>
              <a:rPr lang="en-US" dirty="0" smtClean="0"/>
              <a:t>The view of this paper is that all government </a:t>
            </a:r>
            <a:r>
              <a:rPr lang="en-US" dirty="0"/>
              <a:t>liabilities are liabilities of government in name only. In truth, government liabilities are liabilities of society and a claim to society’s future economic </a:t>
            </a:r>
            <a:r>
              <a:rPr lang="en-US" dirty="0" smtClean="0"/>
              <a:t>output.</a:t>
            </a:r>
            <a:r>
              <a:rPr lang="en-US" dirty="0"/>
              <a:t> </a:t>
            </a:r>
            <a:r>
              <a:rPr lang="en-US" dirty="0" smtClean="0"/>
              <a:t>Money, like government debt, is a liability of government in name only. The true counterparty of the liability is society itself. However, money, unlike government debt, is a </a:t>
            </a:r>
            <a:r>
              <a:rPr lang="en-US" i="1" dirty="0" smtClean="0"/>
              <a:t>direct</a:t>
            </a:r>
            <a:r>
              <a:rPr lang="en-US" dirty="0" smtClean="0"/>
              <a:t> claim on the output of society.</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68</a:t>
            </a:fld>
            <a:endParaRPr lang="en-US"/>
          </a:p>
        </p:txBody>
      </p:sp>
    </p:spTree>
    <p:extLst>
      <p:ext uri="{BB962C8B-B14F-4D97-AF65-F5344CB8AC3E}">
        <p14:creationId xmlns:p14="http://schemas.microsoft.com/office/powerpoint/2010/main" val="56322814"/>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Direct </a:t>
            </a:r>
            <a:r>
              <a:rPr lang="en-US" sz="4000" dirty="0" err="1" smtClean="0"/>
              <a:t>vs</a:t>
            </a:r>
            <a:r>
              <a:rPr lang="en-US" sz="4000" dirty="0" smtClean="0"/>
              <a:t> Indirect Claim</a:t>
            </a:r>
            <a:endParaRPr lang="en-US" sz="4000" dirty="0"/>
          </a:p>
        </p:txBody>
      </p:sp>
      <p:sp>
        <p:nvSpPr>
          <p:cNvPr id="3" name="Content Placeholder 2"/>
          <p:cNvSpPr>
            <a:spLocks noGrp="1"/>
          </p:cNvSpPr>
          <p:nvPr>
            <p:ph idx="1"/>
          </p:nvPr>
        </p:nvSpPr>
        <p:spPr>
          <a:xfrm>
            <a:off x="500250" y="1806452"/>
            <a:ext cx="8254131" cy="4640211"/>
          </a:xfrm>
        </p:spPr>
        <p:txBody>
          <a:bodyPr>
            <a:normAutofit fontScale="92500"/>
          </a:bodyPr>
          <a:lstStyle/>
          <a:p>
            <a:r>
              <a:rPr lang="en-US" dirty="0" smtClean="0"/>
              <a:t>The difference between a direct and indirect claim to output can be best understood in contractual terms. In the case of an </a:t>
            </a:r>
            <a:r>
              <a:rPr lang="en-US" i="1" dirty="0" smtClean="0"/>
              <a:t>indirect</a:t>
            </a:r>
            <a:r>
              <a:rPr lang="en-US" dirty="0" smtClean="0"/>
              <a:t> claim, the financial instrument (the contract) that governs the nature of the security will not mention “output” in its terms. A government bondholders’ agreement mentions nothing about the bondholder having a right to “future economic output”: rather, the bondholders’ claim is expressed in terms of money.</a:t>
            </a:r>
          </a:p>
          <a:p>
            <a:r>
              <a:rPr lang="en-US" dirty="0" smtClean="0"/>
              <a:t>In the case of a </a:t>
            </a:r>
            <a:r>
              <a:rPr lang="en-US" i="1" dirty="0" smtClean="0"/>
              <a:t>direct</a:t>
            </a:r>
            <a:r>
              <a:rPr lang="en-US" dirty="0" smtClean="0"/>
              <a:t> claim (money), the implied contract between the parties, if it was to be found in written form, would express the obligations of the issuer (society) and the benefits to the holder in terms of future economic output. In this sense, money is a direct claim to the future economic output of society.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69</a:t>
            </a:fld>
            <a:endParaRPr lang="en-US"/>
          </a:p>
        </p:txBody>
      </p:sp>
    </p:spTree>
    <p:extLst>
      <p:ext uri="{BB962C8B-B14F-4D97-AF65-F5344CB8AC3E}">
        <p14:creationId xmlns:p14="http://schemas.microsoft.com/office/powerpoint/2010/main" val="2113965852"/>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125" y="244158"/>
            <a:ext cx="8112068" cy="1339850"/>
          </a:xfrm>
        </p:spPr>
        <p:txBody>
          <a:bodyPr>
            <a:normAutofit/>
          </a:bodyPr>
          <a:lstStyle/>
          <a:p>
            <a:r>
              <a:rPr lang="en-US" sz="4000" dirty="0" smtClean="0"/>
              <a:t>Money as a Claim on the</a:t>
            </a:r>
            <a:br>
              <a:rPr lang="en-US" sz="4000" dirty="0" smtClean="0"/>
            </a:br>
            <a:r>
              <a:rPr lang="en-US" sz="4000" dirty="0" smtClean="0"/>
              <a:t>Future Output of Society</a:t>
            </a:r>
            <a:endParaRPr lang="en-US" sz="4000" dirty="0"/>
          </a:p>
        </p:txBody>
      </p:sp>
      <p:sp>
        <p:nvSpPr>
          <p:cNvPr id="3" name="Content Placeholder 2"/>
          <p:cNvSpPr>
            <a:spLocks noGrp="1"/>
          </p:cNvSpPr>
          <p:nvPr>
            <p:ph idx="1"/>
          </p:nvPr>
        </p:nvSpPr>
        <p:spPr>
          <a:xfrm>
            <a:off x="512125" y="1763592"/>
            <a:ext cx="8112068" cy="1232470"/>
          </a:xfrm>
        </p:spPr>
        <p:txBody>
          <a:bodyPr>
            <a:normAutofit fontScale="92500"/>
          </a:bodyPr>
          <a:lstStyle/>
          <a:p>
            <a:pPr marL="0" indent="0" algn="ctr">
              <a:buNone/>
            </a:pPr>
            <a:r>
              <a:rPr lang="en-US" dirty="0" smtClean="0"/>
              <a:t>Money is a form of financing used by society to fund public projects. From an economic perspective, money is a liability of society and represents a direct claim to the future output of society.</a:t>
            </a:r>
            <a:endParaRPr lang="en-US" dirty="0"/>
          </a:p>
        </p:txBody>
      </p:sp>
      <p:sp>
        <p:nvSpPr>
          <p:cNvPr id="4" name="Rectangle 3"/>
          <p:cNvSpPr/>
          <p:nvPr/>
        </p:nvSpPr>
        <p:spPr>
          <a:xfrm>
            <a:off x="3277603" y="3073038"/>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359544" y="3195961"/>
            <a:ext cx="2034819" cy="646331"/>
          </a:xfrm>
          <a:prstGeom prst="rect">
            <a:avLst/>
          </a:prstGeom>
          <a:noFill/>
        </p:spPr>
        <p:txBody>
          <a:bodyPr wrap="none" rtlCol="0">
            <a:spAutoFit/>
          </a:bodyPr>
          <a:lstStyle/>
          <a:p>
            <a:pPr algn="ctr"/>
            <a:r>
              <a:rPr lang="en-US" dirty="0" smtClean="0"/>
              <a:t>SOCIETY</a:t>
            </a:r>
          </a:p>
          <a:p>
            <a:pPr algn="ctr"/>
            <a:r>
              <a:rPr lang="en-US" dirty="0" smtClean="0"/>
              <a:t>“BENEFICIARY”</a:t>
            </a:r>
            <a:endParaRPr lang="en-US" dirty="0"/>
          </a:p>
        </p:txBody>
      </p:sp>
      <p:sp>
        <p:nvSpPr>
          <p:cNvPr id="8" name="Rectangle 7"/>
          <p:cNvSpPr/>
          <p:nvPr/>
        </p:nvSpPr>
        <p:spPr>
          <a:xfrm>
            <a:off x="880856" y="4208814"/>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286608" y="5357331"/>
            <a:ext cx="2171412" cy="8809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1021111" y="4342971"/>
            <a:ext cx="1928733" cy="646331"/>
          </a:xfrm>
          <a:prstGeom prst="rect">
            <a:avLst/>
          </a:prstGeom>
          <a:noFill/>
        </p:spPr>
        <p:txBody>
          <a:bodyPr wrap="none" rtlCol="0">
            <a:spAutoFit/>
          </a:bodyPr>
          <a:lstStyle/>
          <a:p>
            <a:pPr algn="ctr"/>
            <a:r>
              <a:rPr lang="en-US" dirty="0" smtClean="0"/>
              <a:t>GOVERNMENT</a:t>
            </a:r>
          </a:p>
          <a:p>
            <a:pPr algn="ctr"/>
            <a:r>
              <a:rPr lang="en-US" dirty="0" smtClean="0"/>
              <a:t>“THE TRUST”</a:t>
            </a:r>
            <a:endParaRPr lang="en-US" dirty="0"/>
          </a:p>
        </p:txBody>
      </p:sp>
      <p:sp>
        <p:nvSpPr>
          <p:cNvPr id="24" name="Can 23"/>
          <p:cNvSpPr/>
          <p:nvPr/>
        </p:nvSpPr>
        <p:spPr>
          <a:xfrm>
            <a:off x="5738946" y="3940230"/>
            <a:ext cx="2700881" cy="1406859"/>
          </a:xfrm>
          <a:prstGeom prst="can">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FUTURE ECONOMIC OUTPUT OF SOCIETY</a:t>
            </a:r>
          </a:p>
          <a:p>
            <a:pPr algn="ctr"/>
            <a:endParaRPr lang="en-US" dirty="0">
              <a:solidFill>
                <a:schemeClr val="tx1"/>
              </a:solidFill>
            </a:endParaRPr>
          </a:p>
        </p:txBody>
      </p:sp>
      <p:sp>
        <p:nvSpPr>
          <p:cNvPr id="7" name="TextBox 6"/>
          <p:cNvSpPr txBox="1"/>
          <p:nvPr/>
        </p:nvSpPr>
        <p:spPr>
          <a:xfrm>
            <a:off x="3400514" y="5490497"/>
            <a:ext cx="1928733" cy="646331"/>
          </a:xfrm>
          <a:prstGeom prst="rect">
            <a:avLst/>
          </a:prstGeom>
          <a:noFill/>
        </p:spPr>
        <p:txBody>
          <a:bodyPr wrap="none" rtlCol="0">
            <a:spAutoFit/>
          </a:bodyPr>
          <a:lstStyle/>
          <a:p>
            <a:pPr algn="ctr"/>
            <a:r>
              <a:rPr lang="en-US" dirty="0" smtClean="0"/>
              <a:t>GOVERNMENT</a:t>
            </a:r>
          </a:p>
          <a:p>
            <a:pPr algn="ctr"/>
            <a:r>
              <a:rPr lang="en-US" dirty="0" smtClean="0"/>
              <a:t>LIABILITIES</a:t>
            </a:r>
            <a:endParaRPr lang="en-US" dirty="0"/>
          </a:p>
        </p:txBody>
      </p:sp>
      <p:cxnSp>
        <p:nvCxnSpPr>
          <p:cNvPr id="11" name="Straight Connector 10"/>
          <p:cNvCxnSpPr/>
          <p:nvPr/>
        </p:nvCxnSpPr>
        <p:spPr>
          <a:xfrm flipH="1">
            <a:off x="1987047" y="3637422"/>
            <a:ext cx="12905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987047" y="3637422"/>
            <a:ext cx="0" cy="5713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21111" y="3195961"/>
            <a:ext cx="1741658" cy="369332"/>
          </a:xfrm>
          <a:prstGeom prst="rect">
            <a:avLst/>
          </a:prstGeom>
          <a:noFill/>
        </p:spPr>
        <p:txBody>
          <a:bodyPr wrap="none" rtlCol="0">
            <a:spAutoFit/>
          </a:bodyPr>
          <a:lstStyle/>
          <a:p>
            <a:r>
              <a:rPr lang="en-US" dirty="0" smtClean="0"/>
              <a:t>AUTHORIZES</a:t>
            </a:r>
            <a:endParaRPr lang="en-US" dirty="0"/>
          </a:p>
        </p:txBody>
      </p:sp>
      <p:cxnSp>
        <p:nvCxnSpPr>
          <p:cNvPr id="29" name="Straight Connector 28"/>
          <p:cNvCxnSpPr/>
          <p:nvPr/>
        </p:nvCxnSpPr>
        <p:spPr>
          <a:xfrm>
            <a:off x="5449015" y="3637422"/>
            <a:ext cx="1700256"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391326" y="3236935"/>
            <a:ext cx="1484113" cy="369332"/>
          </a:xfrm>
          <a:prstGeom prst="rect">
            <a:avLst/>
          </a:prstGeom>
          <a:noFill/>
        </p:spPr>
        <p:txBody>
          <a:bodyPr wrap="none" rtlCol="0">
            <a:spAutoFit/>
          </a:bodyPr>
          <a:lstStyle/>
          <a:p>
            <a:r>
              <a:rPr lang="en-US" dirty="0" smtClean="0"/>
              <a:t>PRODUCES</a:t>
            </a:r>
            <a:endParaRPr lang="en-US" dirty="0"/>
          </a:p>
        </p:txBody>
      </p:sp>
      <p:cxnSp>
        <p:nvCxnSpPr>
          <p:cNvPr id="33" name="Straight Arrow Connector 32"/>
          <p:cNvCxnSpPr/>
          <p:nvPr/>
        </p:nvCxnSpPr>
        <p:spPr>
          <a:xfrm>
            <a:off x="7145077" y="3637422"/>
            <a:ext cx="0" cy="3165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1987047" y="5089754"/>
            <a:ext cx="0" cy="585126"/>
          </a:xfrm>
          <a:prstGeom prst="line">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1987047" y="5674880"/>
            <a:ext cx="1290556" cy="0"/>
          </a:xfrm>
          <a:prstGeom prst="line">
            <a:avLst/>
          </a:prstGeom>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57946" y="5715854"/>
            <a:ext cx="2484537" cy="369332"/>
          </a:xfrm>
          <a:prstGeom prst="rect">
            <a:avLst/>
          </a:prstGeom>
          <a:noFill/>
        </p:spPr>
        <p:txBody>
          <a:bodyPr wrap="none" rtlCol="0">
            <a:spAutoFit/>
          </a:bodyPr>
          <a:lstStyle/>
          <a:p>
            <a:r>
              <a:rPr lang="en-US" dirty="0" smtClean="0"/>
              <a:t>“LEGAL LIABILITY”</a:t>
            </a:r>
            <a:endParaRPr lang="en-US" dirty="0"/>
          </a:p>
        </p:txBody>
      </p:sp>
      <p:cxnSp>
        <p:nvCxnSpPr>
          <p:cNvPr id="49" name="Straight Connector 48"/>
          <p:cNvCxnSpPr/>
          <p:nvPr/>
        </p:nvCxnSpPr>
        <p:spPr>
          <a:xfrm>
            <a:off x="5458020" y="5674881"/>
            <a:ext cx="3207141" cy="20486"/>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5653865" y="5715854"/>
            <a:ext cx="3007178" cy="369332"/>
          </a:xfrm>
          <a:prstGeom prst="rect">
            <a:avLst/>
          </a:prstGeom>
          <a:noFill/>
        </p:spPr>
        <p:txBody>
          <a:bodyPr wrap="none" rtlCol="0">
            <a:spAutoFit/>
          </a:bodyPr>
          <a:lstStyle/>
          <a:p>
            <a:r>
              <a:rPr lang="en-US" dirty="0" smtClean="0"/>
              <a:t>“ECONOMIC LIABILITY”</a:t>
            </a:r>
            <a:endParaRPr lang="en-US" dirty="0"/>
          </a:p>
        </p:txBody>
      </p:sp>
      <p:cxnSp>
        <p:nvCxnSpPr>
          <p:cNvPr id="10" name="Straight Connector 9"/>
          <p:cNvCxnSpPr/>
          <p:nvPr/>
        </p:nvCxnSpPr>
        <p:spPr>
          <a:xfrm>
            <a:off x="3052268" y="4773764"/>
            <a:ext cx="10925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144793" y="4773764"/>
            <a:ext cx="0" cy="5733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618133" y="4773764"/>
            <a:ext cx="10925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618133" y="4773764"/>
            <a:ext cx="0" cy="573325"/>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3052268" y="4547841"/>
            <a:ext cx="2658390" cy="2"/>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037633" y="4147353"/>
            <a:ext cx="2672526" cy="369332"/>
          </a:xfrm>
          <a:prstGeom prst="rect">
            <a:avLst/>
          </a:prstGeom>
          <a:noFill/>
        </p:spPr>
        <p:txBody>
          <a:bodyPr wrap="none" rtlCol="0">
            <a:spAutoFit/>
          </a:bodyPr>
          <a:lstStyle/>
          <a:p>
            <a:r>
              <a:rPr lang="en-US" dirty="0" smtClean="0"/>
              <a:t>TO ISSUE CLAIMS ON</a:t>
            </a:r>
            <a:endParaRPr lang="en-US" dirty="0"/>
          </a:p>
        </p:txBody>
      </p:sp>
      <p:cxnSp>
        <p:nvCxnSpPr>
          <p:cNvPr id="16" name="Straight Connector 15"/>
          <p:cNvCxnSpPr/>
          <p:nvPr/>
        </p:nvCxnSpPr>
        <p:spPr>
          <a:xfrm flipV="1">
            <a:off x="8665161" y="3236935"/>
            <a:ext cx="0" cy="243794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449015" y="3195961"/>
            <a:ext cx="3212028" cy="0"/>
          </a:xfrm>
          <a:prstGeom prst="line">
            <a:avLst/>
          </a:prstGeom>
          <a:ln>
            <a:prstDash val="sysDash"/>
            <a:headEnd type="none"/>
            <a:tailEnd type="arrow"/>
          </a:ln>
        </p:spPr>
        <p:style>
          <a:lnRef idx="2">
            <a:schemeClr val="accent1"/>
          </a:lnRef>
          <a:fillRef idx="0">
            <a:schemeClr val="accent1"/>
          </a:fillRef>
          <a:effectRef idx="1">
            <a:schemeClr val="accent1"/>
          </a:effectRef>
          <a:fontRef idx="minor">
            <a:schemeClr val="tx1"/>
          </a:fontRef>
        </p:style>
      </p:cxnSp>
      <p:sp>
        <p:nvSpPr>
          <p:cNvPr id="6" name="Footer Placeholder 5"/>
          <p:cNvSpPr>
            <a:spLocks noGrp="1"/>
          </p:cNvSpPr>
          <p:nvPr>
            <p:ph type="ftr" sz="quarter" idx="11"/>
          </p:nvPr>
        </p:nvSpPr>
        <p:spPr/>
        <p:txBody>
          <a:bodyPr/>
          <a:lstStyle/>
          <a:p>
            <a:r>
              <a:rPr lang="en-US" smtClean="0"/>
              <a:t>Gervaise R. J. Heddle, 2014</a:t>
            </a:r>
            <a:endParaRPr lang="en-US"/>
          </a:p>
        </p:txBody>
      </p:sp>
      <p:sp>
        <p:nvSpPr>
          <p:cNvPr id="12" name="Slide Number Placeholder 11"/>
          <p:cNvSpPr>
            <a:spLocks noGrp="1"/>
          </p:cNvSpPr>
          <p:nvPr>
            <p:ph type="sldNum" sz="quarter" idx="12"/>
          </p:nvPr>
        </p:nvSpPr>
        <p:spPr/>
        <p:txBody>
          <a:bodyPr/>
          <a:lstStyle/>
          <a:p>
            <a:fld id="{CFE4BAC9-6D41-4691-9299-18EF07EF0177}" type="slidenum">
              <a:rPr lang="en-US" smtClean="0"/>
              <a:t>70</a:t>
            </a:fld>
            <a:endParaRPr lang="en-US"/>
          </a:p>
        </p:txBody>
      </p:sp>
    </p:spTree>
    <p:extLst>
      <p:ext uri="{BB962C8B-B14F-4D97-AF65-F5344CB8AC3E}">
        <p14:creationId xmlns:p14="http://schemas.microsoft.com/office/powerpoint/2010/main" val="1189877253"/>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Was Fiat Money Created?</a:t>
            </a:r>
            <a:endParaRPr lang="en-US" sz="4000" dirty="0"/>
          </a:p>
        </p:txBody>
      </p:sp>
      <p:sp>
        <p:nvSpPr>
          <p:cNvPr id="3" name="Content Placeholder 2"/>
          <p:cNvSpPr>
            <a:spLocks noGrp="1"/>
          </p:cNvSpPr>
          <p:nvPr>
            <p:ph idx="1"/>
          </p:nvPr>
        </p:nvSpPr>
        <p:spPr>
          <a:xfrm>
            <a:off x="500250" y="1806453"/>
            <a:ext cx="8119450" cy="4563236"/>
          </a:xfrm>
        </p:spPr>
        <p:txBody>
          <a:bodyPr>
            <a:normAutofit fontScale="92500"/>
          </a:bodyPr>
          <a:lstStyle/>
          <a:p>
            <a:r>
              <a:rPr lang="en-US" dirty="0" smtClean="0"/>
              <a:t>The notion that money is a financial instrument and a direct claim on the output of society is, admittedly, a little abstract. In order to understand this concept, it helps to think about why fiat money was created in the first place.</a:t>
            </a:r>
          </a:p>
          <a:p>
            <a:r>
              <a:rPr lang="en-US" dirty="0" smtClean="0"/>
              <a:t>Despite what economic textbooks may imply, fiat money was not created to perform the “functions of money”. Fiat money was not created because we needed a new medium of exchange, store of value and/or unit of account. Fiat money was created because society (and government on its behalf) needed an additional source of funding for public projects. Society’s insatiable appetite for “more stuff, right now” led to the creation of a financial instrument that could be used to this end.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71</a:t>
            </a:fld>
            <a:endParaRPr lang="en-US"/>
          </a:p>
        </p:txBody>
      </p:sp>
    </p:spTree>
    <p:extLst>
      <p:ext uri="{BB962C8B-B14F-4D97-AF65-F5344CB8AC3E}">
        <p14:creationId xmlns:p14="http://schemas.microsoft.com/office/powerpoint/2010/main" val="39024373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“Asset Backed” Fiat Currency</a:t>
            </a:r>
            <a:endParaRPr lang="en-US" sz="4000" dirty="0"/>
          </a:p>
        </p:txBody>
      </p:sp>
      <p:sp>
        <p:nvSpPr>
          <p:cNvPr id="3" name="Content Placeholder 2"/>
          <p:cNvSpPr>
            <a:spLocks noGrp="1"/>
          </p:cNvSpPr>
          <p:nvPr>
            <p:ph idx="1"/>
          </p:nvPr>
        </p:nvSpPr>
        <p:spPr>
          <a:xfrm>
            <a:off x="500251" y="1806453"/>
            <a:ext cx="8196409" cy="4524748"/>
          </a:xfrm>
        </p:spPr>
        <p:txBody>
          <a:bodyPr>
            <a:normAutofit fontScale="92500"/>
          </a:bodyPr>
          <a:lstStyle/>
          <a:p>
            <a:r>
              <a:rPr lang="en-US" dirty="0" smtClean="0"/>
              <a:t>Originally, fiat money was “asset backed”. In effect, fiat money represented an express written contract between government and the holders of money that entitled the holders of money to swap that money for gold or silver (real assets) on request. The creation of this financial instrument allowed government (on behalf of society) to stretch its resources: </a:t>
            </a:r>
            <a:r>
              <a:rPr lang="en-US" dirty="0"/>
              <a:t>g</a:t>
            </a:r>
            <a:r>
              <a:rPr lang="en-US" dirty="0" smtClean="0"/>
              <a:t>overnment could finance public projects without (</a:t>
            </a:r>
            <a:r>
              <a:rPr lang="en-US" dirty="0" err="1" smtClean="0"/>
              <a:t>i</a:t>
            </a:r>
            <a:r>
              <a:rPr lang="en-US" dirty="0" smtClean="0"/>
              <a:t>) reducing the gold in the Treasury, (ii) raising new taxes or (iii) issuing new debt.</a:t>
            </a:r>
          </a:p>
          <a:p>
            <a:r>
              <a:rPr lang="en-US" dirty="0" smtClean="0"/>
              <a:t>In essence, society created fiat money as a “financing tool”. This first version of fiat money had great advantages, but it also had one distinct “disadvantage” that ultimately led to the creation of the non-asset back fiat money that we use today.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72</a:t>
            </a:fld>
            <a:endParaRPr lang="en-US"/>
          </a:p>
        </p:txBody>
      </p:sp>
    </p:spTree>
    <p:extLst>
      <p:ext uri="{BB962C8B-B14F-4D97-AF65-F5344CB8AC3E}">
        <p14:creationId xmlns:p14="http://schemas.microsoft.com/office/powerpoint/2010/main" val="25588064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Express Contract Replaced by</a:t>
            </a:r>
            <a:br>
              <a:rPr lang="en-US" sz="4000" dirty="0" smtClean="0"/>
            </a:br>
            <a:r>
              <a:rPr lang="en-US" sz="4000" dirty="0" smtClean="0"/>
              <a:t>an Implied-in-Fact Contract</a:t>
            </a:r>
            <a:endParaRPr lang="en-US" sz="4000" dirty="0"/>
          </a:p>
        </p:txBody>
      </p:sp>
      <p:sp>
        <p:nvSpPr>
          <p:cNvPr id="3" name="Content Placeholder 2"/>
          <p:cNvSpPr>
            <a:spLocks noGrp="1"/>
          </p:cNvSpPr>
          <p:nvPr>
            <p:ph idx="1"/>
          </p:nvPr>
        </p:nvSpPr>
        <p:spPr>
          <a:xfrm>
            <a:off x="500250" y="1806453"/>
            <a:ext cx="8273372" cy="4543992"/>
          </a:xfrm>
        </p:spPr>
        <p:txBody>
          <a:bodyPr>
            <a:normAutofit fontScale="92500"/>
          </a:bodyPr>
          <a:lstStyle/>
          <a:p>
            <a:r>
              <a:rPr lang="en-US" dirty="0"/>
              <a:t>The great </a:t>
            </a:r>
            <a:r>
              <a:rPr lang="en-US" dirty="0" smtClean="0"/>
              <a:t>“disadvantage” </a:t>
            </a:r>
            <a:r>
              <a:rPr lang="en-US" dirty="0"/>
              <a:t>of </a:t>
            </a:r>
            <a:r>
              <a:rPr lang="en-US" dirty="0" smtClean="0"/>
              <a:t>the asset backed version of fiat money is </a:t>
            </a:r>
            <a:r>
              <a:rPr lang="en-US" dirty="0"/>
              <a:t>that it severely </a:t>
            </a:r>
            <a:r>
              <a:rPr lang="en-US" dirty="0" smtClean="0"/>
              <a:t>limited </a:t>
            </a:r>
            <a:r>
              <a:rPr lang="en-US" dirty="0"/>
              <a:t>the </a:t>
            </a:r>
            <a:r>
              <a:rPr lang="en-US" dirty="0" smtClean="0"/>
              <a:t>amount of additional financing that could be raised to fund public projects. </a:t>
            </a:r>
            <a:r>
              <a:rPr lang="en-US" dirty="0"/>
              <a:t>The </a:t>
            </a:r>
            <a:r>
              <a:rPr lang="en-US" dirty="0" smtClean="0"/>
              <a:t>float of paper money could </a:t>
            </a:r>
            <a:r>
              <a:rPr lang="en-US" dirty="0"/>
              <a:t>only be expanded to the point that the promise to redeem paper money for gold </a:t>
            </a:r>
            <a:r>
              <a:rPr lang="en-US" dirty="0" smtClean="0"/>
              <a:t>remained credible.</a:t>
            </a:r>
          </a:p>
          <a:p>
            <a:r>
              <a:rPr lang="en-US" dirty="0" smtClean="0"/>
              <a:t>The solution to this problem was to drop the convertibility feature. However, this solution created another problem, at least theoretically. By removing the convertibility feature, the express contract governing fiat money was rendered null and void. But money was and is a financial instrument, not a real asset. </a:t>
            </a:r>
            <a:r>
              <a:rPr lang="en-US" dirty="0"/>
              <a:t>S</a:t>
            </a:r>
            <a:r>
              <a:rPr lang="en-US" dirty="0" smtClean="0"/>
              <a:t>o how did fiat money manage to maintain any value? The answer is that a new implied contract replaced the old express contract.</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73</a:t>
            </a:fld>
            <a:endParaRPr lang="en-US"/>
          </a:p>
        </p:txBody>
      </p:sp>
    </p:spTree>
    <p:extLst>
      <p:ext uri="{BB962C8B-B14F-4D97-AF65-F5344CB8AC3E}">
        <p14:creationId xmlns:p14="http://schemas.microsoft.com/office/powerpoint/2010/main" val="10944230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New, Implied-in-Fact “</a:t>
            </a:r>
            <a:r>
              <a:rPr lang="en-US" sz="4000" dirty="0" err="1" smtClean="0"/>
              <a:t>Moneyholders</a:t>
            </a:r>
            <a:r>
              <a:rPr lang="en-US" sz="4000" dirty="0" smtClean="0"/>
              <a:t>’ Agreement”</a:t>
            </a:r>
            <a:endParaRPr lang="en-US" sz="4000" dirty="0"/>
          </a:p>
        </p:txBody>
      </p:sp>
      <p:sp>
        <p:nvSpPr>
          <p:cNvPr id="3" name="Content Placeholder 2"/>
          <p:cNvSpPr>
            <a:spLocks noGrp="1"/>
          </p:cNvSpPr>
          <p:nvPr>
            <p:ph idx="1"/>
          </p:nvPr>
        </p:nvSpPr>
        <p:spPr>
          <a:xfrm>
            <a:off x="500250" y="1806453"/>
            <a:ext cx="8215651" cy="4486262"/>
          </a:xfrm>
        </p:spPr>
        <p:txBody>
          <a:bodyPr>
            <a:normAutofit fontScale="92500"/>
          </a:bodyPr>
          <a:lstStyle/>
          <a:p>
            <a:r>
              <a:rPr lang="en-US" dirty="0" smtClean="0"/>
              <a:t>With the old express contract rendered null and void, a new agreement between “society” and “</a:t>
            </a:r>
            <a:r>
              <a:rPr lang="en-US" dirty="0" err="1" smtClean="0"/>
              <a:t>moneyholders</a:t>
            </a:r>
            <a:r>
              <a:rPr lang="en-US" dirty="0" smtClean="0"/>
              <a:t>” had to be put in place in order for fiat money to have value as a financial instrument.</a:t>
            </a:r>
          </a:p>
          <a:p>
            <a:pPr>
              <a:spcBef>
                <a:spcPts val="1400"/>
              </a:spcBef>
            </a:pPr>
            <a:r>
              <a:rPr lang="en-US" dirty="0" smtClean="0"/>
              <a:t>The new implied-in-fact contract, which is, in essence, a tacit understanding between all parties, states that money is a claim on the output of society. The precise nature of this claim is something we begin to analyze in the next section. The point that needs to be made here is that without this implied agreement and without an understanding among all parties that money is a claim on the output of society, the financial instrument that is money is nothing but a worthless piece of paper.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74</a:t>
            </a:fld>
            <a:endParaRPr lang="en-US"/>
          </a:p>
        </p:txBody>
      </p:sp>
    </p:spTree>
    <p:extLst>
      <p:ext uri="{BB962C8B-B14F-4D97-AF65-F5344CB8AC3E}">
        <p14:creationId xmlns:p14="http://schemas.microsoft.com/office/powerpoint/2010/main" val="39994376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You Have to Give </a:t>
            </a:r>
            <a:r>
              <a:rPr lang="en-US" sz="4000" dirty="0"/>
              <a:t>t</a:t>
            </a:r>
            <a:r>
              <a:rPr lang="en-US" sz="4000" dirty="0" smtClean="0"/>
              <a:t>o Receive</a:t>
            </a:r>
            <a:endParaRPr lang="en-US" sz="4000" dirty="0"/>
          </a:p>
        </p:txBody>
      </p:sp>
      <p:sp>
        <p:nvSpPr>
          <p:cNvPr id="3" name="Content Placeholder 2"/>
          <p:cNvSpPr>
            <a:spLocks noGrp="1"/>
          </p:cNvSpPr>
          <p:nvPr>
            <p:ph idx="1"/>
          </p:nvPr>
        </p:nvSpPr>
        <p:spPr>
          <a:xfrm>
            <a:off x="500249" y="1806453"/>
            <a:ext cx="8234893" cy="4563236"/>
          </a:xfrm>
        </p:spPr>
        <p:txBody>
          <a:bodyPr>
            <a:normAutofit fontScale="92500"/>
          </a:bodyPr>
          <a:lstStyle/>
          <a:p>
            <a:r>
              <a:rPr lang="en-US" dirty="0" smtClean="0"/>
              <a:t>There is another, slightly more basic way to think about the nature of money and why it represents a claim on the output of society.</a:t>
            </a:r>
          </a:p>
          <a:p>
            <a:r>
              <a:rPr lang="en-US" dirty="0" smtClean="0"/>
              <a:t>As discussed, fiat money is created in order to fund public projects and activities. It is a universal truth if you want someone to do something for you, you need to give them something in return. The reason that people accept newly created fiat money (in return for services to society) is because it represents something of value to them. But what does society have to offer? What can society promise to give you that will motivate you to build a public asset such as road? A claim on the future output of society. This “understanding” is what gives money its value.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75</a:t>
            </a:fld>
            <a:endParaRPr lang="en-US"/>
          </a:p>
        </p:txBody>
      </p:sp>
    </p:spTree>
    <p:extLst>
      <p:ext uri="{BB962C8B-B14F-4D97-AF65-F5344CB8AC3E}">
        <p14:creationId xmlns:p14="http://schemas.microsoft.com/office/powerpoint/2010/main" val="17272480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Review of Section</a:t>
            </a:r>
            <a:endParaRPr lang="en-US" sz="4000" dirty="0"/>
          </a:p>
        </p:txBody>
      </p:sp>
      <p:sp>
        <p:nvSpPr>
          <p:cNvPr id="3" name="Content Placeholder 2"/>
          <p:cNvSpPr>
            <a:spLocks noGrp="1"/>
          </p:cNvSpPr>
          <p:nvPr>
            <p:ph idx="1"/>
          </p:nvPr>
        </p:nvSpPr>
        <p:spPr>
          <a:xfrm>
            <a:off x="500250" y="1806453"/>
            <a:ext cx="8292613" cy="4582480"/>
          </a:xfrm>
        </p:spPr>
        <p:txBody>
          <a:bodyPr>
            <a:normAutofit fontScale="92500"/>
          </a:bodyPr>
          <a:lstStyle/>
          <a:p>
            <a:r>
              <a:rPr lang="en-US" dirty="0" smtClean="0"/>
              <a:t>In summary,</a:t>
            </a:r>
            <a:r>
              <a:rPr lang="en-US" dirty="0"/>
              <a:t> </a:t>
            </a:r>
            <a:r>
              <a:rPr lang="en-US" dirty="0" smtClean="0"/>
              <a:t>every </a:t>
            </a:r>
            <a:r>
              <a:rPr lang="en-US" dirty="0"/>
              <a:t>asset is either a real asset or a financial </a:t>
            </a:r>
            <a:r>
              <a:rPr lang="en-US" dirty="0" smtClean="0"/>
              <a:t>instrument: the distinction is critical because it determines how an asset derives its value. A financial instrument derives its value from the liability it represents to its issuer. Fiat </a:t>
            </a:r>
            <a:r>
              <a:rPr lang="en-US" dirty="0"/>
              <a:t>money is a financial </a:t>
            </a:r>
            <a:r>
              <a:rPr lang="en-US" dirty="0" smtClean="0"/>
              <a:t>instrument: money </a:t>
            </a:r>
            <a:r>
              <a:rPr lang="en-US" dirty="0"/>
              <a:t>is both an asset and a liability (they are, quite literally, the two sides of the same coin)</a:t>
            </a:r>
            <a:r>
              <a:rPr lang="en-US" dirty="0" smtClean="0"/>
              <a:t>.</a:t>
            </a:r>
          </a:p>
          <a:p>
            <a:r>
              <a:rPr lang="en-US" dirty="0" smtClean="0"/>
              <a:t>Money </a:t>
            </a:r>
            <a:r>
              <a:rPr lang="en-US" dirty="0"/>
              <a:t>derives its value “contractually</a:t>
            </a:r>
            <a:r>
              <a:rPr lang="en-US" dirty="0" smtClean="0"/>
              <a:t>”: it is a direct claim on the future output of society. Money is a liability of government </a:t>
            </a:r>
            <a:r>
              <a:rPr lang="en-US" dirty="0"/>
              <a:t>in name only: the true economic liability is that of society itself</a:t>
            </a:r>
            <a:r>
              <a:rPr lang="en-US" dirty="0" smtClean="0"/>
              <a:t>. The next section begins to explore the precise nature of the claim that money represents. In particular, it is proposed that money is “equity-like” and a proportional claim on the output of society.</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76</a:t>
            </a:fld>
            <a:endParaRPr lang="en-US"/>
          </a:p>
        </p:txBody>
      </p:sp>
    </p:spTree>
    <p:extLst>
      <p:ext uri="{BB962C8B-B14F-4D97-AF65-F5344CB8AC3E}">
        <p14:creationId xmlns:p14="http://schemas.microsoft.com/office/powerpoint/2010/main" val="6257946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Proportional Claim</a:t>
            </a:r>
            <a:endParaRPr lang="en-US" sz="4000" dirty="0"/>
          </a:p>
        </p:txBody>
      </p:sp>
      <p:sp>
        <p:nvSpPr>
          <p:cNvPr id="3" name="Text Placeholder 2"/>
          <p:cNvSpPr>
            <a:spLocks noGrp="1"/>
          </p:cNvSpPr>
          <p:nvPr>
            <p:ph type="body" idx="1"/>
          </p:nvPr>
        </p:nvSpPr>
        <p:spPr/>
        <p:txBody>
          <a:bodyPr/>
          <a:lstStyle/>
          <a:p>
            <a:r>
              <a:rPr lang="en-US" dirty="0" smtClean="0"/>
              <a:t>Money as a Special-Form Equity Instrument and</a:t>
            </a:r>
          </a:p>
          <a:p>
            <a:r>
              <a:rPr lang="en-US" dirty="0" smtClean="0"/>
              <a:t>Proportional Claim on the Output of Society</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77</a:t>
            </a:fld>
            <a:endParaRPr lang="en-US"/>
          </a:p>
        </p:txBody>
      </p:sp>
    </p:spTree>
    <p:extLst>
      <p:ext uri="{BB962C8B-B14F-4D97-AF65-F5344CB8AC3E}">
        <p14:creationId xmlns:p14="http://schemas.microsoft.com/office/powerpoint/2010/main" val="221893446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Nature of the</a:t>
            </a:r>
            <a:br>
              <a:rPr lang="en-US" sz="4000" dirty="0" smtClean="0"/>
            </a:br>
            <a:r>
              <a:rPr lang="en-US" sz="4000" dirty="0" smtClean="0"/>
              <a:t>Financial Instrument</a:t>
            </a:r>
            <a:endParaRPr lang="en-US" sz="4000" dirty="0"/>
          </a:p>
        </p:txBody>
      </p:sp>
      <p:sp>
        <p:nvSpPr>
          <p:cNvPr id="3" name="Content Placeholder 2"/>
          <p:cNvSpPr>
            <a:spLocks noGrp="1"/>
          </p:cNvSpPr>
          <p:nvPr>
            <p:ph idx="1"/>
          </p:nvPr>
        </p:nvSpPr>
        <p:spPr>
          <a:xfrm>
            <a:off x="519490" y="1725104"/>
            <a:ext cx="8170432" cy="1369665"/>
          </a:xfrm>
        </p:spPr>
        <p:txBody>
          <a:bodyPr>
            <a:noAutofit/>
          </a:bodyPr>
          <a:lstStyle/>
          <a:p>
            <a:pPr marL="0" indent="0" algn="ctr">
              <a:buNone/>
            </a:pPr>
            <a:r>
              <a:rPr lang="en-US" sz="2100" dirty="0" smtClean="0"/>
              <a:t>This section of the paper explores the nature of the financial instrument (the implied-in-fact “</a:t>
            </a:r>
            <a:r>
              <a:rPr lang="en-US" sz="2100" dirty="0" err="1" smtClean="0"/>
              <a:t>Moneyholders</a:t>
            </a:r>
            <a:r>
              <a:rPr lang="en-US" sz="2100" dirty="0" smtClean="0"/>
              <a:t>’ Agreement”). If we are to understand money as an asset, then we need to understand the exact nature of the liability that money represents to society.</a:t>
            </a:r>
            <a:endParaRPr lang="en-US" sz="2100"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FINANCIAL INSTRUMENT</a:t>
            </a:r>
            <a:endParaRPr lang="en-US"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0" name="TextBox 9"/>
          <p:cNvSpPr txBox="1"/>
          <p:nvPr/>
        </p:nvSpPr>
        <p:spPr>
          <a:xfrm>
            <a:off x="2637023" y="3200933"/>
            <a:ext cx="3942105" cy="369332"/>
          </a:xfrm>
          <a:prstGeom prst="rect">
            <a:avLst/>
          </a:prstGeom>
          <a:noFill/>
        </p:spPr>
        <p:txBody>
          <a:bodyPr wrap="none" rtlCol="0">
            <a:spAutoFit/>
          </a:bodyPr>
          <a:lstStyle/>
          <a:p>
            <a:r>
              <a:rPr lang="en-US" dirty="0" smtClean="0"/>
              <a:t>MONEYHOLDERS’ AGREEMENT</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MONEY</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14" name="Slide Number Placeholder 13"/>
          <p:cNvSpPr>
            <a:spLocks noGrp="1"/>
          </p:cNvSpPr>
          <p:nvPr>
            <p:ph type="sldNum" sz="quarter" idx="12"/>
          </p:nvPr>
        </p:nvSpPr>
        <p:spPr/>
        <p:txBody>
          <a:bodyPr/>
          <a:lstStyle/>
          <a:p>
            <a:fld id="{CFE4BAC9-6D41-4691-9299-18EF07EF0177}" type="slidenum">
              <a:rPr lang="en-US" smtClean="0"/>
              <a:t>78</a:t>
            </a:fld>
            <a:endParaRPr lang="en-US"/>
          </a:p>
        </p:txBody>
      </p:sp>
    </p:spTree>
    <p:extLst>
      <p:ext uri="{BB962C8B-B14F-4D97-AF65-F5344CB8AC3E}">
        <p14:creationId xmlns:p14="http://schemas.microsoft.com/office/powerpoint/2010/main" val="291250062"/>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Debt or Equity?</a:t>
            </a:r>
            <a:endParaRPr lang="en-US" sz="4000" dirty="0"/>
          </a:p>
        </p:txBody>
      </p:sp>
      <p:sp>
        <p:nvSpPr>
          <p:cNvPr id="3" name="Content Placeholder 2"/>
          <p:cNvSpPr>
            <a:spLocks noGrp="1"/>
          </p:cNvSpPr>
          <p:nvPr>
            <p:ph idx="1"/>
          </p:nvPr>
        </p:nvSpPr>
        <p:spPr>
          <a:xfrm>
            <a:off x="500251" y="1806453"/>
            <a:ext cx="8254131" cy="4524748"/>
          </a:xfrm>
        </p:spPr>
        <p:txBody>
          <a:bodyPr>
            <a:normAutofit/>
          </a:bodyPr>
          <a:lstStyle/>
          <a:p>
            <a:r>
              <a:rPr lang="en-US" sz="2100" dirty="0"/>
              <a:t>M</a:t>
            </a:r>
            <a:r>
              <a:rPr lang="en-US" sz="2100" dirty="0" smtClean="0"/>
              <a:t>oney is a liability of society, issued by government on its behalf. Liabilities take two generic forms: debt or equity. Therefore, it is reasonable to ask “is money debt or equity”? The most immediate answer to most readers will probably be “neither”: money is something unique, something special.</a:t>
            </a:r>
          </a:p>
          <a:p>
            <a:pPr>
              <a:spcBef>
                <a:spcPts val="1400"/>
              </a:spcBef>
            </a:pPr>
            <a:r>
              <a:rPr lang="en-US" sz="2100" dirty="0" smtClean="0"/>
              <a:t>While there is no doubt that money does not have the precise characteristics of either traditional debt or equity instruments, every financial instrument must possess the basic characteristics of either traditional debt or equity instruments for it to have effect, that is for it to have any value as an asset.</a:t>
            </a:r>
            <a:r>
              <a:rPr lang="en-US" sz="2100" dirty="0"/>
              <a:t> </a:t>
            </a:r>
            <a:r>
              <a:rPr lang="en-US" sz="2100" dirty="0" smtClean="0"/>
              <a:t>So, can we classify money as having more debt-like or equity-like characteristics? In order to answer that question, we shall begin by reviewing the definitions of “debt” and “equity”. </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79</a:t>
            </a:fld>
            <a:endParaRPr lang="en-US"/>
          </a:p>
        </p:txBody>
      </p:sp>
    </p:spTree>
    <p:extLst>
      <p:ext uri="{BB962C8B-B14F-4D97-AF65-F5344CB8AC3E}">
        <p14:creationId xmlns:p14="http://schemas.microsoft.com/office/powerpoint/2010/main" val="1110506591"/>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Definition of “Equity”</a:t>
            </a:r>
            <a:endParaRPr lang="en-US" sz="4000" dirty="0"/>
          </a:p>
        </p:txBody>
      </p:sp>
      <p:sp>
        <p:nvSpPr>
          <p:cNvPr id="3" name="Content Placeholder 2"/>
          <p:cNvSpPr>
            <a:spLocks noGrp="1"/>
          </p:cNvSpPr>
          <p:nvPr>
            <p:ph idx="1"/>
          </p:nvPr>
        </p:nvSpPr>
        <p:spPr>
          <a:xfrm>
            <a:off x="492294" y="1811028"/>
            <a:ext cx="8242848" cy="4693368"/>
          </a:xfrm>
        </p:spPr>
        <p:txBody>
          <a:bodyPr>
            <a:normAutofit/>
          </a:bodyPr>
          <a:lstStyle/>
          <a:p>
            <a:r>
              <a:rPr lang="en-US" sz="2100" dirty="0" smtClean="0"/>
              <a:t>Frederic </a:t>
            </a:r>
            <a:r>
              <a:rPr lang="en-US" sz="2100" dirty="0" err="1" smtClean="0"/>
              <a:t>Mishkin</a:t>
            </a:r>
            <a:r>
              <a:rPr lang="en-US" sz="2100" dirty="0" smtClean="0"/>
              <a:t>, in his textbook “The Economics of Money, Banking, and Financial Markets” provides the following definition of equity: “A proportional claim to the residual cash flows and assets of an entity after other claims on those cash flows and assets have been satisfied” (</a:t>
            </a:r>
            <a:r>
              <a:rPr lang="en-US" sz="2100" dirty="0" err="1" smtClean="0"/>
              <a:t>Mishkin</a:t>
            </a:r>
            <a:r>
              <a:rPr lang="en-US" sz="2100" dirty="0" smtClean="0"/>
              <a:t>, 2012).</a:t>
            </a:r>
          </a:p>
          <a:p>
            <a:pPr>
              <a:spcBef>
                <a:spcPts val="1400"/>
              </a:spcBef>
            </a:pPr>
            <a:r>
              <a:rPr lang="en-US" sz="2100" dirty="0" smtClean="0"/>
              <a:t>In the parlance of IFRS, a financial instrument can either be a “financial liability” (debt), an “equity instrument” (equity) or some combination of both. IAS 32 defines an </a:t>
            </a:r>
            <a:r>
              <a:rPr lang="en-US" sz="2100" b="1" dirty="0" smtClean="0"/>
              <a:t>equity instrument</a:t>
            </a:r>
            <a:r>
              <a:rPr lang="en-US" sz="2100" dirty="0" smtClean="0"/>
              <a:t> as “any contract that evidences a residual interest in the asset of an entity after deducting all of its liabilities”. This definition presents a narrower (and frankly less helpful) definition of equity that primarily reflects the rights of equity </a:t>
            </a:r>
            <a:r>
              <a:rPr lang="en-US" sz="2100" dirty="0" err="1" smtClean="0"/>
              <a:t>vis</a:t>
            </a:r>
            <a:r>
              <a:rPr lang="en-US" sz="2100" dirty="0"/>
              <a:t>-</a:t>
            </a:r>
            <a:r>
              <a:rPr lang="en-US" sz="2100" dirty="0" smtClean="0"/>
              <a:t>a-</a:t>
            </a:r>
            <a:r>
              <a:rPr lang="en-US" sz="2100" dirty="0" err="1" smtClean="0"/>
              <a:t>vis</a:t>
            </a:r>
            <a:r>
              <a:rPr lang="en-US" sz="2100" dirty="0" smtClean="0"/>
              <a:t> debt holders in the event of a wind up of a corporate entity.</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80</a:t>
            </a:fld>
            <a:endParaRPr lang="en-US"/>
          </a:p>
        </p:txBody>
      </p:sp>
    </p:spTree>
    <p:extLst>
      <p:ext uri="{BB962C8B-B14F-4D97-AF65-F5344CB8AC3E}">
        <p14:creationId xmlns:p14="http://schemas.microsoft.com/office/powerpoint/2010/main" val="1287772008"/>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Definition of “Debt”</a:t>
            </a:r>
            <a:endParaRPr lang="en-US" sz="4000" dirty="0"/>
          </a:p>
        </p:txBody>
      </p:sp>
      <p:sp>
        <p:nvSpPr>
          <p:cNvPr id="3" name="Content Placeholder 2"/>
          <p:cNvSpPr>
            <a:spLocks noGrp="1"/>
          </p:cNvSpPr>
          <p:nvPr>
            <p:ph idx="1"/>
          </p:nvPr>
        </p:nvSpPr>
        <p:spPr>
          <a:xfrm>
            <a:off x="491588" y="1806453"/>
            <a:ext cx="8243546" cy="4486260"/>
          </a:xfrm>
        </p:spPr>
        <p:txBody>
          <a:bodyPr>
            <a:normAutofit fontScale="92500"/>
          </a:bodyPr>
          <a:lstStyle/>
          <a:p>
            <a:r>
              <a:rPr lang="en-US" dirty="0" smtClean="0">
                <a:solidFill>
                  <a:schemeClr val="tx1"/>
                </a:solidFill>
              </a:rPr>
              <a:t>It is harder to find a clear and succinct definition of debt. While most of us have a strong intuitive sense of what “debt”</a:t>
            </a:r>
            <a:r>
              <a:rPr lang="en-US" dirty="0">
                <a:solidFill>
                  <a:schemeClr val="tx1"/>
                </a:solidFill>
              </a:rPr>
              <a:t> </a:t>
            </a:r>
            <a:r>
              <a:rPr lang="en-US" dirty="0" smtClean="0">
                <a:solidFill>
                  <a:schemeClr val="tx1"/>
                </a:solidFill>
              </a:rPr>
              <a:t>is, a random survey of the available definitions of debt suggests that “debt” is a concept which is difficult to define precisely.</a:t>
            </a:r>
          </a:p>
          <a:p>
            <a:r>
              <a:rPr lang="en-US" dirty="0" smtClean="0">
                <a:solidFill>
                  <a:schemeClr val="tx1"/>
                </a:solidFill>
              </a:rPr>
              <a:t>IFRS, IAS 32 provides the following definition of a </a:t>
            </a:r>
            <a:r>
              <a:rPr lang="en-US" b="1" dirty="0" smtClean="0">
                <a:solidFill>
                  <a:schemeClr val="tx1"/>
                </a:solidFill>
              </a:rPr>
              <a:t>financial liability</a:t>
            </a:r>
            <a:r>
              <a:rPr lang="en-US" dirty="0" smtClean="0">
                <a:solidFill>
                  <a:schemeClr val="tx1"/>
                </a:solidFill>
              </a:rPr>
              <a:t> (a liability that is </a:t>
            </a:r>
            <a:r>
              <a:rPr lang="en-US" i="1" dirty="0" smtClean="0">
                <a:solidFill>
                  <a:schemeClr val="tx1"/>
                </a:solidFill>
              </a:rPr>
              <a:t>not</a:t>
            </a:r>
            <a:r>
              <a:rPr lang="en-US" dirty="0" smtClean="0">
                <a:solidFill>
                  <a:schemeClr val="tx1"/>
                </a:solidFill>
              </a:rPr>
              <a:t> an equity instrument) which I have truncated in order to keep the definition brief: “A financial liability is any liability that is a contractual obligation: (1) to deliver cash or another financial asset to another entity; or (2) to exchange financial assets or financial liabilities with another entity under conditions that are potentially unfavorable to the entity...”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81</a:t>
            </a:fld>
            <a:endParaRPr lang="en-US"/>
          </a:p>
        </p:txBody>
      </p:sp>
    </p:spTree>
    <p:extLst>
      <p:ext uri="{BB962C8B-B14F-4D97-AF65-F5344CB8AC3E}">
        <p14:creationId xmlns:p14="http://schemas.microsoft.com/office/powerpoint/2010/main" val="3717793259"/>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Substance Matters</a:t>
            </a:r>
            <a:br>
              <a:rPr lang="en-US" sz="4000" dirty="0" smtClean="0"/>
            </a:br>
            <a:r>
              <a:rPr lang="en-US" sz="4000" dirty="0" smtClean="0"/>
              <a:t>More Than Form</a:t>
            </a:r>
            <a:endParaRPr lang="en-US" sz="4000" dirty="0"/>
          </a:p>
        </p:txBody>
      </p:sp>
      <p:sp>
        <p:nvSpPr>
          <p:cNvPr id="3" name="Content Placeholder 2"/>
          <p:cNvSpPr>
            <a:spLocks noGrp="1"/>
          </p:cNvSpPr>
          <p:nvPr>
            <p:ph idx="1"/>
          </p:nvPr>
        </p:nvSpPr>
        <p:spPr>
          <a:xfrm>
            <a:off x="492578" y="1819666"/>
            <a:ext cx="8113256" cy="4606756"/>
          </a:xfrm>
        </p:spPr>
        <p:txBody>
          <a:bodyPr>
            <a:normAutofit/>
          </a:bodyPr>
          <a:lstStyle/>
          <a:p>
            <a:r>
              <a:rPr lang="en-US" sz="2100" dirty="0" smtClean="0"/>
              <a:t>The classification of a financial instrument as either debt or equity can be quite contentious. The first principle of classification (according to IFRS) is that substance matters more than form: “The fundamental principle of IAS 32 is that a financial instrument should be classified as either a financial liability or an equity instrument according to the substance of its contract, not its legal form…”</a:t>
            </a:r>
          </a:p>
          <a:p>
            <a:pPr>
              <a:spcBef>
                <a:spcPts val="1400"/>
              </a:spcBef>
            </a:pPr>
            <a:r>
              <a:rPr lang="en-US" sz="2100" dirty="0" smtClean="0"/>
              <a:t>In the case of money, there is not much of an express legal contract to begin with. The phrase “This Note is Legal Tender for All Debts, Public and Private”, which is standard on US Dollar bills, is not very helpful to our discussion. The fact that the US Dollar is a means of payment recognized by US law doesn’t shed a lot of light on the issue of “debt </a:t>
            </a:r>
            <a:r>
              <a:rPr lang="en-US" sz="2100" dirty="0" err="1" smtClean="0"/>
              <a:t>vs</a:t>
            </a:r>
            <a:r>
              <a:rPr lang="en-US" sz="2100" dirty="0" smtClean="0"/>
              <a:t> equity”.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82</a:t>
            </a:fld>
            <a:endParaRPr lang="en-US"/>
          </a:p>
        </p:txBody>
      </p:sp>
    </p:spTree>
    <p:extLst>
      <p:ext uri="{BB962C8B-B14F-4D97-AF65-F5344CB8AC3E}">
        <p14:creationId xmlns:p14="http://schemas.microsoft.com/office/powerpoint/2010/main" val="29352645"/>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Does “The </a:t>
            </a:r>
            <a:r>
              <a:rPr lang="en-US" sz="4000" dirty="0"/>
              <a:t>C</a:t>
            </a:r>
            <a:r>
              <a:rPr lang="en-US" sz="4000" dirty="0" smtClean="0"/>
              <a:t>ontract” Say?</a:t>
            </a:r>
            <a:endParaRPr lang="en-US" sz="4000" dirty="0"/>
          </a:p>
        </p:txBody>
      </p:sp>
      <p:sp>
        <p:nvSpPr>
          <p:cNvPr id="3" name="Content Placeholder 2"/>
          <p:cNvSpPr>
            <a:spLocks noGrp="1"/>
          </p:cNvSpPr>
          <p:nvPr>
            <p:ph idx="1"/>
          </p:nvPr>
        </p:nvSpPr>
        <p:spPr>
          <a:xfrm>
            <a:off x="492862" y="1812843"/>
            <a:ext cx="8132212" cy="4672267"/>
          </a:xfrm>
        </p:spPr>
        <p:txBody>
          <a:bodyPr>
            <a:normAutofit/>
          </a:bodyPr>
          <a:lstStyle/>
          <a:p>
            <a:r>
              <a:rPr lang="en-US" sz="2100" dirty="0" smtClean="0"/>
              <a:t>The British Pound has more to say on the issue. A twenty pound note states “I promise to pay the bearer on demand the sum of twenty pounds” and is signed by the Chief Cashier of the Bank of England. So, if you take your twenty pound note into the Bank of England they promise to give you… twenty pounds. Arguably, this makes money a debt (it is “a contractual obligation to deliver cash to another entity”), but most people would agree that this phrase is rather meaningless and does not reflect “the substance” of the implied contract between the Bank of England and holders of the British Pound.</a:t>
            </a:r>
          </a:p>
          <a:p>
            <a:pPr>
              <a:spcBef>
                <a:spcPts val="1400"/>
              </a:spcBef>
            </a:pPr>
            <a:r>
              <a:rPr lang="en-US" sz="2100" dirty="0"/>
              <a:t>Given the lack of </a:t>
            </a:r>
            <a:r>
              <a:rPr lang="en-US" sz="2100" dirty="0" smtClean="0"/>
              <a:t>a meaningful express </a:t>
            </a:r>
            <a:r>
              <a:rPr lang="en-US" sz="2100" dirty="0"/>
              <a:t>legal contract, we </a:t>
            </a:r>
            <a:r>
              <a:rPr lang="en-US" sz="2100" dirty="0" smtClean="0"/>
              <a:t>will have </a:t>
            </a:r>
            <a:r>
              <a:rPr lang="en-US" sz="2100" dirty="0"/>
              <a:t>to speculate on </a:t>
            </a:r>
            <a:r>
              <a:rPr lang="en-US" sz="2100" dirty="0" smtClean="0"/>
              <a:t>the </a:t>
            </a:r>
            <a:r>
              <a:rPr lang="en-US" sz="2100" dirty="0"/>
              <a:t>substance of the </a:t>
            </a:r>
            <a:r>
              <a:rPr lang="en-US" sz="2100" dirty="0" smtClean="0"/>
              <a:t>implied </a:t>
            </a:r>
            <a:r>
              <a:rPr lang="en-US" sz="2100" dirty="0"/>
              <a:t>contract that exists between the issuer of money and the holders of money.</a:t>
            </a:r>
          </a:p>
          <a:p>
            <a:endParaRPr lang="en-US" sz="2100" dirty="0" smtClean="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83</a:t>
            </a:fld>
            <a:endParaRPr lang="en-US"/>
          </a:p>
        </p:txBody>
      </p:sp>
    </p:spTree>
    <p:extLst>
      <p:ext uri="{BB962C8B-B14F-4D97-AF65-F5344CB8AC3E}">
        <p14:creationId xmlns:p14="http://schemas.microsoft.com/office/powerpoint/2010/main" val="2381868972"/>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Deciphering the</a:t>
            </a:r>
            <a:br>
              <a:rPr lang="en-US" sz="4000" dirty="0" smtClean="0"/>
            </a:br>
            <a:r>
              <a:rPr lang="en-US" sz="4000" dirty="0" smtClean="0"/>
              <a:t>Implied Contract</a:t>
            </a:r>
            <a:endParaRPr lang="en-US" sz="4000" dirty="0"/>
          </a:p>
        </p:txBody>
      </p:sp>
      <p:sp>
        <p:nvSpPr>
          <p:cNvPr id="3" name="Content Placeholder 2"/>
          <p:cNvSpPr>
            <a:spLocks noGrp="1"/>
          </p:cNvSpPr>
          <p:nvPr>
            <p:ph idx="1"/>
          </p:nvPr>
        </p:nvSpPr>
        <p:spPr>
          <a:xfrm>
            <a:off x="500249" y="1806452"/>
            <a:ext cx="8177172" cy="4601725"/>
          </a:xfrm>
        </p:spPr>
        <p:txBody>
          <a:bodyPr>
            <a:normAutofit/>
          </a:bodyPr>
          <a:lstStyle/>
          <a:p>
            <a:r>
              <a:rPr lang="en-US" sz="2100" dirty="0" smtClean="0"/>
              <a:t>The problem with speculating on the nature of an implied contract is that, by definition, it is not an express written/verbal contract. The tacit nature of an implied contract does not mean that it is somehow “not real” or “unimportant”.</a:t>
            </a:r>
            <a:r>
              <a:rPr lang="en-US" sz="2100" dirty="0"/>
              <a:t> </a:t>
            </a:r>
            <a:r>
              <a:rPr lang="en-US" sz="2100" dirty="0" smtClean="0"/>
              <a:t>Nevertheless, the implied nature of the contract makes it harder to unravel.</a:t>
            </a:r>
          </a:p>
          <a:p>
            <a:pPr>
              <a:spcBef>
                <a:spcPts val="1400"/>
              </a:spcBef>
            </a:pPr>
            <a:r>
              <a:rPr lang="en-US" sz="2100" dirty="0" smtClean="0"/>
              <a:t>In order to unravel the financial instrument that governs money (the implied “</a:t>
            </a:r>
            <a:r>
              <a:rPr lang="en-US" sz="2100" dirty="0" err="1" smtClean="0"/>
              <a:t>Moneyholders</a:t>
            </a:r>
            <a:r>
              <a:rPr lang="en-US" sz="2100" dirty="0" smtClean="0"/>
              <a:t>’ Agreement”) we need to start with a clearer contrast between debt and equity instruments. What are the key points of differentiation between debt and equity? The next slide presents a “short list” from a discussion paper by the European Financial Reporting Advisory Group and the German Accounting Standards Board (2007) titled “Distinguishing Between </a:t>
            </a:r>
            <a:r>
              <a:rPr lang="en-US" sz="2100" dirty="0"/>
              <a:t>L</a:t>
            </a:r>
            <a:r>
              <a:rPr lang="en-US" sz="2100" dirty="0" smtClean="0"/>
              <a:t>iabilities and Equity”.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84</a:t>
            </a:fld>
            <a:endParaRPr lang="en-US"/>
          </a:p>
        </p:txBody>
      </p:sp>
    </p:spTree>
    <p:extLst>
      <p:ext uri="{BB962C8B-B14F-4D97-AF65-F5344CB8AC3E}">
        <p14:creationId xmlns:p14="http://schemas.microsoft.com/office/powerpoint/2010/main" val="3046619017"/>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Debt </a:t>
            </a:r>
            <a:r>
              <a:rPr lang="en-US" sz="4000" dirty="0" err="1" smtClean="0"/>
              <a:t>vs</a:t>
            </a:r>
            <a:r>
              <a:rPr lang="en-US" sz="4000" dirty="0" smtClean="0"/>
              <a:t> Equity</a:t>
            </a:r>
            <a:endParaRPr lang="en-US" sz="4000" dirty="0"/>
          </a:p>
        </p:txBody>
      </p:sp>
      <p:sp>
        <p:nvSpPr>
          <p:cNvPr id="3" name="Content Placeholder 2"/>
          <p:cNvSpPr>
            <a:spLocks noGrp="1"/>
          </p:cNvSpPr>
          <p:nvPr>
            <p:ph idx="1"/>
          </p:nvPr>
        </p:nvSpPr>
        <p:spPr>
          <a:xfrm>
            <a:off x="423289" y="1825697"/>
            <a:ext cx="8311853" cy="1522719"/>
          </a:xfrm>
        </p:spPr>
        <p:txBody>
          <a:bodyPr>
            <a:normAutofit fontScale="85000" lnSpcReduction="10000"/>
          </a:bodyPr>
          <a:lstStyle/>
          <a:p>
            <a:pPr marL="0" indent="0" algn="ctr">
              <a:buNone/>
            </a:pPr>
            <a:r>
              <a:rPr lang="en-US" dirty="0" smtClean="0"/>
              <a:t>EFRAG (2007) provides a table of key factors considered by the working groups in their deliberation of the distinction between debt and equity, extracts of which appear below. The working groups emphasized the notion that an equity instrument provides the holder with a “variable entitlement” on both profits/losses and any liquidation excess/deficit.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05242675"/>
              </p:ext>
            </p:extLst>
          </p:nvPr>
        </p:nvGraphicFramePr>
        <p:xfrm>
          <a:off x="900112" y="3617826"/>
          <a:ext cx="7345362" cy="2559420"/>
        </p:xfrm>
        <a:graphic>
          <a:graphicData uri="http://schemas.openxmlformats.org/drawingml/2006/table">
            <a:tbl>
              <a:tblPr firstRow="1" bandRow="1">
                <a:tableStyleId>{7DF18680-E054-41AD-8BC1-D1AEF772440D}</a:tableStyleId>
              </a:tblPr>
              <a:tblGrid>
                <a:gridCol w="4102392"/>
                <a:gridCol w="1673915"/>
                <a:gridCol w="1569055"/>
              </a:tblGrid>
              <a:tr h="426570">
                <a:tc>
                  <a:txBody>
                    <a:bodyPr/>
                    <a:lstStyle/>
                    <a:p>
                      <a:r>
                        <a:rPr lang="en-US" dirty="0" smtClean="0"/>
                        <a:t>Characteristic</a:t>
                      </a:r>
                      <a:r>
                        <a:rPr lang="en-US" baseline="0" dirty="0" smtClean="0"/>
                        <a:t> feature</a:t>
                      </a:r>
                      <a:endParaRPr lang="en-US" dirty="0"/>
                    </a:p>
                  </a:txBody>
                  <a:tcPr/>
                </a:tc>
                <a:tc>
                  <a:txBody>
                    <a:bodyPr/>
                    <a:lstStyle/>
                    <a:p>
                      <a:pPr algn="ctr"/>
                      <a:r>
                        <a:rPr lang="en-US" dirty="0" smtClean="0"/>
                        <a:t>Equity</a:t>
                      </a:r>
                      <a:endParaRPr lang="en-US" dirty="0"/>
                    </a:p>
                  </a:txBody>
                  <a:tcPr/>
                </a:tc>
                <a:tc>
                  <a:txBody>
                    <a:bodyPr/>
                    <a:lstStyle/>
                    <a:p>
                      <a:pPr algn="ctr"/>
                      <a:r>
                        <a:rPr lang="en-US" dirty="0" smtClean="0"/>
                        <a:t>Debt</a:t>
                      </a:r>
                      <a:endParaRPr lang="en-US" dirty="0"/>
                    </a:p>
                  </a:txBody>
                  <a:tcPr/>
                </a:tc>
              </a:tr>
              <a:tr h="426570">
                <a:tc>
                  <a:txBody>
                    <a:bodyPr/>
                    <a:lstStyle/>
                    <a:p>
                      <a:r>
                        <a:rPr lang="en-US" dirty="0" smtClean="0"/>
                        <a:t>Fixed</a:t>
                      </a:r>
                      <a:r>
                        <a:rPr lang="en-US" baseline="0" dirty="0" smtClean="0"/>
                        <a:t> payment on the instrument</a:t>
                      </a:r>
                      <a:endParaRPr lang="en-US" dirty="0"/>
                    </a:p>
                  </a:txBody>
                  <a:tcPr/>
                </a:tc>
                <a:tc>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Zapf Dingbats"/>
                          <a:ea typeface="Zapf Dingbats"/>
                          <a:cs typeface="Zapf Dingbats"/>
                          <a:sym typeface="Zapf Dingbats"/>
                        </a:rPr>
                        <a:t>✔</a:t>
                      </a:r>
                      <a:endParaRPr lang="en-US" dirty="0" smtClean="0"/>
                    </a:p>
                  </a:txBody>
                  <a:tcPr/>
                </a:tc>
              </a:tr>
              <a:tr h="426570">
                <a:tc>
                  <a:txBody>
                    <a:bodyPr/>
                    <a:lstStyle/>
                    <a:p>
                      <a:r>
                        <a:rPr lang="en-US" dirty="0" smtClean="0"/>
                        <a:t>Fixed term/maturity</a:t>
                      </a:r>
                      <a:endParaRPr lang="en-US" dirty="0"/>
                    </a:p>
                  </a:txBody>
                  <a:tcPr/>
                </a:tc>
                <a:tc>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Zapf Dingbats"/>
                          <a:ea typeface="Zapf Dingbats"/>
                          <a:cs typeface="Zapf Dingbats"/>
                          <a:sym typeface="Zapf Dingbats"/>
                        </a:rPr>
                        <a:t>✔</a:t>
                      </a:r>
                      <a:endParaRPr lang="en-US" dirty="0" smtClean="0"/>
                    </a:p>
                  </a:txBody>
                  <a:tcPr/>
                </a:tc>
              </a:tr>
              <a:tr h="4265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Participation in ongoing profits/losses</a:t>
                      </a:r>
                    </a:p>
                  </a:txBody>
                  <a:tcPr/>
                </a:tc>
                <a:tc>
                  <a:txBody>
                    <a:bodyPr/>
                    <a:lstStyle/>
                    <a:p>
                      <a:pPr algn="ctr"/>
                      <a:r>
                        <a:rPr lang="en-US" dirty="0" smtClean="0">
                          <a:latin typeface="Zapf Dingbats"/>
                          <a:ea typeface="Zapf Dingbats"/>
                          <a:cs typeface="Zapf Dingbats"/>
                          <a:sym typeface="Zapf Dingbats"/>
                        </a:rPr>
                        <a:t>✔</a:t>
                      </a:r>
                      <a:endParaRPr lang="en-US" dirty="0"/>
                    </a:p>
                  </a:txBody>
                  <a:tcPr/>
                </a:tc>
                <a:tc>
                  <a:txBody>
                    <a:bodyPr/>
                    <a:lstStyle/>
                    <a:p>
                      <a:pPr algn="ctr"/>
                      <a:endParaRPr lang="en-US"/>
                    </a:p>
                  </a:txBody>
                  <a:tcPr/>
                </a:tc>
              </a:tr>
              <a:tr h="4265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Subordination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Zapf Dingbats"/>
                          <a:ea typeface="Zapf Dingbats"/>
                          <a:cs typeface="Zapf Dingbats"/>
                          <a:sym typeface="Zapf Dingbats"/>
                        </a:rPr>
                        <a:t>✔</a:t>
                      </a:r>
                      <a:endParaRPr lang="en-US" dirty="0" smtClean="0"/>
                    </a:p>
                  </a:txBody>
                  <a:tcPr/>
                </a:tc>
                <a:tc>
                  <a:txBody>
                    <a:bodyPr/>
                    <a:lstStyle/>
                    <a:p>
                      <a:pPr algn="ctr"/>
                      <a:endParaRPr lang="en-US" dirty="0"/>
                    </a:p>
                  </a:txBody>
                  <a:tcPr/>
                </a:tc>
              </a:tr>
              <a:tr h="426570">
                <a:tc>
                  <a:txBody>
                    <a:bodyPr/>
                    <a:lstStyle/>
                    <a:p>
                      <a:r>
                        <a:rPr lang="en-US" dirty="0" smtClean="0"/>
                        <a:t>Variable</a:t>
                      </a:r>
                      <a:r>
                        <a:rPr lang="en-US" baseline="0" dirty="0" smtClean="0"/>
                        <a:t> claim on repayment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Zapf Dingbats"/>
                          <a:ea typeface="Zapf Dingbats"/>
                          <a:cs typeface="Zapf Dingbats"/>
                          <a:sym typeface="Zapf Dingbats"/>
                        </a:rPr>
                        <a:t>✔</a:t>
                      </a:r>
                      <a:endParaRPr lang="en-US" dirty="0" smtClean="0"/>
                    </a:p>
                  </a:txBody>
                  <a:tcPr/>
                </a:tc>
                <a:tc>
                  <a:txBody>
                    <a:bodyPr/>
                    <a:lstStyle/>
                    <a:p>
                      <a:pPr algn="ctr"/>
                      <a:endParaRPr lang="en-US" dirty="0"/>
                    </a:p>
                  </a:txBody>
                  <a:tcPr/>
                </a:tc>
              </a:tr>
            </a:tbl>
          </a:graphicData>
        </a:graphic>
      </p:graphicFrame>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85</a:t>
            </a:fld>
            <a:endParaRPr lang="en-US"/>
          </a:p>
        </p:txBody>
      </p:sp>
    </p:spTree>
    <p:extLst>
      <p:ext uri="{BB962C8B-B14F-4D97-AF65-F5344CB8AC3E}">
        <p14:creationId xmlns:p14="http://schemas.microsoft.com/office/powerpoint/2010/main" val="2830607433"/>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Debt </a:t>
            </a:r>
            <a:r>
              <a:rPr lang="en-US" sz="4000" dirty="0" err="1" smtClean="0"/>
              <a:t>vs</a:t>
            </a:r>
            <a:r>
              <a:rPr lang="en-US" sz="4000" dirty="0" smtClean="0"/>
              <a:t> Equity</a:t>
            </a:r>
            <a:br>
              <a:rPr lang="en-US" sz="4000" dirty="0" smtClean="0"/>
            </a:br>
            <a:r>
              <a:rPr lang="en-US" sz="4000" dirty="0" smtClean="0"/>
              <a:t>Key Points of Difference</a:t>
            </a:r>
            <a:endParaRPr lang="en-US" sz="4000" dirty="0"/>
          </a:p>
        </p:txBody>
      </p:sp>
      <p:sp>
        <p:nvSpPr>
          <p:cNvPr id="3" name="Content Placeholder 2"/>
          <p:cNvSpPr>
            <a:spLocks noGrp="1"/>
          </p:cNvSpPr>
          <p:nvPr>
            <p:ph idx="1"/>
          </p:nvPr>
        </p:nvSpPr>
        <p:spPr>
          <a:xfrm>
            <a:off x="500252" y="1806453"/>
            <a:ext cx="8119448" cy="4563236"/>
          </a:xfrm>
        </p:spPr>
        <p:txBody>
          <a:bodyPr>
            <a:noAutofit/>
          </a:bodyPr>
          <a:lstStyle/>
          <a:p>
            <a:r>
              <a:rPr lang="en-US" sz="2100" dirty="0" smtClean="0"/>
              <a:t>Arguably, there are three key points of differentiation between “financial liabilities” (debt) and “equity instruments” (equity):</a:t>
            </a:r>
          </a:p>
          <a:p>
            <a:pPr marL="457200" indent="-457200">
              <a:spcBef>
                <a:spcPts val="800"/>
              </a:spcBef>
              <a:buFont typeface="+mj-lt"/>
              <a:buAutoNum type="arabicPeriod"/>
            </a:pPr>
            <a:r>
              <a:rPr lang="en-US" sz="2100" b="1" dirty="0" smtClean="0"/>
              <a:t>The </a:t>
            </a:r>
            <a:r>
              <a:rPr lang="en-US" sz="2100" b="1" dirty="0"/>
              <a:t>Apportionment of Economic </a:t>
            </a:r>
            <a:r>
              <a:rPr lang="en-US" sz="2100" b="1" dirty="0" smtClean="0"/>
              <a:t>Benefit</a:t>
            </a:r>
            <a:r>
              <a:rPr lang="en-US" sz="2100" dirty="0" smtClean="0"/>
              <a:t>: </a:t>
            </a:r>
            <a:r>
              <a:rPr lang="en-US" sz="2100" dirty="0"/>
              <a:t>Debt is a fixed entitlement (a claim on a certain amount of economic benefit). Equity is a variable entitlement (a claim on a proportion of some residual benefit once fixed obligations are paid).</a:t>
            </a:r>
          </a:p>
          <a:p>
            <a:pPr marL="457200" indent="-457200">
              <a:spcBef>
                <a:spcPts val="1400"/>
              </a:spcBef>
              <a:buFont typeface="+mj-lt"/>
              <a:buAutoNum type="arabicPeriod"/>
            </a:pPr>
            <a:r>
              <a:rPr lang="en-US" sz="2100" b="1" dirty="0" smtClean="0"/>
              <a:t>The Seniority of the Claim</a:t>
            </a:r>
            <a:r>
              <a:rPr lang="en-US" sz="2100" dirty="0" smtClean="0"/>
              <a:t>: Equity is a junior claim that entitles the holder to a residual claim on assets and cash flows after more senior claims (generally, debts) have been met.</a:t>
            </a:r>
          </a:p>
          <a:p>
            <a:pPr marL="457200" indent="-457200">
              <a:spcBef>
                <a:spcPts val="1400"/>
              </a:spcBef>
              <a:buFont typeface="+mj-lt"/>
              <a:buAutoNum type="arabicPeriod"/>
            </a:pPr>
            <a:r>
              <a:rPr lang="en-US" sz="2100" b="1" dirty="0" smtClean="0"/>
              <a:t>The Term</a:t>
            </a:r>
            <a:r>
              <a:rPr lang="en-US" sz="2100" dirty="0" smtClean="0"/>
              <a:t>: As a general rule, debt has a fixed term (a maturity date), while equity does not. There are exceptions to this (perpetual bonds) but such securities are often treated as equity.</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86</a:t>
            </a:fld>
            <a:endParaRPr lang="en-US"/>
          </a:p>
        </p:txBody>
      </p:sp>
    </p:spTree>
    <p:extLst>
      <p:ext uri="{BB962C8B-B14F-4D97-AF65-F5344CB8AC3E}">
        <p14:creationId xmlns:p14="http://schemas.microsoft.com/office/powerpoint/2010/main" val="3882650187"/>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Three Key Features of</a:t>
            </a:r>
            <a:br>
              <a:rPr lang="en-US" sz="4000" dirty="0" smtClean="0"/>
            </a:br>
            <a:r>
              <a:rPr lang="en-US" sz="4000" dirty="0" smtClean="0"/>
              <a:t>Any Financial Instrument</a:t>
            </a:r>
            <a:endParaRPr lang="en-US" sz="4000" dirty="0"/>
          </a:p>
        </p:txBody>
      </p:sp>
      <p:sp>
        <p:nvSpPr>
          <p:cNvPr id="3" name="Content Placeholder 2"/>
          <p:cNvSpPr>
            <a:spLocks noGrp="1"/>
          </p:cNvSpPr>
          <p:nvPr>
            <p:ph idx="1"/>
          </p:nvPr>
        </p:nvSpPr>
        <p:spPr>
          <a:xfrm>
            <a:off x="500250" y="1806452"/>
            <a:ext cx="8157930" cy="4467018"/>
          </a:xfrm>
        </p:spPr>
        <p:txBody>
          <a:bodyPr>
            <a:normAutofit fontScale="92500"/>
          </a:bodyPr>
          <a:lstStyle/>
          <a:p>
            <a:r>
              <a:rPr lang="en-US" dirty="0" smtClean="0"/>
              <a:t>These three key points of differentiation are basic characteristics of </a:t>
            </a:r>
            <a:r>
              <a:rPr lang="en-US" i="1" dirty="0" smtClean="0"/>
              <a:t>any</a:t>
            </a:r>
            <a:r>
              <a:rPr lang="en-US" dirty="0" smtClean="0"/>
              <a:t> financial instrument. In other words, if you were asked to describe the features of a new financial instrument, you would invariably have to describe: (1) whether the instrument provides a fixed or variable entitlement to a set of economic benefits, (2) whether the claim ranks senior or junior to other liabilities issued by the same issuer, and (3) the term of the instrument.</a:t>
            </a:r>
          </a:p>
          <a:p>
            <a:r>
              <a:rPr lang="en-US" dirty="0" smtClean="0"/>
              <a:t>These three features are strongly interconnected. The most junior of claims will, by default, generally be a “variable” entitlement (it gets a share of ‘what is left over’ after other more senior claims are met). Similarly, fixed entitlements almost invariably have a “due date” (they have term).</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87</a:t>
            </a:fld>
            <a:endParaRPr lang="en-US"/>
          </a:p>
        </p:txBody>
      </p:sp>
    </p:spTree>
    <p:extLst>
      <p:ext uri="{BB962C8B-B14F-4D97-AF65-F5344CB8AC3E}">
        <p14:creationId xmlns:p14="http://schemas.microsoft.com/office/powerpoint/2010/main" val="3130241628"/>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1" y="244158"/>
            <a:ext cx="8234890" cy="1339850"/>
          </a:xfrm>
        </p:spPr>
        <p:txBody>
          <a:bodyPr>
            <a:normAutofit/>
          </a:bodyPr>
          <a:lstStyle/>
          <a:p>
            <a:r>
              <a:rPr lang="en-US" sz="4000" dirty="0" smtClean="0"/>
              <a:t>Money: A Long-Duration,</a:t>
            </a:r>
            <a:br>
              <a:rPr lang="en-US" sz="4000" dirty="0" smtClean="0"/>
            </a:br>
            <a:r>
              <a:rPr lang="en-US" sz="4000" dirty="0" smtClean="0"/>
              <a:t>Special-Form Equity Instrument</a:t>
            </a:r>
            <a:endParaRPr lang="en-US" sz="4000" dirty="0"/>
          </a:p>
        </p:txBody>
      </p:sp>
      <p:sp>
        <p:nvSpPr>
          <p:cNvPr id="3" name="Content Placeholder 2"/>
          <p:cNvSpPr>
            <a:spLocks noGrp="1"/>
          </p:cNvSpPr>
          <p:nvPr>
            <p:ph idx="1"/>
          </p:nvPr>
        </p:nvSpPr>
        <p:spPr>
          <a:xfrm>
            <a:off x="500251" y="1806452"/>
            <a:ext cx="8234890" cy="4582481"/>
          </a:xfrm>
        </p:spPr>
        <p:txBody>
          <a:bodyPr>
            <a:normAutofit fontScale="92500"/>
          </a:bodyPr>
          <a:lstStyle/>
          <a:p>
            <a:r>
              <a:rPr lang="en-US" dirty="0" smtClean="0"/>
              <a:t>So, what are the basic features that money possesses?</a:t>
            </a:r>
            <a:r>
              <a:rPr lang="en-US" dirty="0"/>
              <a:t> Does money have more debt-like characteristics or more equity-like </a:t>
            </a:r>
            <a:r>
              <a:rPr lang="en-US" dirty="0" smtClean="0"/>
              <a:t>characteristics? Furthermore, </a:t>
            </a:r>
            <a:r>
              <a:rPr lang="en-US" dirty="0"/>
              <a:t>what special features </a:t>
            </a:r>
            <a:r>
              <a:rPr lang="en-US" dirty="0" smtClean="0"/>
              <a:t>does money possess that differentiates it </a:t>
            </a:r>
            <a:r>
              <a:rPr lang="en-US" dirty="0"/>
              <a:t>from traditional financial instruments</a:t>
            </a:r>
            <a:r>
              <a:rPr lang="en-US" dirty="0" smtClean="0"/>
              <a:t>?</a:t>
            </a:r>
          </a:p>
          <a:p>
            <a:r>
              <a:rPr lang="en-US" dirty="0" smtClean="0"/>
              <a:t>Let’s start with a basic review of the available evidence. It will be argued that money has more “equity-like” characteristics (it is a proportional claim on the output of society). Furthermore, it will be argued that money is a long-duration asset. At the end of this section it will be argued that the long-duration, variable-entitlement nature of money makes money a particularly useful and attractive financing tool for society and its political leaders.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88</a:t>
            </a:fld>
            <a:endParaRPr lang="en-US"/>
          </a:p>
        </p:txBody>
      </p:sp>
    </p:spTree>
    <p:extLst>
      <p:ext uri="{BB962C8B-B14F-4D97-AF65-F5344CB8AC3E}">
        <p14:creationId xmlns:p14="http://schemas.microsoft.com/office/powerpoint/2010/main" val="2202322265"/>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Equity or Debt?</a:t>
            </a:r>
            <a:br>
              <a:rPr lang="en-US" sz="4000" dirty="0" smtClean="0"/>
            </a:br>
            <a:r>
              <a:rPr lang="en-US" sz="4000" dirty="0" smtClean="0"/>
              <a:t>A Brief Review of the Evidence</a:t>
            </a:r>
            <a:endParaRPr lang="en-US" sz="4000" dirty="0"/>
          </a:p>
        </p:txBody>
      </p:sp>
      <p:sp>
        <p:nvSpPr>
          <p:cNvPr id="3" name="Content Placeholder 2"/>
          <p:cNvSpPr>
            <a:spLocks noGrp="1"/>
          </p:cNvSpPr>
          <p:nvPr>
            <p:ph idx="1"/>
          </p:nvPr>
        </p:nvSpPr>
        <p:spPr>
          <a:xfrm>
            <a:off x="500252" y="1806453"/>
            <a:ext cx="8254130" cy="4524749"/>
          </a:xfrm>
        </p:spPr>
        <p:txBody>
          <a:bodyPr>
            <a:normAutofit fontScale="92500"/>
          </a:bodyPr>
          <a:lstStyle/>
          <a:p>
            <a:r>
              <a:rPr lang="en-US" dirty="0" smtClean="0"/>
              <a:t>We have outlined three of the key differences between debt and equity so let’s consider discuss each of these points in turn and how they apply to the financial instrument that is money. In particular, is money a fixed or variable entitlement to the future output of society? Does money have a fixed term? And finally, is money a senior or junior claim on the output of society? </a:t>
            </a:r>
          </a:p>
          <a:p>
            <a:r>
              <a:rPr lang="en-US" dirty="0" smtClean="0"/>
              <a:t>Without an express contract, it is difficult to prove whether money is an equity instrument or some other form of financial instrument. However, a brief review of the available evidence suggests that it is much easier to make the case that “money is equity” than the case that “money is debt”, especially if money is understood as a long-duration asset.</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89</a:t>
            </a:fld>
            <a:endParaRPr lang="en-US"/>
          </a:p>
        </p:txBody>
      </p:sp>
    </p:spTree>
    <p:extLst>
      <p:ext uri="{BB962C8B-B14F-4D97-AF65-F5344CB8AC3E}">
        <p14:creationId xmlns:p14="http://schemas.microsoft.com/office/powerpoint/2010/main" val="715608673"/>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Fixed or Variable Entitlement?</a:t>
            </a:r>
            <a:endParaRPr lang="en-US" sz="4000" dirty="0"/>
          </a:p>
        </p:txBody>
      </p:sp>
      <p:sp>
        <p:nvSpPr>
          <p:cNvPr id="3" name="Content Placeholder 2"/>
          <p:cNvSpPr>
            <a:spLocks noGrp="1"/>
          </p:cNvSpPr>
          <p:nvPr>
            <p:ph idx="1"/>
          </p:nvPr>
        </p:nvSpPr>
        <p:spPr>
          <a:xfrm>
            <a:off x="500251" y="1806453"/>
            <a:ext cx="8100207" cy="4543992"/>
          </a:xfrm>
        </p:spPr>
        <p:txBody>
          <a:bodyPr>
            <a:normAutofit fontScale="92500"/>
          </a:bodyPr>
          <a:lstStyle/>
          <a:p>
            <a:r>
              <a:rPr lang="en-US" dirty="0" smtClean="0"/>
              <a:t>Does </a:t>
            </a:r>
            <a:r>
              <a:rPr lang="en-US" dirty="0"/>
              <a:t>money represent a fixed </a:t>
            </a:r>
            <a:r>
              <a:rPr lang="en-US" dirty="0" smtClean="0"/>
              <a:t>or variable entitlement </a:t>
            </a:r>
            <a:r>
              <a:rPr lang="en-US" dirty="0"/>
              <a:t>to the output of society? </a:t>
            </a:r>
            <a:r>
              <a:rPr lang="en-US" dirty="0" smtClean="0"/>
              <a:t>Let’s begin by considering the evidence we should see if money is a fixed claim </a:t>
            </a:r>
            <a:r>
              <a:rPr lang="en-US" dirty="0" err="1" smtClean="0"/>
              <a:t>vs</a:t>
            </a:r>
            <a:r>
              <a:rPr lang="en-US" dirty="0" smtClean="0"/>
              <a:t> a variable claim on the output of society.</a:t>
            </a:r>
          </a:p>
          <a:p>
            <a:r>
              <a:rPr lang="en-US" dirty="0" smtClean="0"/>
              <a:t>If money represents a “fixed entitlement to the output of society”, then we should expect that one dollar today buys as much economic output as one dollar did many years ago.</a:t>
            </a:r>
          </a:p>
          <a:p>
            <a:r>
              <a:rPr lang="en-US" dirty="0" smtClean="0"/>
              <a:t>If money represents a “variable entitlement to the output of society”, then the amount of real output that one dollar can buy should change over time in accordance with the ratio of real output divided by the amount of base money outstanding. </a:t>
            </a:r>
          </a:p>
          <a:p>
            <a:endParaRPr lang="en-US" dirty="0" smtClean="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90</a:t>
            </a:fld>
            <a:endParaRPr lang="en-US"/>
          </a:p>
        </p:txBody>
      </p:sp>
    </p:spTree>
    <p:extLst>
      <p:ext uri="{BB962C8B-B14F-4D97-AF65-F5344CB8AC3E}">
        <p14:creationId xmlns:p14="http://schemas.microsoft.com/office/powerpoint/2010/main" val="2951391795"/>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54132" cy="1339850"/>
          </a:xfrm>
        </p:spPr>
        <p:txBody>
          <a:bodyPr>
            <a:normAutofit/>
          </a:bodyPr>
          <a:lstStyle/>
          <a:p>
            <a:r>
              <a:rPr lang="en-US" sz="4000" dirty="0" smtClean="0"/>
              <a:t>The Basic Characteristics of a</a:t>
            </a:r>
            <a:br>
              <a:rPr lang="en-US" sz="4000" dirty="0" smtClean="0"/>
            </a:br>
            <a:r>
              <a:rPr lang="en-US" sz="4000" dirty="0" smtClean="0"/>
              <a:t>Variable Entitlement to Real Output</a:t>
            </a:r>
            <a:endParaRPr lang="en-US" sz="4000" dirty="0"/>
          </a:p>
        </p:txBody>
      </p:sp>
      <p:sp>
        <p:nvSpPr>
          <p:cNvPr id="3" name="Content Placeholder 2"/>
          <p:cNvSpPr>
            <a:spLocks noGrp="1"/>
          </p:cNvSpPr>
          <p:nvPr>
            <p:ph idx="1"/>
          </p:nvPr>
        </p:nvSpPr>
        <p:spPr>
          <a:xfrm>
            <a:off x="500250" y="1806452"/>
            <a:ext cx="8254132" cy="4678699"/>
          </a:xfrm>
        </p:spPr>
        <p:txBody>
          <a:bodyPr>
            <a:normAutofit fontScale="92500"/>
          </a:bodyPr>
          <a:lstStyle/>
          <a:p>
            <a:r>
              <a:rPr lang="en-US" dirty="0" smtClean="0"/>
              <a:t>If money is a financial instrument that represents a variable entitlement to the real output of society, then, prima facie, the amount of real output that a unit of money can purchase at any given time should vary in accordance with (</a:t>
            </a:r>
            <a:r>
              <a:rPr lang="en-US" dirty="0" err="1" smtClean="0"/>
              <a:t>i</a:t>
            </a:r>
            <a:r>
              <a:rPr lang="en-US" dirty="0" smtClean="0"/>
              <a:t>) the units of base money outstanding (as the monetary base increases, the proportional claim of each unit of money should fall), and (ii) real output (all else equal, as real output increases, the amount of real output that each unit of money can claim increases.</a:t>
            </a:r>
          </a:p>
          <a:p>
            <a:r>
              <a:rPr lang="en-US" dirty="0" smtClean="0"/>
              <a:t>In other words, the purchasing power of money should fall as the monetary base increases and it should rise as the real output generated by society increases. This basic pattern must be displayed for the “variable entitlement” thesis to have any legs.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91</a:t>
            </a:fld>
            <a:endParaRPr lang="en-US"/>
          </a:p>
        </p:txBody>
      </p:sp>
    </p:spTree>
    <p:extLst>
      <p:ext uri="{BB962C8B-B14F-4D97-AF65-F5344CB8AC3E}">
        <p14:creationId xmlns:p14="http://schemas.microsoft.com/office/powerpoint/2010/main" val="1670303387"/>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Fixed Claim on Real Output?</a:t>
            </a:r>
            <a:endParaRPr lang="en-US" sz="4000" dirty="0"/>
          </a:p>
        </p:txBody>
      </p:sp>
      <p:sp>
        <p:nvSpPr>
          <p:cNvPr id="3" name="Content Placeholder 2"/>
          <p:cNvSpPr>
            <a:spLocks noGrp="1"/>
          </p:cNvSpPr>
          <p:nvPr>
            <p:ph idx="1"/>
          </p:nvPr>
        </p:nvSpPr>
        <p:spPr>
          <a:xfrm>
            <a:off x="500250" y="1806453"/>
            <a:ext cx="8254131" cy="4543992"/>
          </a:xfrm>
        </p:spPr>
        <p:txBody>
          <a:bodyPr>
            <a:normAutofit fontScale="92500"/>
          </a:bodyPr>
          <a:lstStyle/>
          <a:p>
            <a:r>
              <a:rPr lang="en-US" dirty="0" smtClean="0"/>
              <a:t>Does money seem to represent a fixed claim to the output of society? The simple answer is “no”. While there are many currencies and many different time periods we could consider, let’s consider one example with which most readers are familiar: the behavior of the US Dollar over the last century.</a:t>
            </a:r>
          </a:p>
          <a:p>
            <a:r>
              <a:rPr lang="en-US" dirty="0" smtClean="0"/>
              <a:t>The </a:t>
            </a:r>
            <a:r>
              <a:rPr lang="en-US" dirty="0"/>
              <a:t>US Dollar has lost roughly 98% of its </a:t>
            </a:r>
            <a:r>
              <a:rPr lang="en-US" dirty="0" smtClean="0"/>
              <a:t>purchasing </a:t>
            </a:r>
            <a:r>
              <a:rPr lang="en-US" dirty="0"/>
              <a:t>power in the last 80 years. </a:t>
            </a:r>
            <a:r>
              <a:rPr lang="en-US" dirty="0" smtClean="0"/>
              <a:t>How</a:t>
            </a:r>
            <a:r>
              <a:rPr lang="en-US" dirty="0"/>
              <a:t>, in any sense, does this claim provide a “fixed entitlement” to the </a:t>
            </a:r>
            <a:r>
              <a:rPr lang="en-US" dirty="0" smtClean="0"/>
              <a:t>real output </a:t>
            </a:r>
            <a:r>
              <a:rPr lang="en-US" dirty="0"/>
              <a:t>of society? One could try to argue </a:t>
            </a:r>
            <a:r>
              <a:rPr lang="en-US" dirty="0" smtClean="0"/>
              <a:t>that the US Dollar </a:t>
            </a:r>
            <a:r>
              <a:rPr lang="en-US" dirty="0"/>
              <a:t>is a fixed entitlement </a:t>
            </a:r>
            <a:r>
              <a:rPr lang="en-US" dirty="0" smtClean="0"/>
              <a:t>financial instrument </a:t>
            </a:r>
            <a:r>
              <a:rPr lang="en-US" dirty="0"/>
              <a:t>that has lost its </a:t>
            </a:r>
            <a:r>
              <a:rPr lang="en-US" dirty="0" smtClean="0"/>
              <a:t>value (lost its purchasing power) temporarily </a:t>
            </a:r>
            <a:r>
              <a:rPr lang="en-US" dirty="0"/>
              <a:t>because it </a:t>
            </a:r>
            <a:r>
              <a:rPr lang="en-US" dirty="0" smtClean="0"/>
              <a:t>is a </a:t>
            </a:r>
            <a:r>
              <a:rPr lang="en-US" dirty="0"/>
              <a:t>“distressed</a:t>
            </a:r>
            <a:r>
              <a:rPr lang="en-US" dirty="0" smtClean="0"/>
              <a:t>” asset, </a:t>
            </a:r>
            <a:r>
              <a:rPr lang="en-US" dirty="0"/>
              <a:t>but frankly this is </a:t>
            </a:r>
            <a:r>
              <a:rPr lang="en-US" dirty="0" smtClean="0"/>
              <a:t>unlikely </a:t>
            </a:r>
            <a:r>
              <a:rPr lang="en-US" dirty="0"/>
              <a:t>given the current credit rating of US </a:t>
            </a:r>
            <a:r>
              <a:rPr lang="en-US" dirty="0" smtClean="0"/>
              <a:t>government debt</a:t>
            </a:r>
            <a:r>
              <a:rPr lang="en-US" dirty="0"/>
              <a:t>.</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92</a:t>
            </a:fld>
            <a:endParaRPr lang="en-US"/>
          </a:p>
        </p:txBody>
      </p:sp>
    </p:spTree>
    <p:extLst>
      <p:ext uri="{BB962C8B-B14F-4D97-AF65-F5344CB8AC3E}">
        <p14:creationId xmlns:p14="http://schemas.microsoft.com/office/powerpoint/2010/main" val="8823709"/>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54131" cy="1339850"/>
          </a:xfrm>
        </p:spPr>
        <p:txBody>
          <a:bodyPr>
            <a:normAutofit/>
          </a:bodyPr>
          <a:lstStyle/>
          <a:p>
            <a:r>
              <a:rPr lang="en-US" sz="4000" dirty="0" smtClean="0"/>
              <a:t>Quantity Theory of Money Doesn’t Support “Fixed Entitlement” Thesis</a:t>
            </a:r>
            <a:endParaRPr lang="en-US" sz="4000" dirty="0"/>
          </a:p>
        </p:txBody>
      </p:sp>
      <p:sp>
        <p:nvSpPr>
          <p:cNvPr id="3" name="Content Placeholder 2"/>
          <p:cNvSpPr>
            <a:spLocks noGrp="1"/>
          </p:cNvSpPr>
          <p:nvPr>
            <p:ph idx="1"/>
          </p:nvPr>
        </p:nvSpPr>
        <p:spPr>
          <a:xfrm>
            <a:off x="500250" y="1806453"/>
            <a:ext cx="8254131" cy="4582480"/>
          </a:xfrm>
        </p:spPr>
        <p:txBody>
          <a:bodyPr>
            <a:normAutofit fontScale="92500"/>
          </a:bodyPr>
          <a:lstStyle/>
          <a:p>
            <a:r>
              <a:rPr lang="en-US" dirty="0" smtClean="0"/>
              <a:t>While we could go through hundreds of examples that demonstrate that money does not represent a fixed entitlement to the output of society, we don’t have to. Why? Because the long-term relationship between the purchasing power of money (the inverse of the price level) and the ratio of real output/base money has been extensively researched and documented by the economics profession.</a:t>
            </a:r>
          </a:p>
          <a:p>
            <a:r>
              <a:rPr lang="en-US" dirty="0" smtClean="0"/>
              <a:t>There is simply no evidence to suggest that money represents a “fixed entitlement” to the output of society. Rather, all the evidence suggests that, </a:t>
            </a:r>
            <a:r>
              <a:rPr lang="en-US" i="1" dirty="0" smtClean="0"/>
              <a:t>in the long run</a:t>
            </a:r>
            <a:r>
              <a:rPr lang="en-US" dirty="0" smtClean="0"/>
              <a:t>, the quantity theory of money is correct: the amount of real output one unit of money can buy varies according to the ratio of “real output/money”.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93</a:t>
            </a:fld>
            <a:endParaRPr lang="en-US"/>
          </a:p>
        </p:txBody>
      </p:sp>
    </p:spTree>
    <p:extLst>
      <p:ext uri="{BB962C8B-B14F-4D97-AF65-F5344CB8AC3E}">
        <p14:creationId xmlns:p14="http://schemas.microsoft.com/office/powerpoint/2010/main" val="3649680981"/>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Level &amp;</a:t>
            </a:r>
            <a:br>
              <a:rPr lang="en-US" sz="4000" dirty="0" smtClean="0"/>
            </a:br>
            <a:r>
              <a:rPr lang="en-US" sz="4000" dirty="0" smtClean="0"/>
              <a:t>The Purchasing Power of Money</a:t>
            </a:r>
            <a:endParaRPr lang="en-US" sz="4000" dirty="0"/>
          </a:p>
        </p:txBody>
      </p:sp>
      <p:sp>
        <p:nvSpPr>
          <p:cNvPr id="3" name="Content Placeholder 2"/>
          <p:cNvSpPr>
            <a:spLocks noGrp="1"/>
          </p:cNvSpPr>
          <p:nvPr>
            <p:ph idx="1"/>
          </p:nvPr>
        </p:nvSpPr>
        <p:spPr>
          <a:xfrm>
            <a:off x="500250" y="1806452"/>
            <a:ext cx="8234891" cy="4486261"/>
          </a:xfrm>
        </p:spPr>
        <p:txBody>
          <a:bodyPr>
            <a:normAutofit fontScale="92500"/>
          </a:bodyPr>
          <a:lstStyle/>
          <a:p>
            <a:r>
              <a:rPr lang="en-US" dirty="0" smtClean="0"/>
              <a:t>If the thesis that money is a “variable entitlement” is valid, then as measured over long periods of time, we must see evidence that the purchasing power of money declines as the ratio of base money divided by real output increases.</a:t>
            </a:r>
          </a:p>
          <a:p>
            <a:r>
              <a:rPr lang="en-US" dirty="0" smtClean="0"/>
              <a:t>Another way to say this is that we must see evidence that, in the long term, the price level rises as the ratio of base money to real output increases. As a reminder, the price level is the reciprocal of the purchasing power of money. “The higher we find the prices of goods, the smaller the quantities that can be bought by a given amount of money, and therefore the lower the purchasing power of money. In short, the purchasing power of money is the reciprocal of the level of prices…” (Fisher, 1912, II, Sec.1)</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94</a:t>
            </a:fld>
            <a:endParaRPr lang="en-US"/>
          </a:p>
        </p:txBody>
      </p:sp>
    </p:spTree>
    <p:extLst>
      <p:ext uri="{BB962C8B-B14F-4D97-AF65-F5344CB8AC3E}">
        <p14:creationId xmlns:p14="http://schemas.microsoft.com/office/powerpoint/2010/main" val="2096385981"/>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34891" cy="1339850"/>
          </a:xfrm>
        </p:spPr>
        <p:txBody>
          <a:bodyPr>
            <a:noAutofit/>
          </a:bodyPr>
          <a:lstStyle/>
          <a:p>
            <a:r>
              <a:rPr lang="en-US" sz="4000" dirty="0" smtClean="0"/>
              <a:t>Variable Entitlement Thesis Supported by Long Run Evidence</a:t>
            </a:r>
            <a:endParaRPr lang="en-US" sz="4000" dirty="0"/>
          </a:p>
        </p:txBody>
      </p:sp>
      <p:sp>
        <p:nvSpPr>
          <p:cNvPr id="3" name="Content Placeholder 2"/>
          <p:cNvSpPr>
            <a:spLocks noGrp="1"/>
          </p:cNvSpPr>
          <p:nvPr>
            <p:ph idx="1"/>
          </p:nvPr>
        </p:nvSpPr>
        <p:spPr>
          <a:xfrm>
            <a:off x="500250" y="1806453"/>
            <a:ext cx="8234891" cy="4563236"/>
          </a:xfrm>
        </p:spPr>
        <p:txBody>
          <a:bodyPr>
            <a:normAutofit/>
          </a:bodyPr>
          <a:lstStyle/>
          <a:p>
            <a:r>
              <a:rPr lang="en-US" sz="2100" dirty="0" smtClean="0"/>
              <a:t>The </a:t>
            </a:r>
            <a:r>
              <a:rPr lang="en-US" sz="2100" i="1" dirty="0" smtClean="0"/>
              <a:t>long run</a:t>
            </a:r>
            <a:r>
              <a:rPr lang="en-US" sz="2100" dirty="0" smtClean="0"/>
              <a:t> relationship between the price level </a:t>
            </a:r>
            <a:r>
              <a:rPr lang="en-US" sz="2100" i="1" dirty="0" smtClean="0"/>
              <a:t>p</a:t>
            </a:r>
            <a:r>
              <a:rPr lang="en-US" sz="2100" dirty="0" smtClean="0"/>
              <a:t> and the ratio of base money </a:t>
            </a:r>
            <a:r>
              <a:rPr lang="en-US" sz="2100" i="1" dirty="0" smtClean="0"/>
              <a:t>M</a:t>
            </a:r>
            <a:r>
              <a:rPr lang="en-US" sz="2100" dirty="0" smtClean="0"/>
              <a:t> divided by real output </a:t>
            </a:r>
            <a:r>
              <a:rPr lang="en-US" sz="2100" i="1" dirty="0" smtClean="0"/>
              <a:t>q</a:t>
            </a:r>
            <a:r>
              <a:rPr lang="en-US" sz="2100" dirty="0" smtClean="0"/>
              <a:t> is one of the cornerstone, undisputed empirical relationships of economics. In the long run, as the ratio </a:t>
            </a:r>
            <a:r>
              <a:rPr lang="en-US" sz="2100" i="1" dirty="0" smtClean="0"/>
              <a:t>M/q</a:t>
            </a:r>
            <a:r>
              <a:rPr lang="en-US" sz="2100" dirty="0" smtClean="0"/>
              <a:t> rises, the price level </a:t>
            </a:r>
            <a:r>
              <a:rPr lang="en-US" sz="2100" i="1" dirty="0" smtClean="0"/>
              <a:t>p</a:t>
            </a:r>
            <a:r>
              <a:rPr lang="en-US" sz="2100" dirty="0" smtClean="0"/>
              <a:t> rises and the purchasing power of money (</a:t>
            </a:r>
            <a:r>
              <a:rPr lang="en-US" sz="2100" i="1" dirty="0" smtClean="0"/>
              <a:t>1/p</a:t>
            </a:r>
            <a:r>
              <a:rPr lang="en-US" sz="2100" dirty="0" smtClean="0"/>
              <a:t>) falls. In mathematical terms (where </a:t>
            </a:r>
            <a:r>
              <a:rPr lang="en-US" sz="2100" i="1" dirty="0" smtClean="0"/>
              <a:t>k</a:t>
            </a:r>
            <a:r>
              <a:rPr lang="en-US" sz="2100" dirty="0" smtClean="0"/>
              <a:t> is a constant):</a:t>
            </a:r>
            <a:endParaRPr lang="en-US" sz="2100" dirty="0"/>
          </a:p>
          <a:p>
            <a:pPr>
              <a:spcBef>
                <a:spcPts val="9200"/>
              </a:spcBef>
            </a:pPr>
            <a:r>
              <a:rPr lang="en-US" sz="2100" dirty="0" smtClean="0"/>
              <a:t>Therefore, the </a:t>
            </a:r>
            <a:r>
              <a:rPr lang="en-US" sz="2100" i="1" dirty="0" smtClean="0"/>
              <a:t>long run</a:t>
            </a:r>
            <a:r>
              <a:rPr lang="en-US" sz="2100" dirty="0" smtClean="0"/>
              <a:t> empirical evidence supports the notion that money </a:t>
            </a:r>
            <a:r>
              <a:rPr lang="en-US" sz="2100" i="1" dirty="0" smtClean="0"/>
              <a:t>could</a:t>
            </a:r>
            <a:r>
              <a:rPr lang="en-US" sz="2100" dirty="0" smtClean="0"/>
              <a:t> be a variable entitlement to the output of society. However, the relationship described above breaks down in the </a:t>
            </a:r>
            <a:r>
              <a:rPr lang="en-US" sz="2100" i="1" dirty="0" smtClean="0"/>
              <a:t>short run</a:t>
            </a:r>
            <a:r>
              <a:rPr lang="en-US" sz="2100" dirty="0" smtClean="0"/>
              <a:t>: does this, therefore, invalidate the thesis that money is a variable entitlement?</a:t>
            </a:r>
            <a:endParaRPr lang="en-US" sz="2100" dirty="0"/>
          </a:p>
        </p:txBody>
      </p:sp>
      <p:graphicFrame>
        <p:nvGraphicFramePr>
          <p:cNvPr id="4" name="Object 3"/>
          <p:cNvGraphicFramePr>
            <a:graphicFrameLocks noChangeAspect="1"/>
          </p:cNvGraphicFramePr>
          <p:nvPr>
            <p:extLst>
              <p:ext uri="{D42A27DB-BD31-4B8C-83A1-F6EECF244321}">
                <p14:modId xmlns:p14="http://schemas.microsoft.com/office/powerpoint/2010/main" val="1054497545"/>
              </p:ext>
            </p:extLst>
          </p:nvPr>
        </p:nvGraphicFramePr>
        <p:xfrm>
          <a:off x="3766948" y="3521604"/>
          <a:ext cx="1478104" cy="1046990"/>
        </p:xfrm>
        <a:graphic>
          <a:graphicData uri="http://schemas.openxmlformats.org/presentationml/2006/ole">
            <mc:AlternateContent xmlns:mc="http://schemas.openxmlformats.org/markup-compatibility/2006">
              <mc:Choice xmlns:v="urn:schemas-microsoft-com:vml" Requires="v">
                <p:oleObj spid="_x0000_s2392" name="Equation" r:id="rId3" imgW="609600" imgH="431800" progId="Equation.3">
                  <p:embed/>
                </p:oleObj>
              </mc:Choice>
              <mc:Fallback>
                <p:oleObj name="Equation" r:id="rId3" imgW="609600" imgH="431800" progId="Equation.3">
                  <p:embed/>
                  <p:pic>
                    <p:nvPicPr>
                      <p:cNvPr id="0" name=""/>
                      <p:cNvPicPr/>
                      <p:nvPr/>
                    </p:nvPicPr>
                    <p:blipFill>
                      <a:blip r:embed="rId4"/>
                      <a:stretch>
                        <a:fillRect/>
                      </a:stretch>
                    </p:blipFill>
                    <p:spPr>
                      <a:xfrm>
                        <a:off x="3766948" y="3521604"/>
                        <a:ext cx="1478104" cy="1046990"/>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95</a:t>
            </a:fld>
            <a:endParaRPr lang="en-US"/>
          </a:p>
        </p:txBody>
      </p:sp>
    </p:spTree>
    <p:extLst>
      <p:ext uri="{BB962C8B-B14F-4D97-AF65-F5344CB8AC3E}">
        <p14:creationId xmlns:p14="http://schemas.microsoft.com/office/powerpoint/2010/main" val="1811654507"/>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119449" cy="1339850"/>
          </a:xfrm>
        </p:spPr>
        <p:txBody>
          <a:bodyPr>
            <a:normAutofit/>
          </a:bodyPr>
          <a:lstStyle/>
          <a:p>
            <a:r>
              <a:rPr lang="en-US" sz="4000" dirty="0" smtClean="0"/>
              <a:t>Short-Run Behavior Suggests</a:t>
            </a:r>
            <a:br>
              <a:rPr lang="en-US" sz="4000" dirty="0" smtClean="0"/>
            </a:br>
            <a:r>
              <a:rPr lang="en-US" sz="4000" dirty="0" smtClean="0"/>
              <a:t>Money Is a Long-Duration Asset</a:t>
            </a:r>
            <a:endParaRPr lang="en-US" sz="4000" dirty="0"/>
          </a:p>
        </p:txBody>
      </p:sp>
      <p:sp>
        <p:nvSpPr>
          <p:cNvPr id="3" name="Content Placeholder 2"/>
          <p:cNvSpPr>
            <a:spLocks noGrp="1"/>
          </p:cNvSpPr>
          <p:nvPr>
            <p:ph idx="1"/>
          </p:nvPr>
        </p:nvSpPr>
        <p:spPr>
          <a:xfrm>
            <a:off x="500250" y="1806452"/>
            <a:ext cx="8273372" cy="4620967"/>
          </a:xfrm>
        </p:spPr>
        <p:txBody>
          <a:bodyPr>
            <a:normAutofit fontScale="92500"/>
          </a:bodyPr>
          <a:lstStyle/>
          <a:p>
            <a:r>
              <a:rPr lang="en-US" dirty="0" smtClean="0"/>
              <a:t>It is a well recognized fact that, in the short run, the quantity theory of money does not provide a good description of movements in the price level (or its inverse, the purchasing power of money). In the short run, the velocity of base money </a:t>
            </a:r>
            <a:r>
              <a:rPr lang="en-US" i="1" dirty="0" smtClean="0"/>
              <a:t>v</a:t>
            </a:r>
            <a:r>
              <a:rPr lang="en-US" dirty="0" smtClean="0"/>
              <a:t> is highly volatile:</a:t>
            </a:r>
          </a:p>
          <a:p>
            <a:endParaRPr lang="en-US" dirty="0"/>
          </a:p>
          <a:p>
            <a:pPr>
              <a:spcBef>
                <a:spcPts val="800"/>
              </a:spcBef>
            </a:pPr>
            <a:r>
              <a:rPr lang="en-US" dirty="0" smtClean="0"/>
              <a:t>Therefore, it would appear that, </a:t>
            </a:r>
            <a:r>
              <a:rPr lang="en-US" i="1" dirty="0" smtClean="0"/>
              <a:t>in the short run</a:t>
            </a:r>
            <a:r>
              <a:rPr lang="en-US" dirty="0" smtClean="0"/>
              <a:t>, the purchasing power of money (</a:t>
            </a:r>
            <a:r>
              <a:rPr lang="en-US" i="1" dirty="0" smtClean="0"/>
              <a:t>1/p</a:t>
            </a:r>
            <a:r>
              <a:rPr lang="en-US" dirty="0" smtClean="0"/>
              <a:t>) does not correlate well with changes in the current levels of either base money </a:t>
            </a:r>
            <a:r>
              <a:rPr lang="en-US" i="1" dirty="0" smtClean="0"/>
              <a:t>M</a:t>
            </a:r>
            <a:r>
              <a:rPr lang="en-US" dirty="0" smtClean="0"/>
              <a:t> or real output </a:t>
            </a:r>
            <a:r>
              <a:rPr lang="en-US" i="1" dirty="0" smtClean="0"/>
              <a:t>q</a:t>
            </a:r>
            <a:r>
              <a:rPr lang="en-US" dirty="0" smtClean="0"/>
              <a:t>. Does this invalidate the thesis? No. While </a:t>
            </a:r>
            <a:r>
              <a:rPr lang="en-US" dirty="0"/>
              <a:t>t</a:t>
            </a:r>
            <a:r>
              <a:rPr lang="en-US" dirty="0" smtClean="0"/>
              <a:t>his behavior is inconsistent with the view that money </a:t>
            </a:r>
            <a:r>
              <a:rPr lang="en-US" dirty="0"/>
              <a:t>i</a:t>
            </a:r>
            <a:r>
              <a:rPr lang="en-US" dirty="0" smtClean="0"/>
              <a:t>s a short-duration asset, it is perfectly consistent with the thesis that money is a long-duration asset.</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016444764"/>
              </p:ext>
            </p:extLst>
          </p:nvPr>
        </p:nvGraphicFramePr>
        <p:xfrm>
          <a:off x="3530280" y="3594738"/>
          <a:ext cx="1895514" cy="490219"/>
        </p:xfrm>
        <a:graphic>
          <a:graphicData uri="http://schemas.openxmlformats.org/presentationml/2006/ole">
            <mc:AlternateContent xmlns:mc="http://schemas.openxmlformats.org/markup-compatibility/2006">
              <mc:Choice xmlns:v="urn:schemas-microsoft-com:vml" Requires="v">
                <p:oleObj spid="_x0000_s3409" name="Equation" r:id="rId3" imgW="736600" imgH="190500" progId="Equation.3">
                  <p:embed/>
                </p:oleObj>
              </mc:Choice>
              <mc:Fallback>
                <p:oleObj name="Equation" r:id="rId3" imgW="736600" imgH="190500" progId="Equation.3">
                  <p:embed/>
                  <p:pic>
                    <p:nvPicPr>
                      <p:cNvPr id="0" name=""/>
                      <p:cNvPicPr/>
                      <p:nvPr/>
                    </p:nvPicPr>
                    <p:blipFill>
                      <a:blip r:embed="rId4"/>
                      <a:stretch>
                        <a:fillRect/>
                      </a:stretch>
                    </p:blipFill>
                    <p:spPr>
                      <a:xfrm>
                        <a:off x="3530280" y="3594738"/>
                        <a:ext cx="1895514" cy="490219"/>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Gervaise R. J. Heddle, 2014</a:t>
            </a:r>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96</a:t>
            </a:fld>
            <a:endParaRPr lang="en-US"/>
          </a:p>
        </p:txBody>
      </p:sp>
    </p:spTree>
    <p:extLst>
      <p:ext uri="{BB962C8B-B14F-4D97-AF65-F5344CB8AC3E}">
        <p14:creationId xmlns:p14="http://schemas.microsoft.com/office/powerpoint/2010/main" val="2523508380"/>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Duration of an Asset</a:t>
            </a:r>
            <a:endParaRPr lang="en-US" sz="4000" dirty="0"/>
          </a:p>
        </p:txBody>
      </p:sp>
      <p:sp>
        <p:nvSpPr>
          <p:cNvPr id="3" name="Content Placeholder 2"/>
          <p:cNvSpPr>
            <a:spLocks noGrp="1"/>
          </p:cNvSpPr>
          <p:nvPr>
            <p:ph idx="1"/>
          </p:nvPr>
        </p:nvSpPr>
        <p:spPr>
          <a:xfrm>
            <a:off x="500250" y="1806452"/>
            <a:ext cx="8234891" cy="4563237"/>
          </a:xfrm>
        </p:spPr>
        <p:txBody>
          <a:bodyPr>
            <a:normAutofit fontScale="92500"/>
          </a:bodyPr>
          <a:lstStyle/>
          <a:p>
            <a:r>
              <a:rPr lang="en-US" dirty="0" smtClean="0"/>
              <a:t>Every financial instrument possesses the property of “duration”. In simple terms, the duration of an asset is the weighted average time that it will take to receive the present value of the benefits generated by that asset. While the concept of “duration” is most commonly used in relation to fixed income securities, it can be applied to any financial instrument.</a:t>
            </a:r>
          </a:p>
          <a:p>
            <a:r>
              <a:rPr lang="en-US" dirty="0" smtClean="0"/>
              <a:t>If a financial instrument is a “short-duration asset”, then most of its value relates to benefits that will be received in the short term: hence, it is highly sensitive to current conditions. In contrast, the value of a “long-duration asset” depends primarily on benefits to be received in many years to come: its value is highly sensitive to changes in long-term expectations, not short-term conditions.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97</a:t>
            </a:fld>
            <a:endParaRPr lang="en-US"/>
          </a:p>
        </p:txBody>
      </p:sp>
    </p:spTree>
    <p:extLst>
      <p:ext uri="{BB962C8B-B14F-4D97-AF65-F5344CB8AC3E}">
        <p14:creationId xmlns:p14="http://schemas.microsoft.com/office/powerpoint/2010/main" val="3499647031"/>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Long-Duration or</a:t>
            </a:r>
            <a:br>
              <a:rPr lang="en-US" sz="4000" dirty="0" smtClean="0"/>
            </a:br>
            <a:r>
              <a:rPr lang="en-US" sz="4000" dirty="0" smtClean="0"/>
              <a:t>Short-Duration Asset?</a:t>
            </a:r>
            <a:endParaRPr lang="en-US" sz="4000" dirty="0"/>
          </a:p>
        </p:txBody>
      </p:sp>
      <p:sp>
        <p:nvSpPr>
          <p:cNvPr id="3" name="Content Placeholder 2"/>
          <p:cNvSpPr>
            <a:spLocks noGrp="1"/>
          </p:cNvSpPr>
          <p:nvPr>
            <p:ph idx="1"/>
          </p:nvPr>
        </p:nvSpPr>
        <p:spPr>
          <a:xfrm>
            <a:off x="500250" y="1806453"/>
            <a:ext cx="8215651" cy="4601724"/>
          </a:xfrm>
        </p:spPr>
        <p:txBody>
          <a:bodyPr>
            <a:normAutofit fontScale="92500"/>
          </a:bodyPr>
          <a:lstStyle/>
          <a:p>
            <a:r>
              <a:rPr lang="en-US" dirty="0" smtClean="0"/>
              <a:t>If money is a </a:t>
            </a:r>
            <a:r>
              <a:rPr lang="en-US" i="1" dirty="0" smtClean="0"/>
              <a:t>short-duration</a:t>
            </a:r>
            <a:r>
              <a:rPr lang="en-US" dirty="0" smtClean="0"/>
              <a:t> asset, then most of the value of money is tied up in claims on real output that will be made in the near future. Therefore, the value of money (its purchasing power) should be highly sensitive to any changes in the monetary base or real output. In simple terms, if the monetary base doubles, then the purchasing power of money should fall by 50% almost overnight, even if the change in base money is “temporary”.</a:t>
            </a:r>
          </a:p>
          <a:p>
            <a:r>
              <a:rPr lang="en-US" dirty="0" smtClean="0"/>
              <a:t>If money is a </a:t>
            </a:r>
            <a:r>
              <a:rPr lang="en-US" i="1" dirty="0" smtClean="0"/>
              <a:t>long-duration</a:t>
            </a:r>
            <a:r>
              <a:rPr lang="en-US" dirty="0" smtClean="0"/>
              <a:t> asset, then most of its value is derived from claims that will be made in years, if not decades to come. In this case, the value of the “variable entitlement” will be quite insensitive to changes in the current level of base money if those changes are perceived to be temporary in nature.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98</a:t>
            </a:fld>
            <a:endParaRPr lang="en-US"/>
          </a:p>
        </p:txBody>
      </p:sp>
    </p:spTree>
    <p:extLst>
      <p:ext uri="{BB962C8B-B14F-4D97-AF65-F5344CB8AC3E}">
        <p14:creationId xmlns:p14="http://schemas.microsoft.com/office/powerpoint/2010/main" val="3900534890"/>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15651" cy="1339850"/>
          </a:xfrm>
        </p:spPr>
        <p:txBody>
          <a:bodyPr>
            <a:normAutofit fontScale="90000"/>
          </a:bodyPr>
          <a:lstStyle/>
          <a:p>
            <a:r>
              <a:rPr lang="en-US" sz="4000" dirty="0" smtClean="0"/>
              <a:t>Value of a Short-Duration Asset is More Sensitive to Near-Term Conditions</a:t>
            </a:r>
            <a:endParaRPr lang="en-US" sz="4000" dirty="0"/>
          </a:p>
        </p:txBody>
      </p:sp>
      <p:sp>
        <p:nvSpPr>
          <p:cNvPr id="3" name="Content Placeholder 2"/>
          <p:cNvSpPr>
            <a:spLocks noGrp="1"/>
          </p:cNvSpPr>
          <p:nvPr>
            <p:ph idx="1"/>
          </p:nvPr>
        </p:nvSpPr>
        <p:spPr>
          <a:xfrm>
            <a:off x="500250" y="1806453"/>
            <a:ext cx="8215651" cy="4582480"/>
          </a:xfrm>
        </p:spPr>
        <p:txBody>
          <a:bodyPr>
            <a:normAutofit fontScale="92500"/>
          </a:bodyPr>
          <a:lstStyle/>
          <a:p>
            <a:r>
              <a:rPr lang="en-US" dirty="0" smtClean="0"/>
              <a:t>The easiest way to think about this concept is by way of example. Imagine you have two financial instruments, both of which represent a variable entitlement (a proportional claim) on the cash flows of an entity. Now imagine that one is a short-duration asset (its legal claim to cash flows runs out in three years) and one is a long-duration asset (its legal claim to cash flows runs out in fifty years).</a:t>
            </a:r>
          </a:p>
          <a:p>
            <a:r>
              <a:rPr lang="en-US" dirty="0" smtClean="0"/>
              <a:t>How does a “temporary” (3 year) increase in the number of shares outstanding (the number of proportional claims outstanding) impact the value of both financial instruments. Clearly, it has a much bigger impact on the value of the short-duration asset than on the value of the long-duration asset.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99</a:t>
            </a:fld>
            <a:endParaRPr lang="en-US"/>
          </a:p>
        </p:txBody>
      </p:sp>
    </p:spTree>
    <p:extLst>
      <p:ext uri="{BB962C8B-B14F-4D97-AF65-F5344CB8AC3E}">
        <p14:creationId xmlns:p14="http://schemas.microsoft.com/office/powerpoint/2010/main" val="12017057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Can We Test for Duration?</a:t>
            </a:r>
            <a:endParaRPr lang="en-US" sz="4000" dirty="0"/>
          </a:p>
        </p:txBody>
      </p:sp>
      <p:sp>
        <p:nvSpPr>
          <p:cNvPr id="3" name="Content Placeholder 2"/>
          <p:cNvSpPr>
            <a:spLocks noGrp="1"/>
          </p:cNvSpPr>
          <p:nvPr>
            <p:ph idx="1"/>
          </p:nvPr>
        </p:nvSpPr>
        <p:spPr>
          <a:xfrm>
            <a:off x="500251" y="1806453"/>
            <a:ext cx="8100207" cy="4601724"/>
          </a:xfrm>
        </p:spPr>
        <p:txBody>
          <a:bodyPr>
            <a:normAutofit fontScale="92500"/>
          </a:bodyPr>
          <a:lstStyle/>
          <a:p>
            <a:r>
              <a:rPr lang="en-US" dirty="0" smtClean="0"/>
              <a:t>It is the contention of this paper that money is a long-duration asset. In very simple terms, the purchasing power of money depends on not only the current ratio of “real output/money”, but on expectations regarding the long-term path of this ratio.</a:t>
            </a:r>
          </a:p>
          <a:p>
            <a:r>
              <a:rPr lang="en-US" dirty="0" smtClean="0"/>
              <a:t>While this is a difficult proposition to prove without developing a discounted future benefits model for money (such a model is developed in The Velocity Enigma) and extensive empirical testing, there is a simple “intuitive” test that we can perform. While the test is not very scientific in nature, I believe that it does lend some credibility to the claim that money is a long-duration asset and does, at the very least, challenge the view that the money’s value is always “short-term” in nature.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100</a:t>
            </a:fld>
            <a:endParaRPr lang="en-US"/>
          </a:p>
        </p:txBody>
      </p:sp>
    </p:spTree>
    <p:extLst>
      <p:ext uri="{BB962C8B-B14F-4D97-AF65-F5344CB8AC3E}">
        <p14:creationId xmlns:p14="http://schemas.microsoft.com/office/powerpoint/2010/main" val="841343470"/>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Duration of an Asset:</a:t>
            </a:r>
            <a:br>
              <a:rPr lang="en-US" sz="4000" dirty="0" smtClean="0"/>
            </a:br>
            <a:r>
              <a:rPr lang="en-US" sz="4000" dirty="0" smtClean="0"/>
              <a:t>“The Benefits Cut-Off Test”</a:t>
            </a:r>
            <a:endParaRPr lang="en-US" sz="4000" dirty="0"/>
          </a:p>
        </p:txBody>
      </p:sp>
      <p:sp>
        <p:nvSpPr>
          <p:cNvPr id="3" name="Content Placeholder 2"/>
          <p:cNvSpPr>
            <a:spLocks noGrp="1"/>
          </p:cNvSpPr>
          <p:nvPr>
            <p:ph idx="1"/>
          </p:nvPr>
        </p:nvSpPr>
        <p:spPr>
          <a:xfrm>
            <a:off x="500252" y="1806453"/>
            <a:ext cx="8119447" cy="4563238"/>
          </a:xfrm>
        </p:spPr>
        <p:txBody>
          <a:bodyPr>
            <a:normAutofit fontScale="92500"/>
          </a:bodyPr>
          <a:lstStyle/>
          <a:p>
            <a:r>
              <a:rPr lang="en-US" dirty="0" smtClean="0"/>
              <a:t>There is an easy test for duration: the “benefits cut-off test”. Take any financial instrument and imagine a scenario where the issuer of that financial instrument announces that it will not to honor the liability starting </a:t>
            </a:r>
            <a:r>
              <a:rPr lang="en-US" i="1" dirty="0" smtClean="0"/>
              <a:t>x</a:t>
            </a:r>
            <a:r>
              <a:rPr lang="en-US" dirty="0" smtClean="0"/>
              <a:t> years from now.</a:t>
            </a:r>
          </a:p>
          <a:p>
            <a:r>
              <a:rPr lang="en-US" dirty="0" smtClean="0"/>
              <a:t>For example, if the government announced that in five years from today it would stop paying interest and principal on its debt, what would be the impact on the value of its debt? Clearly, it depends on the duration of the debt. It should have no impact on one year debt: the interest and principal will be repaid. What about recently issued 30-year debt? The value of such debt would collapse. Why? Because it is a long-duration asset: most of its value is tied up in payments beyond five years from now.</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101</a:t>
            </a:fld>
            <a:endParaRPr lang="en-US"/>
          </a:p>
        </p:txBody>
      </p:sp>
    </p:spTree>
    <p:extLst>
      <p:ext uri="{BB962C8B-B14F-4D97-AF65-F5344CB8AC3E}">
        <p14:creationId xmlns:p14="http://schemas.microsoft.com/office/powerpoint/2010/main" val="3588204618"/>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Applying the Benefits Cut-Off Test to Money</a:t>
            </a:r>
            <a:endParaRPr lang="en-US" sz="4000" dirty="0"/>
          </a:p>
        </p:txBody>
      </p:sp>
      <p:sp>
        <p:nvSpPr>
          <p:cNvPr id="3" name="Content Placeholder 2"/>
          <p:cNvSpPr>
            <a:spLocks noGrp="1"/>
          </p:cNvSpPr>
          <p:nvPr>
            <p:ph idx="1"/>
          </p:nvPr>
        </p:nvSpPr>
        <p:spPr>
          <a:xfrm>
            <a:off x="500252" y="1806452"/>
            <a:ext cx="8119448" cy="4543993"/>
          </a:xfrm>
        </p:spPr>
        <p:txBody>
          <a:bodyPr>
            <a:normAutofit fontScale="92500"/>
          </a:bodyPr>
          <a:lstStyle/>
          <a:p>
            <a:r>
              <a:rPr lang="en-US" dirty="0" smtClean="0"/>
              <a:t>Let’s apply the test to money. The thesis of this paper is that money is a financial instrument that represents a proportional claim on the output of society. In short, </a:t>
            </a:r>
            <a:r>
              <a:rPr lang="en-US" dirty="0"/>
              <a:t>m</a:t>
            </a:r>
            <a:r>
              <a:rPr lang="en-US" dirty="0" smtClean="0"/>
              <a:t>oney is a liability of society and its value (its purchasing power) depends on society honoring its obligation to deliver output.</a:t>
            </a:r>
          </a:p>
          <a:p>
            <a:r>
              <a:rPr lang="en-US" dirty="0" smtClean="0"/>
              <a:t>Now, what would happen to the value of money (and conversely, the general price level), if society (via government) announced that it would not honor money’s claim on output starting one year from now? </a:t>
            </a:r>
            <a:r>
              <a:rPr lang="en-AU" dirty="0" smtClean="0"/>
              <a:t>It seems reasonable to believe that </a:t>
            </a:r>
            <a:r>
              <a:rPr lang="en-US" dirty="0" smtClean="0"/>
              <a:t>there would be panic and the value of money would collapse. Would you accept money today as payment for your services if you knew it would have no claim on output in one year?</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102</a:t>
            </a:fld>
            <a:endParaRPr lang="en-US"/>
          </a:p>
        </p:txBody>
      </p:sp>
    </p:spTree>
    <p:extLst>
      <p:ext uri="{BB962C8B-B14F-4D97-AF65-F5344CB8AC3E}">
        <p14:creationId xmlns:p14="http://schemas.microsoft.com/office/powerpoint/2010/main" val="119224131"/>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Shifting the Time Horizon</a:t>
            </a:r>
            <a:endParaRPr lang="en-US" sz="4000" dirty="0"/>
          </a:p>
        </p:txBody>
      </p:sp>
      <p:sp>
        <p:nvSpPr>
          <p:cNvPr id="3" name="Content Placeholder 2"/>
          <p:cNvSpPr>
            <a:spLocks noGrp="1"/>
          </p:cNvSpPr>
          <p:nvPr>
            <p:ph idx="1"/>
          </p:nvPr>
        </p:nvSpPr>
        <p:spPr>
          <a:xfrm>
            <a:off x="500249" y="1806452"/>
            <a:ext cx="8254133" cy="4467017"/>
          </a:xfrm>
        </p:spPr>
        <p:txBody>
          <a:bodyPr>
            <a:normAutofit fontScale="92500"/>
          </a:bodyPr>
          <a:lstStyle/>
          <a:p>
            <a:r>
              <a:rPr lang="en-US" dirty="0" smtClean="0"/>
              <a:t>Let’s try a different scenario. What </a:t>
            </a:r>
            <a:r>
              <a:rPr lang="en-US" dirty="0"/>
              <a:t>about </a:t>
            </a:r>
            <a:r>
              <a:rPr lang="en-US" dirty="0" smtClean="0"/>
              <a:t>if it was announced that </a:t>
            </a:r>
            <a:r>
              <a:rPr lang="en-US" dirty="0"/>
              <a:t>the cut off was 5 years from now</a:t>
            </a:r>
            <a:r>
              <a:rPr lang="en-US" dirty="0" smtClean="0"/>
              <a:t>? (i.e., money would not be recognized as a claim on output starting five years from now). </a:t>
            </a:r>
            <a:r>
              <a:rPr lang="en-US" dirty="0"/>
              <a:t>There might not be panic, but would there be some immediate drop of in the demand for money? </a:t>
            </a:r>
            <a:r>
              <a:rPr lang="en-US" dirty="0" smtClean="0"/>
              <a:t>Absolutely. What </a:t>
            </a:r>
            <a:r>
              <a:rPr lang="en-US" dirty="0"/>
              <a:t>about if the cut off was 10 years from </a:t>
            </a:r>
            <a:r>
              <a:rPr lang="en-US" dirty="0" smtClean="0"/>
              <a:t>now? </a:t>
            </a:r>
            <a:r>
              <a:rPr lang="en-US" dirty="0"/>
              <a:t>Maybe a smaller drop in value, but still a drop in value. Now, apply a 30 year test. Would there be a significant drop in the value of money today? Probably not</a:t>
            </a:r>
            <a:r>
              <a:rPr lang="en-US" dirty="0" smtClean="0"/>
              <a:t>.</a:t>
            </a:r>
          </a:p>
          <a:p>
            <a:r>
              <a:rPr lang="en-US" dirty="0" smtClean="0"/>
              <a:t>Clearly, this exercise involves a large degree of speculation, so we won’t belabor the point. Nevertheless, it does give some credence to the view that money is a long-duration asset (its present value is heavily dependent upon a chain of expected future values).</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103</a:t>
            </a:fld>
            <a:endParaRPr lang="en-US"/>
          </a:p>
        </p:txBody>
      </p:sp>
    </p:spTree>
    <p:extLst>
      <p:ext uri="{BB962C8B-B14F-4D97-AF65-F5344CB8AC3E}">
        <p14:creationId xmlns:p14="http://schemas.microsoft.com/office/powerpoint/2010/main" val="1513469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is it Possible for Money to be a Long-Duration Asset?</a:t>
            </a:r>
            <a:endParaRPr lang="en-US" sz="4000" dirty="0"/>
          </a:p>
        </p:txBody>
      </p:sp>
      <p:sp>
        <p:nvSpPr>
          <p:cNvPr id="3" name="Content Placeholder 2"/>
          <p:cNvSpPr>
            <a:spLocks noGrp="1"/>
          </p:cNvSpPr>
          <p:nvPr>
            <p:ph idx="1"/>
          </p:nvPr>
        </p:nvSpPr>
        <p:spPr>
          <a:xfrm>
            <a:off x="500250" y="1806453"/>
            <a:ext cx="8234892" cy="4524748"/>
          </a:xfrm>
        </p:spPr>
        <p:txBody>
          <a:bodyPr>
            <a:normAutofit fontScale="92500"/>
          </a:bodyPr>
          <a:lstStyle/>
          <a:p>
            <a:r>
              <a:rPr lang="en-US" dirty="0" smtClean="0"/>
              <a:t>The long-duration nature of money is one of the primary topics discussed in the final paper in the series, The Velocity Enigma. However, it is worth considering how it is even possible for money to be a long-duration asset.</a:t>
            </a:r>
          </a:p>
          <a:p>
            <a:r>
              <a:rPr lang="en-US" dirty="0" smtClean="0"/>
              <a:t>The benefits cut off test provides a hint as to part of the answer: the value of money today depends upon a chain of expected future values. If it is announced that society will no longer recognize money as a claim on output beginning next year, then it will lose all, or nearly all, of its value today. In essence, a state of </a:t>
            </a:r>
            <a:r>
              <a:rPr lang="en-US" dirty="0" err="1" smtClean="0"/>
              <a:t>intertemporal</a:t>
            </a:r>
            <a:r>
              <a:rPr lang="en-US" dirty="0" smtClean="0"/>
              <a:t> equilibrium is disrupted by the announcement: everyone tries to spend the money today with the result that no one can spend the money (or only at a massively reduced value).</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104</a:t>
            </a:fld>
            <a:endParaRPr lang="en-US"/>
          </a:p>
        </p:txBody>
      </p:sp>
    </p:spTree>
    <p:extLst>
      <p:ext uri="{BB962C8B-B14F-4D97-AF65-F5344CB8AC3E}">
        <p14:creationId xmlns:p14="http://schemas.microsoft.com/office/powerpoint/2010/main" val="40566972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34892" cy="1339850"/>
          </a:xfrm>
        </p:spPr>
        <p:txBody>
          <a:bodyPr>
            <a:normAutofit/>
          </a:bodyPr>
          <a:lstStyle/>
          <a:p>
            <a:r>
              <a:rPr lang="en-US" sz="4000" dirty="0" smtClean="0"/>
              <a:t>Present Value of Money Depends on Chain of Expected Future Values</a:t>
            </a:r>
            <a:endParaRPr lang="en-US" sz="4000" dirty="0"/>
          </a:p>
        </p:txBody>
      </p:sp>
      <p:sp>
        <p:nvSpPr>
          <p:cNvPr id="3" name="Content Placeholder 2"/>
          <p:cNvSpPr>
            <a:spLocks noGrp="1"/>
          </p:cNvSpPr>
          <p:nvPr>
            <p:ph idx="1"/>
          </p:nvPr>
        </p:nvSpPr>
        <p:spPr>
          <a:xfrm>
            <a:off x="500250" y="1806453"/>
            <a:ext cx="8234892" cy="4543992"/>
          </a:xfrm>
        </p:spPr>
        <p:txBody>
          <a:bodyPr>
            <a:normAutofit fontScale="92500"/>
          </a:bodyPr>
          <a:lstStyle/>
          <a:p>
            <a:r>
              <a:rPr lang="en-US" dirty="0" smtClean="0"/>
              <a:t>In our simple example, equilibrium is only restored once the value of money has fallen to such a degree that someone is prepared to accept it in exchange for goods or services. The price level may well have to rise by a 1000% or more in order to restore a state of </a:t>
            </a:r>
            <a:r>
              <a:rPr lang="en-US" dirty="0" err="1" smtClean="0"/>
              <a:t>intertemporal</a:t>
            </a:r>
            <a:r>
              <a:rPr lang="en-US" dirty="0" smtClean="0"/>
              <a:t> equilibrium.</a:t>
            </a:r>
          </a:p>
          <a:p>
            <a:r>
              <a:rPr lang="en-US" dirty="0" smtClean="0"/>
              <a:t>What our very basic example highlights is that the equilibrium value of money incorporates a chain of expected future values for money. More specifically, the present value of money depends largely upon the expected variable entitlement of money in distant future periods (if, as in our example, the variable entitlement of money drops to zero in future periods, then this has a big impact on the current equilibrium value of money).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105</a:t>
            </a:fld>
            <a:endParaRPr lang="en-US"/>
          </a:p>
        </p:txBody>
      </p:sp>
    </p:spTree>
    <p:extLst>
      <p:ext uri="{BB962C8B-B14F-4D97-AF65-F5344CB8AC3E}">
        <p14:creationId xmlns:p14="http://schemas.microsoft.com/office/powerpoint/2010/main" val="42457637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Special-Form</a:t>
            </a:r>
            <a:br>
              <a:rPr lang="en-US" sz="4000" dirty="0" smtClean="0"/>
            </a:br>
            <a:r>
              <a:rPr lang="en-US" sz="4000" dirty="0" smtClean="0"/>
              <a:t>Equity Instrument</a:t>
            </a:r>
            <a:endParaRPr lang="en-US" sz="4000" dirty="0"/>
          </a:p>
        </p:txBody>
      </p:sp>
      <p:sp>
        <p:nvSpPr>
          <p:cNvPr id="3" name="Content Placeholder 2"/>
          <p:cNvSpPr>
            <a:spLocks noGrp="1"/>
          </p:cNvSpPr>
          <p:nvPr>
            <p:ph idx="1"/>
          </p:nvPr>
        </p:nvSpPr>
        <p:spPr>
          <a:xfrm>
            <a:off x="500249" y="1808914"/>
            <a:ext cx="8254133" cy="4541531"/>
          </a:xfrm>
        </p:spPr>
        <p:txBody>
          <a:bodyPr>
            <a:normAutofit fontScale="92500"/>
          </a:bodyPr>
          <a:lstStyle/>
          <a:p>
            <a:r>
              <a:rPr lang="en-US" dirty="0" smtClean="0"/>
              <a:t>There is a better way to think about the duration of money. We can leverage the concept of </a:t>
            </a:r>
            <a:r>
              <a:rPr lang="en-US" dirty="0" err="1" smtClean="0"/>
              <a:t>intertemporal</a:t>
            </a:r>
            <a:r>
              <a:rPr lang="en-US" dirty="0" smtClean="0"/>
              <a:t> equilibrium to create a valuation model for money that is very similar to a valuation for model for a traditional equity instrument such as common stock.</a:t>
            </a:r>
          </a:p>
          <a:p>
            <a:r>
              <a:rPr lang="en-US" dirty="0" smtClean="0"/>
              <a:t>One </a:t>
            </a:r>
            <a:r>
              <a:rPr lang="en-US" dirty="0"/>
              <a:t>of the most obvious differences between money and a traditional equity instrument (for example, common stock) is that one unit of money does not provide its holder with a claim to a “stream” of future economic benefits. A share of common stock provides its holder with a proportional claim to a stream of future cash flows. In contrast, one unit of money provides its holder with a “one time” claim on the output of society, or a “slice” of output. After all, you can only spend a dollar once. </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106</a:t>
            </a:fld>
            <a:endParaRPr lang="en-US"/>
          </a:p>
        </p:txBody>
      </p:sp>
    </p:spTree>
    <p:extLst>
      <p:ext uri="{BB962C8B-B14F-4D97-AF65-F5344CB8AC3E}">
        <p14:creationId xmlns:p14="http://schemas.microsoft.com/office/powerpoint/2010/main" val="11726918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Building a Valuation Model</a:t>
            </a:r>
            <a:br>
              <a:rPr lang="en-US" sz="4000" dirty="0" smtClean="0"/>
            </a:br>
            <a:r>
              <a:rPr lang="en-US" sz="4000" dirty="0" smtClean="0"/>
              <a:t>for Money</a:t>
            </a:r>
            <a:endParaRPr lang="en-US" sz="4000" dirty="0"/>
          </a:p>
        </p:txBody>
      </p:sp>
      <p:sp>
        <p:nvSpPr>
          <p:cNvPr id="3" name="Content Placeholder 2"/>
          <p:cNvSpPr>
            <a:spLocks noGrp="1"/>
          </p:cNvSpPr>
          <p:nvPr>
            <p:ph idx="1"/>
          </p:nvPr>
        </p:nvSpPr>
        <p:spPr>
          <a:xfrm>
            <a:off x="500250" y="1806453"/>
            <a:ext cx="8215651" cy="4582479"/>
          </a:xfrm>
        </p:spPr>
        <p:txBody>
          <a:bodyPr>
            <a:normAutofit fontScale="92500"/>
          </a:bodyPr>
          <a:lstStyle/>
          <a:p>
            <a:r>
              <a:rPr lang="en-US" dirty="0" smtClean="0"/>
              <a:t>If a financial instrument entitles its holder to a stream of future benefits, then we can create a valuation model for that asset by simply adding the present value of each of the expected future benefits in that stream.</a:t>
            </a:r>
          </a:p>
          <a:p>
            <a:r>
              <a:rPr lang="en-US" dirty="0" smtClean="0"/>
              <a:t>If a financial instrument entitles its holder to a slice of some set of possible future benefits, then we face a different challenge: </a:t>
            </a:r>
            <a:r>
              <a:rPr lang="en-US" dirty="0"/>
              <a:t>t</a:t>
            </a:r>
            <a:r>
              <a:rPr lang="en-US" dirty="0" smtClean="0"/>
              <a:t>he present value of that instrument could equal one future benefit or another or another. In essence, we are left with a question of probability: what is the probability that the holder of that financial instrument will claim any one of </a:t>
            </a:r>
            <a:r>
              <a:rPr lang="en-US" i="1" dirty="0" smtClean="0"/>
              <a:t>n</a:t>
            </a:r>
            <a:r>
              <a:rPr lang="en-US" dirty="0" smtClean="0"/>
              <a:t> different future benefits. If we know the probability of each slice being claimed, then we can calculate the present value of the asset.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107</a:t>
            </a:fld>
            <a:endParaRPr lang="en-US"/>
          </a:p>
        </p:txBody>
      </p:sp>
    </p:spTree>
    <p:extLst>
      <p:ext uri="{BB962C8B-B14F-4D97-AF65-F5344CB8AC3E}">
        <p14:creationId xmlns:p14="http://schemas.microsoft.com/office/powerpoint/2010/main" val="23868665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Comparison of Money and</a:t>
            </a:r>
            <a:br>
              <a:rPr lang="en-US" sz="4000" dirty="0" smtClean="0"/>
            </a:br>
            <a:r>
              <a:rPr lang="en-US" sz="4000" dirty="0" smtClean="0"/>
              <a:t>Traditional Equity</a:t>
            </a:r>
            <a:endParaRPr lang="en-US" sz="4000" dirty="0"/>
          </a:p>
        </p:txBody>
      </p:sp>
      <p:sp>
        <p:nvSpPr>
          <p:cNvPr id="3" name="Content Placeholder 2"/>
          <p:cNvSpPr>
            <a:spLocks noGrp="1"/>
          </p:cNvSpPr>
          <p:nvPr>
            <p:ph idx="1"/>
          </p:nvPr>
        </p:nvSpPr>
        <p:spPr>
          <a:xfrm>
            <a:off x="442531" y="1787209"/>
            <a:ext cx="8254131" cy="2018401"/>
          </a:xfrm>
        </p:spPr>
        <p:txBody>
          <a:bodyPr>
            <a:normAutofit fontScale="92500" lnSpcReduction="10000"/>
          </a:bodyPr>
          <a:lstStyle/>
          <a:p>
            <a:pPr marL="0" indent="0" algn="ctr">
              <a:buNone/>
            </a:pPr>
            <a:r>
              <a:rPr lang="en-US" dirty="0" smtClean="0"/>
              <a:t>One share of common stock provides the holder with a claim to a proportion of free cash flow (</a:t>
            </a:r>
            <a:r>
              <a:rPr lang="en-US" i="1" dirty="0" smtClean="0"/>
              <a:t>FCF</a:t>
            </a:r>
            <a:r>
              <a:rPr lang="en-US" i="1" dirty="0"/>
              <a:t>/</a:t>
            </a:r>
            <a:r>
              <a:rPr lang="en-US" i="1" dirty="0" smtClean="0"/>
              <a:t>Shares</a:t>
            </a:r>
            <a:r>
              <a:rPr lang="en-US" dirty="0" smtClean="0"/>
              <a:t>) in all future periods. One unit of money (a dollar) provides the holder with a claim to a proportion of output (</a:t>
            </a:r>
            <a:r>
              <a:rPr lang="en-US" i="1" dirty="0" smtClean="0"/>
              <a:t>q/M</a:t>
            </a:r>
            <a:r>
              <a:rPr lang="en-US" dirty="0" smtClean="0"/>
              <a:t>) in one future period. From a valuation perspective, </a:t>
            </a:r>
            <a:r>
              <a:rPr lang="en-US" dirty="0"/>
              <a:t>m</a:t>
            </a:r>
            <a:r>
              <a:rPr lang="en-US" dirty="0" smtClean="0"/>
              <a:t>oney is an “or” function asset. Hence, we need a probability function to determine its present value.</a:t>
            </a:r>
            <a:endParaRPr lang="en-US" dirty="0"/>
          </a:p>
        </p:txBody>
      </p:sp>
      <p:sp>
        <p:nvSpPr>
          <p:cNvPr id="4" name="Rectangle 3"/>
          <p:cNvSpPr/>
          <p:nvPr/>
        </p:nvSpPr>
        <p:spPr>
          <a:xfrm>
            <a:off x="711895" y="3906486"/>
            <a:ext cx="2077963"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710375" y="5155794"/>
            <a:ext cx="2077963"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885073" y="4041189"/>
            <a:ext cx="1723549" cy="646331"/>
          </a:xfrm>
          <a:prstGeom prst="rect">
            <a:avLst/>
          </a:prstGeom>
          <a:noFill/>
        </p:spPr>
        <p:txBody>
          <a:bodyPr wrap="none" rtlCol="0">
            <a:spAutoFit/>
          </a:bodyPr>
          <a:lstStyle/>
          <a:p>
            <a:pPr algn="ctr"/>
            <a:r>
              <a:rPr lang="en-US" dirty="0" smtClean="0"/>
              <a:t>One Share of</a:t>
            </a:r>
          </a:p>
          <a:p>
            <a:pPr algn="ctr"/>
            <a:r>
              <a:rPr lang="en-US" dirty="0" smtClean="0"/>
              <a:t>Common Stock</a:t>
            </a:r>
            <a:endParaRPr lang="en-US" dirty="0"/>
          </a:p>
        </p:txBody>
      </p:sp>
      <p:sp>
        <p:nvSpPr>
          <p:cNvPr id="7" name="TextBox 6"/>
          <p:cNvSpPr txBox="1"/>
          <p:nvPr/>
        </p:nvSpPr>
        <p:spPr>
          <a:xfrm>
            <a:off x="654189" y="5292037"/>
            <a:ext cx="2200730" cy="646331"/>
          </a:xfrm>
          <a:prstGeom prst="rect">
            <a:avLst/>
          </a:prstGeom>
          <a:noFill/>
        </p:spPr>
        <p:txBody>
          <a:bodyPr wrap="none" rtlCol="0">
            <a:spAutoFit/>
          </a:bodyPr>
          <a:lstStyle/>
          <a:p>
            <a:pPr algn="ctr"/>
            <a:r>
              <a:rPr lang="en-US" dirty="0" smtClean="0"/>
              <a:t>One Unit of Money</a:t>
            </a:r>
          </a:p>
          <a:p>
            <a:pPr algn="ctr"/>
            <a:r>
              <a:rPr lang="en-US" dirty="0" smtClean="0"/>
              <a:t>(One Dollar)</a:t>
            </a:r>
            <a:endParaRPr lang="en-US" dirty="0"/>
          </a:p>
        </p:txBody>
      </p:sp>
      <p:sp>
        <p:nvSpPr>
          <p:cNvPr id="8" name="TextBox 7"/>
          <p:cNvSpPr txBox="1"/>
          <p:nvPr/>
        </p:nvSpPr>
        <p:spPr>
          <a:xfrm>
            <a:off x="2854919" y="4195143"/>
            <a:ext cx="1115435" cy="369332"/>
          </a:xfrm>
          <a:prstGeom prst="rect">
            <a:avLst/>
          </a:prstGeom>
          <a:noFill/>
        </p:spPr>
        <p:txBody>
          <a:bodyPr wrap="none" rtlCol="0">
            <a:spAutoFit/>
          </a:bodyPr>
          <a:lstStyle/>
          <a:p>
            <a:pPr algn="ctr"/>
            <a:r>
              <a:rPr lang="en-US" dirty="0" smtClean="0"/>
              <a:t>CLAIMS</a:t>
            </a:r>
          </a:p>
        </p:txBody>
      </p:sp>
      <p:sp>
        <p:nvSpPr>
          <p:cNvPr id="9" name="TextBox 8"/>
          <p:cNvSpPr txBox="1"/>
          <p:nvPr/>
        </p:nvSpPr>
        <p:spPr>
          <a:xfrm>
            <a:off x="2853399" y="5405963"/>
            <a:ext cx="1115435" cy="369332"/>
          </a:xfrm>
          <a:prstGeom prst="rect">
            <a:avLst/>
          </a:prstGeom>
          <a:noFill/>
        </p:spPr>
        <p:txBody>
          <a:bodyPr wrap="none" rtlCol="0">
            <a:spAutoFit/>
          </a:bodyPr>
          <a:lstStyle/>
          <a:p>
            <a:r>
              <a:rPr lang="en-US" dirty="0" smtClean="0"/>
              <a:t>CLAIMS</a:t>
            </a:r>
            <a:endParaRPr lang="en-US" dirty="0"/>
          </a:p>
        </p:txBody>
      </p:sp>
      <p:sp>
        <p:nvSpPr>
          <p:cNvPr id="10" name="Rectangle 9"/>
          <p:cNvSpPr/>
          <p:nvPr/>
        </p:nvSpPr>
        <p:spPr>
          <a:xfrm>
            <a:off x="4058135" y="3904934"/>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250455" y="3903382"/>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671255" y="3901830"/>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072815" y="5151138"/>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5113295" y="5405963"/>
            <a:ext cx="533507" cy="369332"/>
          </a:xfrm>
          <a:prstGeom prst="rect">
            <a:avLst/>
          </a:prstGeom>
          <a:noFill/>
        </p:spPr>
        <p:txBody>
          <a:bodyPr wrap="none" rtlCol="0">
            <a:spAutoFit/>
          </a:bodyPr>
          <a:lstStyle/>
          <a:p>
            <a:r>
              <a:rPr lang="en-US" dirty="0" smtClean="0"/>
              <a:t>OR</a:t>
            </a:r>
            <a:endParaRPr lang="en-US" dirty="0"/>
          </a:p>
        </p:txBody>
      </p:sp>
      <p:sp>
        <p:nvSpPr>
          <p:cNvPr id="17" name="Plus 16"/>
          <p:cNvSpPr/>
          <p:nvPr/>
        </p:nvSpPr>
        <p:spPr>
          <a:xfrm>
            <a:off x="5233391" y="4195143"/>
            <a:ext cx="341664" cy="369332"/>
          </a:xfrm>
          <a:prstGeom prst="mathPlus">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lus 17"/>
          <p:cNvSpPr/>
          <p:nvPr/>
        </p:nvSpPr>
        <p:spPr>
          <a:xfrm>
            <a:off x="6809551" y="4212835"/>
            <a:ext cx="341664" cy="369332"/>
          </a:xfrm>
          <a:prstGeom prst="mathPlus">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8310200" y="4214387"/>
            <a:ext cx="571491" cy="369332"/>
          </a:xfrm>
          <a:prstGeom prst="rect">
            <a:avLst/>
          </a:prstGeom>
          <a:noFill/>
        </p:spPr>
        <p:txBody>
          <a:bodyPr wrap="none" rtlCol="0">
            <a:spAutoFit/>
          </a:bodyPr>
          <a:lstStyle/>
          <a:p>
            <a:r>
              <a:rPr lang="en-US" dirty="0" smtClean="0"/>
              <a:t>Etc.</a:t>
            </a:r>
            <a:endParaRPr lang="en-US" dirty="0"/>
          </a:p>
        </p:txBody>
      </p:sp>
      <p:sp>
        <p:nvSpPr>
          <p:cNvPr id="24" name="Rectangle 23"/>
          <p:cNvSpPr/>
          <p:nvPr/>
        </p:nvSpPr>
        <p:spPr>
          <a:xfrm>
            <a:off x="7247415" y="5151138"/>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5668215" y="5149586"/>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8292616" y="5405963"/>
            <a:ext cx="571491" cy="369332"/>
          </a:xfrm>
          <a:prstGeom prst="rect">
            <a:avLst/>
          </a:prstGeom>
          <a:noFill/>
        </p:spPr>
        <p:txBody>
          <a:bodyPr wrap="none" rtlCol="0">
            <a:spAutoFit/>
          </a:bodyPr>
          <a:lstStyle/>
          <a:p>
            <a:r>
              <a:rPr lang="en-US" dirty="0" smtClean="0"/>
              <a:t>Etc.</a:t>
            </a:r>
            <a:endParaRPr lang="en-US" dirty="0"/>
          </a:p>
        </p:txBody>
      </p:sp>
      <p:sp>
        <p:nvSpPr>
          <p:cNvPr id="27" name="TextBox 26"/>
          <p:cNvSpPr txBox="1"/>
          <p:nvPr/>
        </p:nvSpPr>
        <p:spPr>
          <a:xfrm>
            <a:off x="6732591" y="5405963"/>
            <a:ext cx="533507" cy="369332"/>
          </a:xfrm>
          <a:prstGeom prst="rect">
            <a:avLst/>
          </a:prstGeom>
          <a:noFill/>
        </p:spPr>
        <p:txBody>
          <a:bodyPr wrap="none" rtlCol="0">
            <a:spAutoFit/>
          </a:bodyPr>
          <a:lstStyle/>
          <a:p>
            <a:r>
              <a:rPr lang="en-US" dirty="0" smtClean="0"/>
              <a:t>OR</a:t>
            </a:r>
            <a:endParaRPr lang="en-US" dirty="0"/>
          </a:p>
        </p:txBody>
      </p:sp>
      <p:graphicFrame>
        <p:nvGraphicFramePr>
          <p:cNvPr id="14" name="Object 13"/>
          <p:cNvGraphicFramePr>
            <a:graphicFrameLocks noChangeAspect="1"/>
          </p:cNvGraphicFramePr>
          <p:nvPr>
            <p:extLst>
              <p:ext uri="{D42A27DB-BD31-4B8C-83A1-F6EECF244321}">
                <p14:modId xmlns:p14="http://schemas.microsoft.com/office/powerpoint/2010/main" val="3310831150"/>
              </p:ext>
            </p:extLst>
          </p:nvPr>
        </p:nvGraphicFramePr>
        <p:xfrm>
          <a:off x="4387279" y="5189878"/>
          <a:ext cx="499783" cy="849631"/>
        </p:xfrm>
        <a:graphic>
          <a:graphicData uri="http://schemas.openxmlformats.org/presentationml/2006/ole">
            <mc:AlternateContent xmlns:mc="http://schemas.openxmlformats.org/markup-compatibility/2006">
              <mc:Choice xmlns:v="urn:schemas-microsoft-com:vml" Requires="v">
                <p:oleObj spid="_x0000_s7700" name="Equation" r:id="rId3" imgW="254000" imgH="431800" progId="Equation.3">
                  <p:embed/>
                </p:oleObj>
              </mc:Choice>
              <mc:Fallback>
                <p:oleObj name="Equation" r:id="rId3" imgW="254000" imgH="431800" progId="Equation.3">
                  <p:embed/>
                  <p:pic>
                    <p:nvPicPr>
                      <p:cNvPr id="0" name=""/>
                      <p:cNvPicPr/>
                      <p:nvPr/>
                    </p:nvPicPr>
                    <p:blipFill>
                      <a:blip r:embed="rId4"/>
                      <a:stretch>
                        <a:fillRect/>
                      </a:stretch>
                    </p:blipFill>
                    <p:spPr>
                      <a:xfrm>
                        <a:off x="4387279" y="5189878"/>
                        <a:ext cx="499783" cy="849631"/>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4221919517"/>
              </p:ext>
            </p:extLst>
          </p:nvPr>
        </p:nvGraphicFramePr>
        <p:xfrm>
          <a:off x="7546975" y="5164138"/>
          <a:ext cx="525463" cy="850900"/>
        </p:xfrm>
        <a:graphic>
          <a:graphicData uri="http://schemas.openxmlformats.org/presentationml/2006/ole">
            <mc:AlternateContent xmlns:mc="http://schemas.openxmlformats.org/markup-compatibility/2006">
              <mc:Choice xmlns:v="urn:schemas-microsoft-com:vml" Requires="v">
                <p:oleObj spid="_x0000_s7701" name="Equation" r:id="rId5" imgW="266700" imgH="431800" progId="Equation.3">
                  <p:embed/>
                </p:oleObj>
              </mc:Choice>
              <mc:Fallback>
                <p:oleObj name="Equation" r:id="rId5" imgW="266700" imgH="431800" progId="Equation.3">
                  <p:embed/>
                  <p:pic>
                    <p:nvPicPr>
                      <p:cNvPr id="0" name=""/>
                      <p:cNvPicPr/>
                      <p:nvPr/>
                    </p:nvPicPr>
                    <p:blipFill>
                      <a:blip r:embed="rId6"/>
                      <a:stretch>
                        <a:fillRect/>
                      </a:stretch>
                    </p:blipFill>
                    <p:spPr>
                      <a:xfrm>
                        <a:off x="7546975" y="5164138"/>
                        <a:ext cx="525463" cy="850900"/>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974891016"/>
              </p:ext>
            </p:extLst>
          </p:nvPr>
        </p:nvGraphicFramePr>
        <p:xfrm>
          <a:off x="5957888" y="5186363"/>
          <a:ext cx="547687" cy="849312"/>
        </p:xfrm>
        <a:graphic>
          <a:graphicData uri="http://schemas.openxmlformats.org/presentationml/2006/ole">
            <mc:AlternateContent xmlns:mc="http://schemas.openxmlformats.org/markup-compatibility/2006">
              <mc:Choice xmlns:v="urn:schemas-microsoft-com:vml" Requires="v">
                <p:oleObj spid="_x0000_s7702" name="Equation" r:id="rId7" imgW="279400" imgH="431800" progId="Equation.3">
                  <p:embed/>
                </p:oleObj>
              </mc:Choice>
              <mc:Fallback>
                <p:oleObj name="Equation" r:id="rId7" imgW="279400" imgH="431800" progId="Equation.3">
                  <p:embed/>
                  <p:pic>
                    <p:nvPicPr>
                      <p:cNvPr id="0" name=""/>
                      <p:cNvPicPr/>
                      <p:nvPr/>
                    </p:nvPicPr>
                    <p:blipFill>
                      <a:blip r:embed="rId8"/>
                      <a:stretch>
                        <a:fillRect/>
                      </a:stretch>
                    </p:blipFill>
                    <p:spPr>
                      <a:xfrm>
                        <a:off x="5957888" y="5186363"/>
                        <a:ext cx="547687" cy="849312"/>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057358479"/>
              </p:ext>
            </p:extLst>
          </p:nvPr>
        </p:nvGraphicFramePr>
        <p:xfrm>
          <a:off x="4120579" y="3977266"/>
          <a:ext cx="992716" cy="803627"/>
        </p:xfrm>
        <a:graphic>
          <a:graphicData uri="http://schemas.openxmlformats.org/presentationml/2006/ole">
            <mc:AlternateContent xmlns:mc="http://schemas.openxmlformats.org/markup-compatibility/2006">
              <mc:Choice xmlns:v="urn:schemas-microsoft-com:vml" Requires="v">
                <p:oleObj spid="_x0000_s7703" name="Equation" r:id="rId9" imgW="533400" imgH="431800" progId="Equation.3">
                  <p:embed/>
                </p:oleObj>
              </mc:Choice>
              <mc:Fallback>
                <p:oleObj name="Equation" r:id="rId9" imgW="533400" imgH="431800" progId="Equation.3">
                  <p:embed/>
                  <p:pic>
                    <p:nvPicPr>
                      <p:cNvPr id="0" name=""/>
                      <p:cNvPicPr/>
                      <p:nvPr/>
                    </p:nvPicPr>
                    <p:blipFill>
                      <a:blip r:embed="rId10"/>
                      <a:stretch>
                        <a:fillRect/>
                      </a:stretch>
                    </p:blipFill>
                    <p:spPr>
                      <a:xfrm>
                        <a:off x="4120579" y="3977266"/>
                        <a:ext cx="992716" cy="803627"/>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2318340974"/>
              </p:ext>
            </p:extLst>
          </p:nvPr>
        </p:nvGraphicFramePr>
        <p:xfrm>
          <a:off x="5710238" y="3968750"/>
          <a:ext cx="1016000" cy="803275"/>
        </p:xfrm>
        <a:graphic>
          <a:graphicData uri="http://schemas.openxmlformats.org/presentationml/2006/ole">
            <mc:AlternateContent xmlns:mc="http://schemas.openxmlformats.org/markup-compatibility/2006">
              <mc:Choice xmlns:v="urn:schemas-microsoft-com:vml" Requires="v">
                <p:oleObj spid="_x0000_s7704" name="Equation" r:id="rId11" imgW="546100" imgH="431800" progId="Equation.3">
                  <p:embed/>
                </p:oleObj>
              </mc:Choice>
              <mc:Fallback>
                <p:oleObj name="Equation" r:id="rId11" imgW="546100" imgH="431800" progId="Equation.3">
                  <p:embed/>
                  <p:pic>
                    <p:nvPicPr>
                      <p:cNvPr id="0" name=""/>
                      <p:cNvPicPr/>
                      <p:nvPr/>
                    </p:nvPicPr>
                    <p:blipFill>
                      <a:blip r:embed="rId12"/>
                      <a:stretch>
                        <a:fillRect/>
                      </a:stretch>
                    </p:blipFill>
                    <p:spPr>
                      <a:xfrm>
                        <a:off x="5710238" y="3968750"/>
                        <a:ext cx="1016000" cy="803275"/>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147279555"/>
              </p:ext>
            </p:extLst>
          </p:nvPr>
        </p:nvGraphicFramePr>
        <p:xfrm>
          <a:off x="7291239" y="3977266"/>
          <a:ext cx="992716" cy="803627"/>
        </p:xfrm>
        <a:graphic>
          <a:graphicData uri="http://schemas.openxmlformats.org/presentationml/2006/ole">
            <mc:AlternateContent xmlns:mc="http://schemas.openxmlformats.org/markup-compatibility/2006">
              <mc:Choice xmlns:v="urn:schemas-microsoft-com:vml" Requires="v">
                <p:oleObj spid="_x0000_s7705" name="Equation" r:id="rId13" imgW="533400" imgH="431800" progId="Equation.3">
                  <p:embed/>
                </p:oleObj>
              </mc:Choice>
              <mc:Fallback>
                <p:oleObj name="Equation" r:id="rId13" imgW="533400" imgH="431800" progId="Equation.3">
                  <p:embed/>
                  <p:pic>
                    <p:nvPicPr>
                      <p:cNvPr id="0" name=""/>
                      <p:cNvPicPr/>
                      <p:nvPr/>
                    </p:nvPicPr>
                    <p:blipFill>
                      <a:blip r:embed="rId14"/>
                      <a:stretch>
                        <a:fillRect/>
                      </a:stretch>
                    </p:blipFill>
                    <p:spPr>
                      <a:xfrm>
                        <a:off x="7291239" y="3977266"/>
                        <a:ext cx="992716" cy="803627"/>
                      </a:xfrm>
                      <a:prstGeom prst="rect">
                        <a:avLst/>
                      </a:prstGeom>
                    </p:spPr>
                  </p:pic>
                </p:oleObj>
              </mc:Fallback>
            </mc:AlternateContent>
          </a:graphicData>
        </a:graphic>
      </p:graphicFrame>
      <p:sp>
        <p:nvSpPr>
          <p:cNvPr id="20" name="Footer Placeholder 19"/>
          <p:cNvSpPr>
            <a:spLocks noGrp="1"/>
          </p:cNvSpPr>
          <p:nvPr>
            <p:ph type="ftr" sz="quarter" idx="11"/>
          </p:nvPr>
        </p:nvSpPr>
        <p:spPr/>
        <p:txBody>
          <a:bodyPr/>
          <a:lstStyle/>
          <a:p>
            <a:r>
              <a:rPr lang="en-US" smtClean="0"/>
              <a:t>Gervaise R. J. Heddle, 2014</a:t>
            </a:r>
            <a:endParaRPr lang="en-US"/>
          </a:p>
        </p:txBody>
      </p:sp>
      <p:sp>
        <p:nvSpPr>
          <p:cNvPr id="21" name="Slide Number Placeholder 20"/>
          <p:cNvSpPr>
            <a:spLocks noGrp="1"/>
          </p:cNvSpPr>
          <p:nvPr>
            <p:ph type="sldNum" sz="quarter" idx="12"/>
          </p:nvPr>
        </p:nvSpPr>
        <p:spPr/>
        <p:txBody>
          <a:bodyPr/>
          <a:lstStyle/>
          <a:p>
            <a:fld id="{CFE4BAC9-6D41-4691-9299-18EF07EF0177}" type="slidenum">
              <a:rPr lang="en-US" smtClean="0"/>
              <a:t>108</a:t>
            </a:fld>
            <a:endParaRPr lang="en-US"/>
          </a:p>
        </p:txBody>
      </p:sp>
    </p:spTree>
    <p:extLst>
      <p:ext uri="{BB962C8B-B14F-4D97-AF65-F5344CB8AC3E}">
        <p14:creationId xmlns:p14="http://schemas.microsoft.com/office/powerpoint/2010/main" val="796360713"/>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488" y="244158"/>
            <a:ext cx="8196409" cy="1339850"/>
          </a:xfrm>
        </p:spPr>
        <p:txBody>
          <a:bodyPr>
            <a:normAutofit/>
          </a:bodyPr>
          <a:lstStyle/>
          <a:p>
            <a:r>
              <a:rPr lang="en-US" sz="4000" dirty="0" err="1" smtClean="0"/>
              <a:t>Intertemporal</a:t>
            </a:r>
            <a:r>
              <a:rPr lang="en-US" sz="4000" dirty="0" smtClean="0"/>
              <a:t> Equilibrium Creates the Probability Function</a:t>
            </a:r>
            <a:endParaRPr lang="en-US" sz="4000" dirty="0"/>
          </a:p>
        </p:txBody>
      </p:sp>
      <p:sp>
        <p:nvSpPr>
          <p:cNvPr id="3" name="Content Placeholder 2"/>
          <p:cNvSpPr>
            <a:spLocks noGrp="1"/>
          </p:cNvSpPr>
          <p:nvPr>
            <p:ph idx="1"/>
          </p:nvPr>
        </p:nvSpPr>
        <p:spPr>
          <a:xfrm>
            <a:off x="500249" y="1806453"/>
            <a:ext cx="8196409" cy="4524748"/>
          </a:xfrm>
        </p:spPr>
        <p:txBody>
          <a:bodyPr>
            <a:normAutofit fontScale="92500"/>
          </a:bodyPr>
          <a:lstStyle/>
          <a:p>
            <a:r>
              <a:rPr lang="en-US" dirty="0" smtClean="0"/>
              <a:t>So, how do we create a probability function to weight each of the possible future values of money and, thereby, determine the current equilibrium value of money? The key to the answer lies in the question itself: the concept of “equilibrium”.</a:t>
            </a:r>
          </a:p>
          <a:p>
            <a:r>
              <a:rPr lang="en-US" dirty="0" smtClean="0"/>
              <a:t>Equilibrium can be thought of in one period terms (static equilibrium) or in multi-period terms (</a:t>
            </a:r>
            <a:r>
              <a:rPr lang="en-US" dirty="0" err="1" smtClean="0"/>
              <a:t>intertemporal</a:t>
            </a:r>
            <a:r>
              <a:rPr lang="en-US" dirty="0" smtClean="0"/>
              <a:t> equilibrium). It is the view of The Enigma Series that in order for the economy to be in </a:t>
            </a:r>
            <a:r>
              <a:rPr lang="en-US" dirty="0" err="1" smtClean="0"/>
              <a:t>intertemporal</a:t>
            </a:r>
            <a:r>
              <a:rPr lang="en-US" dirty="0" smtClean="0"/>
              <a:t> equilibrium, the marginal holder of money must be indifferent between spending the marginal unit of money at any point in the future </a:t>
            </a:r>
            <a:r>
              <a:rPr lang="en-US" i="1" dirty="0" smtClean="0"/>
              <a:t>n</a:t>
            </a:r>
            <a:r>
              <a:rPr lang="en-US" dirty="0" smtClean="0"/>
              <a:t> period spending horizon. Therefore, the probability that the marginal unit of money is spent in any one of the future </a:t>
            </a:r>
            <a:r>
              <a:rPr lang="en-US" i="1" dirty="0" smtClean="0"/>
              <a:t>n</a:t>
            </a:r>
            <a:r>
              <a:rPr lang="en-US" dirty="0" smtClean="0"/>
              <a:t> periods is </a:t>
            </a:r>
            <a:r>
              <a:rPr lang="en-US" i="1" dirty="0" smtClean="0"/>
              <a:t>1/n</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109</a:t>
            </a:fld>
            <a:endParaRPr lang="en-US"/>
          </a:p>
        </p:txBody>
      </p:sp>
    </p:spTree>
    <p:extLst>
      <p:ext uri="{BB962C8B-B14F-4D97-AF65-F5344CB8AC3E}">
        <p14:creationId xmlns:p14="http://schemas.microsoft.com/office/powerpoint/2010/main" val="33514569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Different Perspective on</a:t>
            </a:r>
            <a:br>
              <a:rPr lang="en-US" sz="4000" dirty="0" smtClean="0"/>
            </a:br>
            <a:r>
              <a:rPr lang="en-US" sz="4000" dirty="0" smtClean="0"/>
              <a:t>Money </a:t>
            </a:r>
            <a:r>
              <a:rPr lang="en-US" sz="4000" dirty="0" err="1" smtClean="0"/>
              <a:t>vs</a:t>
            </a:r>
            <a:r>
              <a:rPr lang="en-US" sz="4000" dirty="0" smtClean="0"/>
              <a:t> Equity</a:t>
            </a:r>
            <a:endParaRPr lang="en-US" sz="4000" dirty="0"/>
          </a:p>
        </p:txBody>
      </p:sp>
      <p:sp>
        <p:nvSpPr>
          <p:cNvPr id="3" name="Content Placeholder 2"/>
          <p:cNvSpPr>
            <a:spLocks noGrp="1"/>
          </p:cNvSpPr>
          <p:nvPr>
            <p:ph idx="1"/>
          </p:nvPr>
        </p:nvSpPr>
        <p:spPr>
          <a:xfrm>
            <a:off x="442531" y="1883429"/>
            <a:ext cx="8254131" cy="1753645"/>
          </a:xfrm>
        </p:spPr>
        <p:txBody>
          <a:bodyPr>
            <a:normAutofit fontScale="92500" lnSpcReduction="10000"/>
          </a:bodyPr>
          <a:lstStyle/>
          <a:p>
            <a:pPr marL="0" indent="0" algn="ctr">
              <a:buNone/>
            </a:pPr>
            <a:r>
              <a:rPr lang="en-US" dirty="0" smtClean="0"/>
              <a:t>At first sight, the claim profile for traditional equity instruments and money look to be quite different. But if the probability that the marginal dollar is spent in any one of future </a:t>
            </a:r>
            <a:r>
              <a:rPr lang="en-US" i="1" dirty="0" smtClean="0"/>
              <a:t>n</a:t>
            </a:r>
            <a:r>
              <a:rPr lang="en-US" dirty="0" smtClean="0"/>
              <a:t> periods is </a:t>
            </a:r>
            <a:r>
              <a:rPr lang="en-US" i="1" dirty="0" smtClean="0"/>
              <a:t>1/n</a:t>
            </a:r>
            <a:r>
              <a:rPr lang="en-US" dirty="0" smtClean="0"/>
              <a:t>, then we can create a valuation model for money that begins to look much like that of any traditional equity instrument.</a:t>
            </a:r>
            <a:endParaRPr lang="en-US" dirty="0"/>
          </a:p>
        </p:txBody>
      </p:sp>
      <p:sp>
        <p:nvSpPr>
          <p:cNvPr id="4" name="Rectangle 3"/>
          <p:cNvSpPr/>
          <p:nvPr/>
        </p:nvSpPr>
        <p:spPr>
          <a:xfrm>
            <a:off x="711895" y="3906486"/>
            <a:ext cx="2077963"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710375" y="5155794"/>
            <a:ext cx="2077963"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885073" y="4041189"/>
            <a:ext cx="1723549" cy="646331"/>
          </a:xfrm>
          <a:prstGeom prst="rect">
            <a:avLst/>
          </a:prstGeom>
          <a:noFill/>
        </p:spPr>
        <p:txBody>
          <a:bodyPr wrap="none" rtlCol="0">
            <a:spAutoFit/>
          </a:bodyPr>
          <a:lstStyle/>
          <a:p>
            <a:pPr algn="ctr"/>
            <a:r>
              <a:rPr lang="en-US" dirty="0" smtClean="0"/>
              <a:t>One Share of</a:t>
            </a:r>
          </a:p>
          <a:p>
            <a:pPr algn="ctr"/>
            <a:r>
              <a:rPr lang="en-US" dirty="0" smtClean="0"/>
              <a:t>Common Stock</a:t>
            </a:r>
            <a:endParaRPr lang="en-US" dirty="0"/>
          </a:p>
        </p:txBody>
      </p:sp>
      <p:sp>
        <p:nvSpPr>
          <p:cNvPr id="8" name="TextBox 7"/>
          <p:cNvSpPr txBox="1"/>
          <p:nvPr/>
        </p:nvSpPr>
        <p:spPr>
          <a:xfrm>
            <a:off x="2854919" y="4195143"/>
            <a:ext cx="1115435" cy="369332"/>
          </a:xfrm>
          <a:prstGeom prst="rect">
            <a:avLst/>
          </a:prstGeom>
          <a:noFill/>
        </p:spPr>
        <p:txBody>
          <a:bodyPr wrap="none" rtlCol="0">
            <a:spAutoFit/>
          </a:bodyPr>
          <a:lstStyle/>
          <a:p>
            <a:pPr algn="ctr"/>
            <a:r>
              <a:rPr lang="en-US" dirty="0" smtClean="0"/>
              <a:t>CLAIMS</a:t>
            </a:r>
          </a:p>
        </p:txBody>
      </p:sp>
      <p:sp>
        <p:nvSpPr>
          <p:cNvPr id="9" name="TextBox 8"/>
          <p:cNvSpPr txBox="1"/>
          <p:nvPr/>
        </p:nvSpPr>
        <p:spPr>
          <a:xfrm>
            <a:off x="2853399" y="5405963"/>
            <a:ext cx="1115435" cy="369332"/>
          </a:xfrm>
          <a:prstGeom prst="rect">
            <a:avLst/>
          </a:prstGeom>
          <a:noFill/>
        </p:spPr>
        <p:txBody>
          <a:bodyPr wrap="none" rtlCol="0">
            <a:spAutoFit/>
          </a:bodyPr>
          <a:lstStyle/>
          <a:p>
            <a:r>
              <a:rPr lang="en-US" dirty="0" smtClean="0"/>
              <a:t>CLAIMS</a:t>
            </a:r>
            <a:endParaRPr lang="en-US" dirty="0"/>
          </a:p>
        </p:txBody>
      </p:sp>
      <p:sp>
        <p:nvSpPr>
          <p:cNvPr id="10" name="Rectangle 9"/>
          <p:cNvSpPr/>
          <p:nvPr/>
        </p:nvSpPr>
        <p:spPr>
          <a:xfrm>
            <a:off x="4058135" y="3904934"/>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250455" y="3903382"/>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671255" y="3901830"/>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072815" y="5170382"/>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Plus 16"/>
          <p:cNvSpPr/>
          <p:nvPr/>
        </p:nvSpPr>
        <p:spPr>
          <a:xfrm>
            <a:off x="5233391" y="4195143"/>
            <a:ext cx="341664" cy="369332"/>
          </a:xfrm>
          <a:prstGeom prst="mathPlus">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lus 17"/>
          <p:cNvSpPr/>
          <p:nvPr/>
        </p:nvSpPr>
        <p:spPr>
          <a:xfrm>
            <a:off x="6809551" y="4212835"/>
            <a:ext cx="341664" cy="369332"/>
          </a:xfrm>
          <a:prstGeom prst="mathPlus">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8310200" y="4214387"/>
            <a:ext cx="571491" cy="369332"/>
          </a:xfrm>
          <a:prstGeom prst="rect">
            <a:avLst/>
          </a:prstGeom>
          <a:noFill/>
        </p:spPr>
        <p:txBody>
          <a:bodyPr wrap="none" rtlCol="0">
            <a:spAutoFit/>
          </a:bodyPr>
          <a:lstStyle/>
          <a:p>
            <a:r>
              <a:rPr lang="en-US" dirty="0" smtClean="0"/>
              <a:t>Etc.</a:t>
            </a:r>
            <a:endParaRPr lang="en-US" dirty="0"/>
          </a:p>
        </p:txBody>
      </p:sp>
      <p:sp>
        <p:nvSpPr>
          <p:cNvPr id="24" name="Rectangle 23"/>
          <p:cNvSpPr/>
          <p:nvPr/>
        </p:nvSpPr>
        <p:spPr>
          <a:xfrm>
            <a:off x="7247415" y="5151138"/>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5668215" y="5149586"/>
            <a:ext cx="1059745" cy="90445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8292616" y="5405963"/>
            <a:ext cx="571491" cy="369332"/>
          </a:xfrm>
          <a:prstGeom prst="rect">
            <a:avLst/>
          </a:prstGeom>
          <a:noFill/>
        </p:spPr>
        <p:txBody>
          <a:bodyPr wrap="none" rtlCol="0">
            <a:spAutoFit/>
          </a:bodyPr>
          <a:lstStyle/>
          <a:p>
            <a:r>
              <a:rPr lang="en-US" dirty="0" smtClean="0"/>
              <a:t>Etc.</a:t>
            </a:r>
            <a:endParaRPr lang="en-US" dirty="0"/>
          </a:p>
        </p:txBody>
      </p:sp>
      <p:sp>
        <p:nvSpPr>
          <p:cNvPr id="31" name="Plus 30"/>
          <p:cNvSpPr/>
          <p:nvPr/>
        </p:nvSpPr>
        <p:spPr>
          <a:xfrm>
            <a:off x="5231871" y="5386719"/>
            <a:ext cx="341664" cy="369332"/>
          </a:xfrm>
          <a:prstGeom prst="mathPlus">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Plus 31"/>
          <p:cNvSpPr/>
          <p:nvPr/>
        </p:nvSpPr>
        <p:spPr>
          <a:xfrm>
            <a:off x="6827271" y="5385167"/>
            <a:ext cx="341664" cy="369332"/>
          </a:xfrm>
          <a:prstGeom prst="mathPlus">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654189" y="5292037"/>
            <a:ext cx="2200730" cy="646331"/>
          </a:xfrm>
          <a:prstGeom prst="rect">
            <a:avLst/>
          </a:prstGeom>
          <a:noFill/>
        </p:spPr>
        <p:txBody>
          <a:bodyPr wrap="none" rtlCol="0">
            <a:spAutoFit/>
          </a:bodyPr>
          <a:lstStyle/>
          <a:p>
            <a:pPr algn="ctr"/>
            <a:r>
              <a:rPr lang="en-US" dirty="0" smtClean="0"/>
              <a:t>One Unit of Money</a:t>
            </a:r>
          </a:p>
          <a:p>
            <a:pPr algn="ctr"/>
            <a:r>
              <a:rPr lang="en-US" dirty="0" smtClean="0"/>
              <a:t>(One Dollar)</a:t>
            </a:r>
            <a:endParaRPr lang="en-US" dirty="0"/>
          </a:p>
        </p:txBody>
      </p:sp>
      <p:graphicFrame>
        <p:nvGraphicFramePr>
          <p:cNvPr id="14" name="Object 13"/>
          <p:cNvGraphicFramePr>
            <a:graphicFrameLocks noChangeAspect="1"/>
          </p:cNvGraphicFramePr>
          <p:nvPr>
            <p:extLst>
              <p:ext uri="{D42A27DB-BD31-4B8C-83A1-F6EECF244321}">
                <p14:modId xmlns:p14="http://schemas.microsoft.com/office/powerpoint/2010/main" val="1923064225"/>
              </p:ext>
            </p:extLst>
          </p:nvPr>
        </p:nvGraphicFramePr>
        <p:xfrm>
          <a:off x="5749925" y="5157788"/>
          <a:ext cx="955675" cy="903287"/>
        </p:xfrm>
        <a:graphic>
          <a:graphicData uri="http://schemas.openxmlformats.org/presentationml/2006/ole">
            <mc:AlternateContent xmlns:mc="http://schemas.openxmlformats.org/markup-compatibility/2006">
              <mc:Choice xmlns:v="urn:schemas-microsoft-com:vml" Requires="v">
                <p:oleObj spid="_x0000_s6678" name="Equation" r:id="rId3" imgW="457200" imgH="431800" progId="Equation.3">
                  <p:embed/>
                </p:oleObj>
              </mc:Choice>
              <mc:Fallback>
                <p:oleObj name="Equation" r:id="rId3" imgW="457200" imgH="431800" progId="Equation.3">
                  <p:embed/>
                  <p:pic>
                    <p:nvPicPr>
                      <p:cNvPr id="0" name=""/>
                      <p:cNvPicPr/>
                      <p:nvPr/>
                    </p:nvPicPr>
                    <p:blipFill>
                      <a:blip r:embed="rId4"/>
                      <a:stretch>
                        <a:fillRect/>
                      </a:stretch>
                    </p:blipFill>
                    <p:spPr>
                      <a:xfrm>
                        <a:off x="5749925" y="5157788"/>
                        <a:ext cx="955675" cy="903287"/>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814560422"/>
              </p:ext>
            </p:extLst>
          </p:nvPr>
        </p:nvGraphicFramePr>
        <p:xfrm>
          <a:off x="4175137" y="5175635"/>
          <a:ext cx="902743" cy="902743"/>
        </p:xfrm>
        <a:graphic>
          <a:graphicData uri="http://schemas.openxmlformats.org/presentationml/2006/ole">
            <mc:AlternateContent xmlns:mc="http://schemas.openxmlformats.org/markup-compatibility/2006">
              <mc:Choice xmlns:v="urn:schemas-microsoft-com:vml" Requires="v">
                <p:oleObj spid="_x0000_s6679" name="Equation" r:id="rId5" imgW="431800" imgH="431800" progId="Equation.3">
                  <p:embed/>
                </p:oleObj>
              </mc:Choice>
              <mc:Fallback>
                <p:oleObj name="Equation" r:id="rId5" imgW="431800" imgH="431800" progId="Equation.3">
                  <p:embed/>
                  <p:pic>
                    <p:nvPicPr>
                      <p:cNvPr id="0" name=""/>
                      <p:cNvPicPr/>
                      <p:nvPr/>
                    </p:nvPicPr>
                    <p:blipFill>
                      <a:blip r:embed="rId6"/>
                      <a:stretch>
                        <a:fillRect/>
                      </a:stretch>
                    </p:blipFill>
                    <p:spPr>
                      <a:xfrm>
                        <a:off x="4175137" y="5175635"/>
                        <a:ext cx="902743" cy="902743"/>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3027361933"/>
              </p:ext>
            </p:extLst>
          </p:nvPr>
        </p:nvGraphicFramePr>
        <p:xfrm>
          <a:off x="7348728" y="5177032"/>
          <a:ext cx="930275" cy="903287"/>
        </p:xfrm>
        <a:graphic>
          <a:graphicData uri="http://schemas.openxmlformats.org/presentationml/2006/ole">
            <mc:AlternateContent xmlns:mc="http://schemas.openxmlformats.org/markup-compatibility/2006">
              <mc:Choice xmlns:v="urn:schemas-microsoft-com:vml" Requires="v">
                <p:oleObj spid="_x0000_s6680" name="Equation" r:id="rId7" imgW="444500" imgH="431800" progId="Equation.3">
                  <p:embed/>
                </p:oleObj>
              </mc:Choice>
              <mc:Fallback>
                <p:oleObj name="Equation" r:id="rId7" imgW="444500" imgH="431800" progId="Equation.3">
                  <p:embed/>
                  <p:pic>
                    <p:nvPicPr>
                      <p:cNvPr id="0" name=""/>
                      <p:cNvPicPr/>
                      <p:nvPr/>
                    </p:nvPicPr>
                    <p:blipFill>
                      <a:blip r:embed="rId8"/>
                      <a:stretch>
                        <a:fillRect/>
                      </a:stretch>
                    </p:blipFill>
                    <p:spPr>
                      <a:xfrm>
                        <a:off x="7348728" y="5177032"/>
                        <a:ext cx="930275" cy="903287"/>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982439323"/>
              </p:ext>
            </p:extLst>
          </p:nvPr>
        </p:nvGraphicFramePr>
        <p:xfrm>
          <a:off x="4085164" y="3964186"/>
          <a:ext cx="992716" cy="803627"/>
        </p:xfrm>
        <a:graphic>
          <a:graphicData uri="http://schemas.openxmlformats.org/presentationml/2006/ole">
            <mc:AlternateContent xmlns:mc="http://schemas.openxmlformats.org/markup-compatibility/2006">
              <mc:Choice xmlns:v="urn:schemas-microsoft-com:vml" Requires="v">
                <p:oleObj spid="_x0000_s6681" name="Equation" r:id="rId9" imgW="533400" imgH="431800" progId="Equation.3">
                  <p:embed/>
                </p:oleObj>
              </mc:Choice>
              <mc:Fallback>
                <p:oleObj name="Equation" r:id="rId9" imgW="533400" imgH="431800" progId="Equation.3">
                  <p:embed/>
                  <p:pic>
                    <p:nvPicPr>
                      <p:cNvPr id="0" name=""/>
                      <p:cNvPicPr/>
                      <p:nvPr/>
                    </p:nvPicPr>
                    <p:blipFill>
                      <a:blip r:embed="rId10"/>
                      <a:stretch>
                        <a:fillRect/>
                      </a:stretch>
                    </p:blipFill>
                    <p:spPr>
                      <a:xfrm>
                        <a:off x="4085164" y="3964186"/>
                        <a:ext cx="992716" cy="803627"/>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865034101"/>
              </p:ext>
            </p:extLst>
          </p:nvPr>
        </p:nvGraphicFramePr>
        <p:xfrm>
          <a:off x="5710238" y="3968750"/>
          <a:ext cx="1016000" cy="803275"/>
        </p:xfrm>
        <a:graphic>
          <a:graphicData uri="http://schemas.openxmlformats.org/presentationml/2006/ole">
            <mc:AlternateContent xmlns:mc="http://schemas.openxmlformats.org/markup-compatibility/2006">
              <mc:Choice xmlns:v="urn:schemas-microsoft-com:vml" Requires="v">
                <p:oleObj spid="_x0000_s6682" name="Equation" r:id="rId11" imgW="546100" imgH="431800" progId="Equation.3">
                  <p:embed/>
                </p:oleObj>
              </mc:Choice>
              <mc:Fallback>
                <p:oleObj name="Equation" r:id="rId11" imgW="546100" imgH="431800" progId="Equation.3">
                  <p:embed/>
                  <p:pic>
                    <p:nvPicPr>
                      <p:cNvPr id="0" name=""/>
                      <p:cNvPicPr/>
                      <p:nvPr/>
                    </p:nvPicPr>
                    <p:blipFill>
                      <a:blip r:embed="rId12"/>
                      <a:stretch>
                        <a:fillRect/>
                      </a:stretch>
                    </p:blipFill>
                    <p:spPr>
                      <a:xfrm>
                        <a:off x="5710238" y="3968750"/>
                        <a:ext cx="1016000" cy="803275"/>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051769827"/>
              </p:ext>
            </p:extLst>
          </p:nvPr>
        </p:nvGraphicFramePr>
        <p:xfrm>
          <a:off x="7291239" y="3977266"/>
          <a:ext cx="992716" cy="803627"/>
        </p:xfrm>
        <a:graphic>
          <a:graphicData uri="http://schemas.openxmlformats.org/presentationml/2006/ole">
            <mc:AlternateContent xmlns:mc="http://schemas.openxmlformats.org/markup-compatibility/2006">
              <mc:Choice xmlns:v="urn:schemas-microsoft-com:vml" Requires="v">
                <p:oleObj spid="_x0000_s6683" name="Equation" r:id="rId13" imgW="533400" imgH="431800" progId="Equation.3">
                  <p:embed/>
                </p:oleObj>
              </mc:Choice>
              <mc:Fallback>
                <p:oleObj name="Equation" r:id="rId13" imgW="533400" imgH="431800" progId="Equation.3">
                  <p:embed/>
                  <p:pic>
                    <p:nvPicPr>
                      <p:cNvPr id="0" name=""/>
                      <p:cNvPicPr/>
                      <p:nvPr/>
                    </p:nvPicPr>
                    <p:blipFill>
                      <a:blip r:embed="rId14"/>
                      <a:stretch>
                        <a:fillRect/>
                      </a:stretch>
                    </p:blipFill>
                    <p:spPr>
                      <a:xfrm>
                        <a:off x="7291239" y="3977266"/>
                        <a:ext cx="992716" cy="803627"/>
                      </a:xfrm>
                      <a:prstGeom prst="rect">
                        <a:avLst/>
                      </a:prstGeom>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Gervaise R. J. Heddle, 2014</a:t>
            </a:r>
            <a:endParaRPr lang="en-US"/>
          </a:p>
        </p:txBody>
      </p:sp>
      <p:sp>
        <p:nvSpPr>
          <p:cNvPr id="15" name="Slide Number Placeholder 14"/>
          <p:cNvSpPr>
            <a:spLocks noGrp="1"/>
          </p:cNvSpPr>
          <p:nvPr>
            <p:ph type="sldNum" sz="quarter" idx="12"/>
          </p:nvPr>
        </p:nvSpPr>
        <p:spPr/>
        <p:txBody>
          <a:bodyPr/>
          <a:lstStyle/>
          <a:p>
            <a:fld id="{CFE4BAC9-6D41-4691-9299-18EF07EF0177}" type="slidenum">
              <a:rPr lang="en-US" smtClean="0"/>
              <a:t>110</a:t>
            </a:fld>
            <a:endParaRPr lang="en-US"/>
          </a:p>
        </p:txBody>
      </p:sp>
    </p:spTree>
    <p:extLst>
      <p:ext uri="{BB962C8B-B14F-4D97-AF65-F5344CB8AC3E}">
        <p14:creationId xmlns:p14="http://schemas.microsoft.com/office/powerpoint/2010/main" val="3850011297"/>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Value of Money Depends on Long-Term Expectations</a:t>
            </a:r>
            <a:endParaRPr lang="en-US" sz="4000" dirty="0"/>
          </a:p>
        </p:txBody>
      </p:sp>
      <p:sp>
        <p:nvSpPr>
          <p:cNvPr id="3" name="Content Placeholder 2"/>
          <p:cNvSpPr>
            <a:spLocks noGrp="1"/>
          </p:cNvSpPr>
          <p:nvPr>
            <p:ph idx="1"/>
          </p:nvPr>
        </p:nvSpPr>
        <p:spPr>
          <a:xfrm>
            <a:off x="500250" y="1806452"/>
            <a:ext cx="8234891" cy="4447773"/>
          </a:xfrm>
        </p:spPr>
        <p:txBody>
          <a:bodyPr>
            <a:normAutofit fontScale="92500"/>
          </a:bodyPr>
          <a:lstStyle/>
          <a:p>
            <a:r>
              <a:rPr lang="en-US" dirty="0" smtClean="0"/>
              <a:t>Clearly, we have just glossed over a tremendous amount of detail. The final paper in the series, The Velocity Enigma, is dedicated to fully explaining these concepts, in particular, the long-duration nature of money and the assumptions required to build a discounted future benefits model for money.</a:t>
            </a:r>
          </a:p>
          <a:p>
            <a:r>
              <a:rPr lang="en-US" dirty="0" smtClean="0"/>
              <a:t>The point that I want to make here is that, in equilibrium, the value of money (or, if you prefer, the purchasing power of money) depends not just on the </a:t>
            </a:r>
            <a:r>
              <a:rPr lang="en-US" i="1" dirty="0" smtClean="0"/>
              <a:t>current</a:t>
            </a:r>
            <a:r>
              <a:rPr lang="en-US" dirty="0" smtClean="0"/>
              <a:t> ratio of real output to money supply (</a:t>
            </a:r>
            <a:r>
              <a:rPr lang="en-US" i="1" dirty="0" smtClean="0"/>
              <a:t>q/M</a:t>
            </a:r>
            <a:r>
              <a:rPr lang="en-US" dirty="0" smtClean="0"/>
              <a:t>), but also depends on </a:t>
            </a:r>
            <a:r>
              <a:rPr lang="en-US" i="1" dirty="0" smtClean="0"/>
              <a:t>expectations</a:t>
            </a:r>
            <a:r>
              <a:rPr lang="en-US" dirty="0" smtClean="0"/>
              <a:t> of that ratio in distant future periods. In other words, most of the present value of money is due to its expected value in years, if not decades to come. Hence, money is a long-duration asset.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111</a:t>
            </a:fld>
            <a:endParaRPr lang="en-US"/>
          </a:p>
        </p:txBody>
      </p:sp>
    </p:spTree>
    <p:extLst>
      <p:ext uri="{BB962C8B-B14F-4D97-AF65-F5344CB8AC3E}">
        <p14:creationId xmlns:p14="http://schemas.microsoft.com/office/powerpoint/2010/main" val="27890130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Returning to the Main Topic</a:t>
            </a:r>
            <a:endParaRPr lang="en-US" sz="4000" dirty="0"/>
          </a:p>
        </p:txBody>
      </p:sp>
      <p:sp>
        <p:nvSpPr>
          <p:cNvPr id="3" name="Content Placeholder 2"/>
          <p:cNvSpPr>
            <a:spLocks noGrp="1"/>
          </p:cNvSpPr>
          <p:nvPr>
            <p:ph idx="1"/>
          </p:nvPr>
        </p:nvSpPr>
        <p:spPr>
          <a:xfrm>
            <a:off x="500250" y="1806453"/>
            <a:ext cx="8234891" cy="4563236"/>
          </a:xfrm>
        </p:spPr>
        <p:txBody>
          <a:bodyPr>
            <a:normAutofit fontScale="92500"/>
          </a:bodyPr>
          <a:lstStyle/>
          <a:p>
            <a:r>
              <a:rPr lang="en-US" dirty="0" smtClean="0"/>
              <a:t>Let’s return to the main topic of this section: is money more “equity-like” or “debt-like”? In particular, does money represent a fixed or variable entitlement to the output of society? It is the view of this paper that the long-term evidence is consistent with the thesis that money is a variable entitlement to the output of society. Furthermore, the short-term evidence does not invalidate this thesis. Rather, the short-term evidence is consistent with the view that money is a long-duration equity instrument.</a:t>
            </a:r>
          </a:p>
          <a:p>
            <a:r>
              <a:rPr lang="en-US" dirty="0" smtClean="0"/>
              <a:t>What about the other two basic properties of any financial instrument: term and seniority? </a:t>
            </a:r>
            <a:r>
              <a:rPr lang="en-US" dirty="0"/>
              <a:t>Does money have a fixed term? And finally, is money a senior or junior claim on the output of society?</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112</a:t>
            </a:fld>
            <a:endParaRPr lang="en-US"/>
          </a:p>
        </p:txBody>
      </p:sp>
    </p:spTree>
    <p:extLst>
      <p:ext uri="{BB962C8B-B14F-4D97-AF65-F5344CB8AC3E}">
        <p14:creationId xmlns:p14="http://schemas.microsoft.com/office/powerpoint/2010/main" val="41691038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Has No Term</a:t>
            </a:r>
            <a:endParaRPr lang="en-US" sz="4000" dirty="0"/>
          </a:p>
        </p:txBody>
      </p:sp>
      <p:sp>
        <p:nvSpPr>
          <p:cNvPr id="3" name="Content Placeholder 2"/>
          <p:cNvSpPr>
            <a:spLocks noGrp="1"/>
          </p:cNvSpPr>
          <p:nvPr>
            <p:ph idx="1"/>
          </p:nvPr>
        </p:nvSpPr>
        <p:spPr>
          <a:xfrm>
            <a:off x="500250" y="1806452"/>
            <a:ext cx="8138690" cy="4467018"/>
          </a:xfrm>
        </p:spPr>
        <p:txBody>
          <a:bodyPr>
            <a:normAutofit fontScale="92500"/>
          </a:bodyPr>
          <a:lstStyle/>
          <a:p>
            <a:r>
              <a:rPr lang="en-US" dirty="0" smtClean="0"/>
              <a:t>A second key feature of all financial instrument is “term”. In order to define any financial instrument, one must know whether it has a term and, if so, what that term is. As a general rule, debt securities have a defined term (a fixed maturity date), while equity securities do </a:t>
            </a:r>
            <a:r>
              <a:rPr lang="en-US" dirty="0"/>
              <a:t>not</a:t>
            </a:r>
            <a:r>
              <a:rPr lang="en-US" dirty="0" smtClean="0"/>
              <a:t>. Although there are examples of debt securities that </a:t>
            </a:r>
            <a:r>
              <a:rPr lang="en-US" dirty="0"/>
              <a:t>have been issued with no term </a:t>
            </a:r>
            <a:r>
              <a:rPr lang="en-US" dirty="0" smtClean="0"/>
              <a:t>(</a:t>
            </a:r>
            <a:r>
              <a:rPr lang="en-US" dirty="0"/>
              <a:t>for example, the British </a:t>
            </a:r>
            <a:r>
              <a:rPr lang="en-US" dirty="0" err="1"/>
              <a:t>Consol</a:t>
            </a:r>
            <a:r>
              <a:rPr lang="en-US" dirty="0"/>
              <a:t>), </a:t>
            </a:r>
            <a:r>
              <a:rPr lang="en-US" dirty="0" smtClean="0"/>
              <a:t>such </a:t>
            </a:r>
            <a:r>
              <a:rPr lang="en-US" dirty="0"/>
              <a:t>issues have been exceedingly rare</a:t>
            </a:r>
            <a:r>
              <a:rPr lang="en-US" dirty="0" smtClean="0"/>
              <a:t>.</a:t>
            </a:r>
          </a:p>
          <a:p>
            <a:r>
              <a:rPr lang="en-US" dirty="0" smtClean="0"/>
              <a:t>Money has no term. There is no expiry date or “use by date” on the cash in your wallet. This is another piece of evidence that supports the view that money is a form</a:t>
            </a:r>
            <a:r>
              <a:rPr lang="en-US" dirty="0"/>
              <a:t> </a:t>
            </a:r>
            <a:r>
              <a:rPr lang="en-US" dirty="0" smtClean="0"/>
              <a:t>of equity instrument (a variable entitlement to output), although this evidence is hardly conclusive in and of itself.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113</a:t>
            </a:fld>
            <a:endParaRPr lang="en-US"/>
          </a:p>
        </p:txBody>
      </p:sp>
    </p:spTree>
    <p:extLst>
      <p:ext uri="{BB962C8B-B14F-4D97-AF65-F5344CB8AC3E}">
        <p14:creationId xmlns:p14="http://schemas.microsoft.com/office/powerpoint/2010/main" val="1517115490"/>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as a Junior Claim</a:t>
            </a:r>
            <a:endParaRPr lang="en-US" sz="4000" dirty="0"/>
          </a:p>
        </p:txBody>
      </p:sp>
      <p:sp>
        <p:nvSpPr>
          <p:cNvPr id="3" name="Content Placeholder 2"/>
          <p:cNvSpPr>
            <a:spLocks noGrp="1"/>
          </p:cNvSpPr>
          <p:nvPr>
            <p:ph idx="1"/>
          </p:nvPr>
        </p:nvSpPr>
        <p:spPr>
          <a:xfrm>
            <a:off x="500252" y="1806452"/>
            <a:ext cx="8273370" cy="4620969"/>
          </a:xfrm>
        </p:spPr>
        <p:txBody>
          <a:bodyPr>
            <a:normAutofit fontScale="92500"/>
          </a:bodyPr>
          <a:lstStyle/>
          <a:p>
            <a:r>
              <a:rPr lang="en-US" dirty="0" smtClean="0"/>
              <a:t>Is money a junior or senior claim to the output of society? In the absence of an express contract, this is a difficult concept to test. Why? Because we don’t have much experience with “winding up” society. In general, societies never decide to go through a liquidation process (selling all assets to satisfy creditors). </a:t>
            </a:r>
          </a:p>
          <a:p>
            <a:r>
              <a:rPr lang="en-US" dirty="0" smtClean="0"/>
              <a:t>We do know that a claim can only represent a “fixed entitlement” to a set of economic benefits if it is senior to at least one other claim (logic dictates that the most junior claim can not be a claim to a “fixed entitlement”). Furthermore, a claim that represents a “variable entitlement” is typically one of the most junior claims. Ultimately, this just highlights the importance of the fixed/variable entitlement discussion in relation to the nature of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114</a:t>
            </a:fld>
            <a:endParaRPr lang="en-US"/>
          </a:p>
        </p:txBody>
      </p:sp>
    </p:spTree>
    <p:extLst>
      <p:ext uri="{BB962C8B-B14F-4D97-AF65-F5344CB8AC3E}">
        <p14:creationId xmlns:p14="http://schemas.microsoft.com/office/powerpoint/2010/main" val="2851802948"/>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is the Equity of Society</a:t>
            </a:r>
            <a:endParaRPr lang="en-US" sz="4000" dirty="0"/>
          </a:p>
        </p:txBody>
      </p:sp>
      <p:sp>
        <p:nvSpPr>
          <p:cNvPr id="3" name="Content Placeholder 2"/>
          <p:cNvSpPr>
            <a:spLocks noGrp="1"/>
          </p:cNvSpPr>
          <p:nvPr>
            <p:ph idx="1"/>
          </p:nvPr>
        </p:nvSpPr>
        <p:spPr>
          <a:xfrm>
            <a:off x="500252" y="1806453"/>
            <a:ext cx="8273370" cy="4543992"/>
          </a:xfrm>
        </p:spPr>
        <p:txBody>
          <a:bodyPr>
            <a:normAutofit fontScale="92500"/>
          </a:bodyPr>
          <a:lstStyle/>
          <a:p>
            <a:r>
              <a:rPr lang="en-US" dirty="0" smtClean="0"/>
              <a:t>The evidence presented tentatively supports the view that money is a proportional claim on the output of society and is a long-duration asset. In simple terms, money is the equity of society. Society can fund its public activities by issuing debt (government debt) or equity (money). While the equity of society does not provide its holder with “ownership” (a </a:t>
            </a:r>
            <a:r>
              <a:rPr lang="en-US" i="1" dirty="0" smtClean="0"/>
              <a:t>stream</a:t>
            </a:r>
            <a:r>
              <a:rPr lang="en-US" dirty="0" smtClean="0"/>
              <a:t> of economic benefits), it does provide its holder with a variable claim to a </a:t>
            </a:r>
            <a:r>
              <a:rPr lang="en-US" i="1" dirty="0" smtClean="0"/>
              <a:t>slice</a:t>
            </a:r>
            <a:r>
              <a:rPr lang="en-US" dirty="0" smtClean="0"/>
              <a:t> of possible future economic benefits (the output of society).</a:t>
            </a:r>
          </a:p>
          <a:p>
            <a:r>
              <a:rPr lang="en-US" dirty="0" smtClean="0"/>
              <a:t>While the basic evidence may suggest money is “equity”, this thesis is better founded if we can find compelling reason for society, or at least its political leaders, to issue such long-duration equity instruments.</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115</a:t>
            </a:fld>
            <a:endParaRPr lang="en-US"/>
          </a:p>
        </p:txBody>
      </p:sp>
    </p:spTree>
    <p:extLst>
      <p:ext uri="{BB962C8B-B14F-4D97-AF65-F5344CB8AC3E}">
        <p14:creationId xmlns:p14="http://schemas.microsoft.com/office/powerpoint/2010/main" val="3427929894"/>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54132" cy="1339850"/>
          </a:xfrm>
        </p:spPr>
        <p:txBody>
          <a:bodyPr>
            <a:normAutofit/>
          </a:bodyPr>
          <a:lstStyle/>
          <a:p>
            <a:r>
              <a:rPr lang="en-US" sz="4000" dirty="0" smtClean="0"/>
              <a:t>The Financing Options of Society</a:t>
            </a:r>
            <a:endParaRPr lang="en-US" sz="4000" dirty="0"/>
          </a:p>
        </p:txBody>
      </p:sp>
      <p:sp>
        <p:nvSpPr>
          <p:cNvPr id="3" name="Content Placeholder 2"/>
          <p:cNvSpPr>
            <a:spLocks noGrp="1"/>
          </p:cNvSpPr>
          <p:nvPr>
            <p:ph idx="1"/>
          </p:nvPr>
        </p:nvSpPr>
        <p:spPr>
          <a:xfrm>
            <a:off x="500250" y="1806452"/>
            <a:ext cx="8254132" cy="4601725"/>
          </a:xfrm>
        </p:spPr>
        <p:txBody>
          <a:bodyPr>
            <a:normAutofit fontScale="92500"/>
          </a:bodyPr>
          <a:lstStyle/>
          <a:p>
            <a:r>
              <a:rPr lang="en-US" dirty="0" smtClean="0"/>
              <a:t>Let’s think about the financing options facing society. Society faces similar financing choices to those of any corporation.</a:t>
            </a:r>
            <a:r>
              <a:rPr lang="en-US" dirty="0"/>
              <a:t> </a:t>
            </a:r>
            <a:r>
              <a:rPr lang="en-US" dirty="0" smtClean="0"/>
              <a:t>The </a:t>
            </a:r>
            <a:r>
              <a:rPr lang="en-US" dirty="0"/>
              <a:t>lifeblood of any corporation is its cash flow. </a:t>
            </a:r>
            <a:r>
              <a:rPr lang="en-US" dirty="0" smtClean="0"/>
              <a:t>If a </a:t>
            </a:r>
            <a:r>
              <a:rPr lang="en-US" dirty="0"/>
              <a:t>corporation </a:t>
            </a:r>
            <a:r>
              <a:rPr lang="en-US" dirty="0" smtClean="0"/>
              <a:t>needs financing, then </a:t>
            </a:r>
            <a:r>
              <a:rPr lang="en-US" dirty="0"/>
              <a:t>it can issue claims </a:t>
            </a:r>
            <a:r>
              <a:rPr lang="en-US" dirty="0" smtClean="0"/>
              <a:t>against the expected </a:t>
            </a:r>
            <a:r>
              <a:rPr lang="en-US" dirty="0"/>
              <a:t>future cash flows </a:t>
            </a:r>
            <a:r>
              <a:rPr lang="en-US" dirty="0" smtClean="0"/>
              <a:t>of the business. Similarly, </a:t>
            </a:r>
            <a:r>
              <a:rPr lang="en-US" dirty="0"/>
              <a:t>t</a:t>
            </a:r>
            <a:r>
              <a:rPr lang="en-US" dirty="0" smtClean="0"/>
              <a:t>he lifeblood of any society is its economic output: if society does not wish to fund public activities with current economic output (raise taxes today), then it can issue claims against future economic output.</a:t>
            </a:r>
          </a:p>
          <a:p>
            <a:r>
              <a:rPr lang="en-US" dirty="0" smtClean="0"/>
              <a:t>In both cases, the claims issued can be fixed or variable. A corporation can issue fixed or variable entitlements to its future cash flows. Similarly, society can issue claims representing either a fixed or variable entitlement to its future economic output.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116</a:t>
            </a:fld>
            <a:endParaRPr lang="en-US"/>
          </a:p>
        </p:txBody>
      </p:sp>
    </p:spTree>
    <p:extLst>
      <p:ext uri="{BB962C8B-B14F-4D97-AF65-F5344CB8AC3E}">
        <p14:creationId xmlns:p14="http://schemas.microsoft.com/office/powerpoint/2010/main" val="901405484"/>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Necessity and Attraction of</a:t>
            </a:r>
            <a:br>
              <a:rPr lang="en-US" sz="4000" dirty="0" smtClean="0"/>
            </a:br>
            <a:r>
              <a:rPr lang="en-US" sz="4000" dirty="0" smtClean="0"/>
              <a:t>Variable Entitlements</a:t>
            </a:r>
            <a:endParaRPr lang="en-US" sz="4000" dirty="0"/>
          </a:p>
        </p:txBody>
      </p:sp>
      <p:sp>
        <p:nvSpPr>
          <p:cNvPr id="3" name="Content Placeholder 2"/>
          <p:cNvSpPr>
            <a:spLocks noGrp="1"/>
          </p:cNvSpPr>
          <p:nvPr>
            <p:ph idx="1"/>
          </p:nvPr>
        </p:nvSpPr>
        <p:spPr>
          <a:xfrm>
            <a:off x="500250" y="1806452"/>
            <a:ext cx="8157930" cy="4543994"/>
          </a:xfrm>
        </p:spPr>
        <p:txBody>
          <a:bodyPr>
            <a:normAutofit fontScale="92500"/>
          </a:bodyPr>
          <a:lstStyle/>
          <a:p>
            <a:r>
              <a:rPr lang="en-US" dirty="0" smtClean="0"/>
              <a:t>So why would society have any interest in issuing variable entitlements to future output? If we want to make the case that money is a variable entitlement, then there should be clear reasons for why society (or, at the very least, its political leaders) might have a strong vested interest in issuing a large number of such variable entitlements (indeed, so many of these entitlements as to create an entire “category” of such liabilities).</a:t>
            </a:r>
          </a:p>
          <a:p>
            <a:r>
              <a:rPr lang="en-US" dirty="0" smtClean="0"/>
              <a:t>There are at least two arguments for why society might create variable entitlements on future output. Firstly, such entitlements represent an important financing tool, particularly in times of economic crisis. Secondly, variable entitlements are a financing tool that appear just “too good to be true” for many politicians.</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117</a:t>
            </a:fld>
            <a:endParaRPr lang="en-US"/>
          </a:p>
        </p:txBody>
      </p:sp>
    </p:spTree>
    <p:extLst>
      <p:ext uri="{BB962C8B-B14F-4D97-AF65-F5344CB8AC3E}">
        <p14:creationId xmlns:p14="http://schemas.microsoft.com/office/powerpoint/2010/main" val="347402440"/>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Equity as a “Last Resort” Method of Financing</a:t>
            </a:r>
          </a:p>
        </p:txBody>
      </p:sp>
      <p:sp>
        <p:nvSpPr>
          <p:cNvPr id="3" name="Content Placeholder 2"/>
          <p:cNvSpPr>
            <a:spLocks noGrp="1"/>
          </p:cNvSpPr>
          <p:nvPr>
            <p:ph idx="1"/>
          </p:nvPr>
        </p:nvSpPr>
        <p:spPr>
          <a:xfrm>
            <a:off x="500249" y="1806454"/>
            <a:ext cx="8196410" cy="4505504"/>
          </a:xfrm>
        </p:spPr>
        <p:txBody>
          <a:bodyPr>
            <a:normAutofit fontScale="92500"/>
          </a:bodyPr>
          <a:lstStyle/>
          <a:p>
            <a:r>
              <a:rPr lang="en-US" dirty="0" smtClean="0"/>
              <a:t>As a general rule, financial </a:t>
            </a:r>
            <a:r>
              <a:rPr lang="en-US" dirty="0"/>
              <a:t>instruments with variable entitlements (equity instruments) provide a important “last resort” method of financing when all other options are closed or prohibitively </a:t>
            </a:r>
            <a:r>
              <a:rPr lang="en-US" dirty="0" smtClean="0"/>
              <a:t>expensive. When </a:t>
            </a:r>
            <a:r>
              <a:rPr lang="en-US" dirty="0"/>
              <a:t>a corporation is losing money and future profitability is uncertain, it is generally unable to issue debt (fixed entitlements to future profits): issuing equity (variable entitlements to future profits) is often the only option available.</a:t>
            </a:r>
          </a:p>
          <a:p>
            <a:r>
              <a:rPr lang="en-US" dirty="0"/>
              <a:t>Similarly, societies in economic stress may </a:t>
            </a:r>
            <a:r>
              <a:rPr lang="en-US" dirty="0" smtClean="0"/>
              <a:t>be incapable of funding public projects </a:t>
            </a:r>
            <a:r>
              <a:rPr lang="en-US" dirty="0"/>
              <a:t>(</a:t>
            </a:r>
            <a:r>
              <a:rPr lang="en-US" dirty="0" err="1"/>
              <a:t>eg</a:t>
            </a:r>
            <a:r>
              <a:rPr lang="en-US" dirty="0"/>
              <a:t>. war expenses) with current output (taxes) and </a:t>
            </a:r>
            <a:r>
              <a:rPr lang="en-US" dirty="0" smtClean="0"/>
              <a:t>government debt </a:t>
            </a:r>
            <a:r>
              <a:rPr lang="en-US" dirty="0"/>
              <a:t>markets may be “closed” to them. </a:t>
            </a:r>
            <a:r>
              <a:rPr lang="en-US" dirty="0" smtClean="0"/>
              <a:t>In this situation, issuing </a:t>
            </a:r>
            <a:r>
              <a:rPr lang="en-US" dirty="0"/>
              <a:t>variable </a:t>
            </a:r>
            <a:r>
              <a:rPr lang="en-US" dirty="0" smtClean="0"/>
              <a:t>entitlements to the future output of society becomes </a:t>
            </a:r>
            <a:r>
              <a:rPr lang="en-US" dirty="0"/>
              <a:t>the </a:t>
            </a:r>
            <a:r>
              <a:rPr lang="en-US" dirty="0" smtClean="0"/>
              <a:t>only “practical” </a:t>
            </a:r>
            <a:r>
              <a:rPr lang="en-US" dirty="0"/>
              <a:t>option.</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118</a:t>
            </a:fld>
            <a:endParaRPr lang="en-US"/>
          </a:p>
        </p:txBody>
      </p:sp>
    </p:spTree>
    <p:extLst>
      <p:ext uri="{BB962C8B-B14F-4D97-AF65-F5344CB8AC3E}">
        <p14:creationId xmlns:p14="http://schemas.microsoft.com/office/powerpoint/2010/main" val="4009826675"/>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Political Expediency of </a:t>
            </a:r>
            <a:br>
              <a:rPr lang="en-US" sz="4000" dirty="0" smtClean="0"/>
            </a:br>
            <a:r>
              <a:rPr lang="en-US" sz="4000" dirty="0" smtClean="0"/>
              <a:t>Variable Entitlements</a:t>
            </a:r>
            <a:endParaRPr lang="en-US" sz="4000" dirty="0"/>
          </a:p>
        </p:txBody>
      </p:sp>
      <p:sp>
        <p:nvSpPr>
          <p:cNvPr id="3" name="Content Placeholder 2"/>
          <p:cNvSpPr>
            <a:spLocks noGrp="1"/>
          </p:cNvSpPr>
          <p:nvPr>
            <p:ph idx="1"/>
          </p:nvPr>
        </p:nvSpPr>
        <p:spPr>
          <a:xfrm>
            <a:off x="500250" y="1806452"/>
            <a:ext cx="8157930" cy="4640213"/>
          </a:xfrm>
        </p:spPr>
        <p:txBody>
          <a:bodyPr>
            <a:normAutofit fontScale="92500"/>
          </a:bodyPr>
          <a:lstStyle/>
          <a:p>
            <a:r>
              <a:rPr lang="en-US" dirty="0" smtClean="0"/>
              <a:t>There is another “strong reason” for society, or rather its political leaders, to create variable entitlements to the future output of society: political expediency. It is not unreasonable to posit that the primary goal of most politicians is to attain and retain political power. One of the best ways to do this is to front-load government spending and push back the true cost of that spending as far as possible.</a:t>
            </a:r>
          </a:p>
          <a:p>
            <a:r>
              <a:rPr lang="en-US" dirty="0" smtClean="0"/>
              <a:t>The way to achieve this is to issue long-duration liabilities. Issuing 10-year+ government debt is one answer. The problem with this approach is that long-term debt is typically more expensive than short-term debt (higher ongoing interest costs) and the market appetite for such long-term debt may be limited.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119</a:t>
            </a:fld>
            <a:endParaRPr lang="en-US"/>
          </a:p>
        </p:txBody>
      </p:sp>
    </p:spTree>
    <p:extLst>
      <p:ext uri="{BB962C8B-B14F-4D97-AF65-F5344CB8AC3E}">
        <p14:creationId xmlns:p14="http://schemas.microsoft.com/office/powerpoint/2010/main" val="3161529333"/>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Little Bit of Money Magic</a:t>
            </a:r>
            <a:endParaRPr lang="en-US" sz="4000" dirty="0"/>
          </a:p>
        </p:txBody>
      </p:sp>
      <p:sp>
        <p:nvSpPr>
          <p:cNvPr id="3" name="Content Placeholder 2"/>
          <p:cNvSpPr>
            <a:spLocks noGrp="1"/>
          </p:cNvSpPr>
          <p:nvPr>
            <p:ph idx="1"/>
          </p:nvPr>
        </p:nvSpPr>
        <p:spPr>
          <a:xfrm>
            <a:off x="500249" y="1806452"/>
            <a:ext cx="8292613" cy="4486262"/>
          </a:xfrm>
        </p:spPr>
        <p:txBody>
          <a:bodyPr>
            <a:noAutofit/>
          </a:bodyPr>
          <a:lstStyle/>
          <a:p>
            <a:r>
              <a:rPr lang="en-US" sz="2100" dirty="0" smtClean="0"/>
              <a:t>The other possibility is to issue a long-duration, variable entitlement. When a company issues additional shares, the proportion of future profits each existing share will receive falls. However, this does not necessarily mean the stock price will fall. If investors are convinced the new funds will be used to boost the rate of profit growth, there may be little impact on the stock price. Why? </a:t>
            </a:r>
            <a:r>
              <a:rPr lang="en-US" sz="2100" dirty="0"/>
              <a:t>E</a:t>
            </a:r>
            <a:r>
              <a:rPr lang="en-US" sz="2100" dirty="0" smtClean="0"/>
              <a:t>xisting shareholders expect to receive a </a:t>
            </a:r>
            <a:r>
              <a:rPr lang="en-US" sz="2100" i="1" dirty="0" smtClean="0"/>
              <a:t>smaller</a:t>
            </a:r>
            <a:r>
              <a:rPr lang="en-US" sz="2100" dirty="0" smtClean="0"/>
              <a:t> portion of a </a:t>
            </a:r>
            <a:r>
              <a:rPr lang="en-US" sz="2100" i="1" dirty="0" smtClean="0"/>
              <a:t>larger</a:t>
            </a:r>
            <a:r>
              <a:rPr lang="en-US" sz="2100" dirty="0" smtClean="0"/>
              <a:t> pie. Superficially, issuing shares can look like financing with “no cost”.</a:t>
            </a:r>
          </a:p>
          <a:p>
            <a:pPr>
              <a:spcBef>
                <a:spcPts val="1400"/>
              </a:spcBef>
            </a:pPr>
            <a:r>
              <a:rPr lang="en-US" sz="2100" dirty="0" smtClean="0"/>
              <a:t>This is an attractive proposition for any politician. If society can be convinced that the issuance of variable claims on the output of society will actually boost the long-term growth of output, then the spending is financed without raising taxes, increasing debt or reducing the value of the variable entitlement (money). It</a:t>
            </a:r>
            <a:r>
              <a:rPr lang="fr-FR" sz="2100" dirty="0" smtClean="0"/>
              <a:t>’</a:t>
            </a:r>
            <a:r>
              <a:rPr lang="en-US" sz="2100" dirty="0" smtClean="0"/>
              <a:t>s magic!</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120</a:t>
            </a:fld>
            <a:endParaRPr lang="en-US"/>
          </a:p>
        </p:txBody>
      </p:sp>
    </p:spTree>
    <p:extLst>
      <p:ext uri="{BB962C8B-B14F-4D97-AF65-F5344CB8AC3E}">
        <p14:creationId xmlns:p14="http://schemas.microsoft.com/office/powerpoint/2010/main" val="2666898686"/>
      </p:ext>
    </p:extLst>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48" y="244158"/>
            <a:ext cx="8138691" cy="1339850"/>
          </a:xfrm>
        </p:spPr>
        <p:txBody>
          <a:bodyPr>
            <a:normAutofit fontScale="90000"/>
          </a:bodyPr>
          <a:lstStyle/>
          <a:p>
            <a:r>
              <a:rPr lang="en-US" sz="4000" dirty="0" smtClean="0"/>
              <a:t>Explaining the Magic: Why The Value of Money Doesn’t Fall Automatically</a:t>
            </a:r>
            <a:endParaRPr lang="en-US" sz="4000" dirty="0"/>
          </a:p>
        </p:txBody>
      </p:sp>
      <p:sp>
        <p:nvSpPr>
          <p:cNvPr id="3" name="Content Placeholder 2"/>
          <p:cNvSpPr>
            <a:spLocks noGrp="1"/>
          </p:cNvSpPr>
          <p:nvPr>
            <p:ph idx="1"/>
          </p:nvPr>
        </p:nvSpPr>
        <p:spPr>
          <a:xfrm>
            <a:off x="500249" y="1806452"/>
            <a:ext cx="8292613" cy="4563237"/>
          </a:xfrm>
        </p:spPr>
        <p:txBody>
          <a:bodyPr>
            <a:normAutofit fontScale="92500"/>
          </a:bodyPr>
          <a:lstStyle/>
          <a:p>
            <a:r>
              <a:rPr lang="en-US" sz="2300" dirty="0" smtClean="0"/>
              <a:t>Many monetarists believe that there is a “lag” between printing money and inflation. The general argument is that money printing is somehow “hidden” and consumers don’t realize how quickly money is being devalued by the government.</a:t>
            </a:r>
          </a:p>
          <a:p>
            <a:pPr>
              <a:spcBef>
                <a:spcPts val="1400"/>
              </a:spcBef>
            </a:pPr>
            <a:r>
              <a:rPr lang="en-US" sz="2300" dirty="0" smtClean="0"/>
              <a:t>There is a simpler and more plausible explanation. The value of an equity instrument depends on both (1) the size of the pie, and (2) its share of the pie. When money is printed and spent, its first and most obvious impact is to stimulate economic activity. It is very easy for consumers to believe this marks the dawn of a new era of prosperity. So, while there are now more claims on the future output of society, consumers may extrapolate the higher level of current economic activity into the future: there are more claims on the pie but the pie (expected future output) is larger.</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121</a:t>
            </a:fld>
            <a:endParaRPr lang="en-US"/>
          </a:p>
        </p:txBody>
      </p:sp>
    </p:spTree>
    <p:extLst>
      <p:ext uri="{BB962C8B-B14F-4D97-AF65-F5344CB8AC3E}">
        <p14:creationId xmlns:p14="http://schemas.microsoft.com/office/powerpoint/2010/main" val="392285227"/>
      </p:ext>
    </p:extLst>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A Financing Option too</a:t>
            </a:r>
            <a:br>
              <a:rPr lang="en-US" sz="4000" dirty="0" smtClean="0"/>
            </a:br>
            <a:r>
              <a:rPr lang="en-US" sz="4000" dirty="0" smtClean="0"/>
              <a:t>Useful to Ignore</a:t>
            </a:r>
            <a:endParaRPr lang="en-US" sz="4000" dirty="0"/>
          </a:p>
        </p:txBody>
      </p:sp>
      <p:sp>
        <p:nvSpPr>
          <p:cNvPr id="3" name="Content Placeholder 2"/>
          <p:cNvSpPr>
            <a:spLocks noGrp="1"/>
          </p:cNvSpPr>
          <p:nvPr>
            <p:ph idx="1"/>
          </p:nvPr>
        </p:nvSpPr>
        <p:spPr>
          <a:xfrm>
            <a:off x="500249" y="1806452"/>
            <a:ext cx="8138691" cy="4659455"/>
          </a:xfrm>
        </p:spPr>
        <p:txBody>
          <a:bodyPr>
            <a:normAutofit/>
          </a:bodyPr>
          <a:lstStyle/>
          <a:p>
            <a:r>
              <a:rPr lang="en-US" sz="2100" dirty="0" smtClean="0"/>
              <a:t>Experience has taught us that the “money printing” experiment tends to fail. After short lived increase in economic activity, the same structural problems remain and growth flounders. </a:t>
            </a:r>
            <a:r>
              <a:rPr lang="en-US" sz="2100" dirty="0"/>
              <a:t>Consumers realize that growth will not be as strong as </a:t>
            </a:r>
            <a:r>
              <a:rPr lang="en-US" sz="2100" dirty="0" smtClean="0"/>
              <a:t>expected, so now there are more claims on output (more money) but expectations for future output begin to diminish. Hence, the value of each claim begins to fall and the true cost of previous policies is revealed as a decline in the value of money (inflation).</a:t>
            </a:r>
          </a:p>
          <a:p>
            <a:pPr>
              <a:spcBef>
                <a:spcPts val="1400"/>
              </a:spcBef>
            </a:pPr>
            <a:r>
              <a:rPr lang="en-US" sz="2100" dirty="0" smtClean="0"/>
              <a:t>The point of this discussion is to highlight that the ability to issue variable entitlements on the output of society is too good a trick</a:t>
            </a:r>
            <a:r>
              <a:rPr lang="en-US" sz="2100" dirty="0"/>
              <a:t> </a:t>
            </a:r>
            <a:r>
              <a:rPr lang="en-US" sz="2100" dirty="0" smtClean="0"/>
              <a:t>to ignore. The way in which money has been used, and the results of such use, suggest it is at least reasonable to posit that money is a long-duration equity instrument of society.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122</a:t>
            </a:fld>
            <a:endParaRPr lang="en-US"/>
          </a:p>
        </p:txBody>
      </p:sp>
    </p:spTree>
    <p:extLst>
      <p:ext uri="{BB962C8B-B14F-4D97-AF65-F5344CB8AC3E}">
        <p14:creationId xmlns:p14="http://schemas.microsoft.com/office/powerpoint/2010/main" val="1218443014"/>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636" y="244158"/>
            <a:ext cx="8150475" cy="1339850"/>
          </a:xfrm>
        </p:spPr>
        <p:txBody>
          <a:bodyPr>
            <a:normAutofit/>
          </a:bodyPr>
          <a:lstStyle/>
          <a:p>
            <a:r>
              <a:rPr lang="en-US" sz="4000" dirty="0" smtClean="0"/>
              <a:t>Section Review</a:t>
            </a:r>
            <a:endParaRPr lang="en-US" sz="4000" dirty="0"/>
          </a:p>
        </p:txBody>
      </p:sp>
      <p:sp>
        <p:nvSpPr>
          <p:cNvPr id="3" name="Content Placeholder 2"/>
          <p:cNvSpPr>
            <a:spLocks noGrp="1"/>
          </p:cNvSpPr>
          <p:nvPr>
            <p:ph idx="1"/>
          </p:nvPr>
        </p:nvSpPr>
        <p:spPr>
          <a:xfrm>
            <a:off x="507636" y="1820126"/>
            <a:ext cx="8150475" cy="4549580"/>
          </a:xfrm>
        </p:spPr>
        <p:txBody>
          <a:bodyPr>
            <a:normAutofit/>
          </a:bodyPr>
          <a:lstStyle/>
          <a:p>
            <a:r>
              <a:rPr lang="en-US" sz="2100" dirty="0" smtClean="0"/>
              <a:t>In summary, it is the contention of this paper that money is a concept that can be better understood through the perspective of finance theory, rather than economic theory. Yes, money is an asset and a “temporary abode of purchasing power”, but it’s a lot more than that.</a:t>
            </a:r>
          </a:p>
          <a:p>
            <a:pPr>
              <a:spcBef>
                <a:spcPts val="1400"/>
              </a:spcBef>
            </a:pPr>
            <a:r>
              <a:rPr lang="en-US" sz="2100" dirty="0" smtClean="0"/>
              <a:t>Money is “the equity of society”. Money is a long-duration, variable-entitlement liability created by society to fund public expenditures. Money is an equity instrument and, in common with all equity instruments, it is a proportional claim to a residual economic benefit. In particular, money is a proportional claim to the future output of society. The long-duration, proportional-claim nature of money makes it appear to be an easy “quick-fix” to all manner of problems: it is a seductive and dangerous financing tool.</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123</a:t>
            </a:fld>
            <a:endParaRPr lang="en-US"/>
          </a:p>
        </p:txBody>
      </p:sp>
    </p:spTree>
    <p:extLst>
      <p:ext uri="{BB962C8B-B14F-4D97-AF65-F5344CB8AC3E}">
        <p14:creationId xmlns:p14="http://schemas.microsoft.com/office/powerpoint/2010/main" val="1259107561"/>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Money Dance</a:t>
            </a:r>
            <a:endParaRPr lang="en-US" sz="4000" dirty="0"/>
          </a:p>
        </p:txBody>
      </p:sp>
      <p:sp>
        <p:nvSpPr>
          <p:cNvPr id="3" name="Text Placeholder 2"/>
          <p:cNvSpPr>
            <a:spLocks noGrp="1"/>
          </p:cNvSpPr>
          <p:nvPr>
            <p:ph type="body" idx="1"/>
          </p:nvPr>
        </p:nvSpPr>
        <p:spPr/>
        <p:txBody>
          <a:bodyPr/>
          <a:lstStyle/>
          <a:p>
            <a:r>
              <a:rPr lang="en-US" dirty="0" smtClean="0"/>
              <a:t>Money Creation and The </a:t>
            </a:r>
            <a:r>
              <a:rPr lang="en-US" dirty="0"/>
              <a:t>Difference Between “Shuffling” and “Creating</a:t>
            </a:r>
            <a:r>
              <a:rPr lang="en-US" dirty="0" smtClean="0"/>
              <a:t>” Claims </a:t>
            </a:r>
            <a:r>
              <a:rPr lang="en-US" dirty="0"/>
              <a:t>on the Output of Society</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124</a:t>
            </a:fld>
            <a:endParaRPr lang="en-US"/>
          </a:p>
        </p:txBody>
      </p:sp>
    </p:spTree>
    <p:extLst>
      <p:ext uri="{BB962C8B-B14F-4D97-AF65-F5344CB8AC3E}">
        <p14:creationId xmlns:p14="http://schemas.microsoft.com/office/powerpoint/2010/main" val="4076984393"/>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138690" cy="1339850"/>
          </a:xfrm>
        </p:spPr>
        <p:txBody>
          <a:bodyPr>
            <a:normAutofit/>
          </a:bodyPr>
          <a:lstStyle/>
          <a:p>
            <a:r>
              <a:rPr lang="en-US" sz="4000" dirty="0" smtClean="0"/>
              <a:t>The Definition of Money and</a:t>
            </a:r>
            <a:br>
              <a:rPr lang="en-US" sz="4000" dirty="0" smtClean="0"/>
            </a:br>
            <a:r>
              <a:rPr lang="en-US" sz="4000" dirty="0" smtClean="0"/>
              <a:t>the Creation of Money</a:t>
            </a:r>
            <a:endParaRPr lang="en-US" sz="4000" dirty="0"/>
          </a:p>
        </p:txBody>
      </p:sp>
      <p:sp>
        <p:nvSpPr>
          <p:cNvPr id="3" name="Content Placeholder 2"/>
          <p:cNvSpPr>
            <a:spLocks noGrp="1"/>
          </p:cNvSpPr>
          <p:nvPr>
            <p:ph idx="1"/>
          </p:nvPr>
        </p:nvSpPr>
        <p:spPr>
          <a:xfrm>
            <a:off x="500250" y="1806453"/>
            <a:ext cx="8138690" cy="4582480"/>
          </a:xfrm>
        </p:spPr>
        <p:txBody>
          <a:bodyPr>
            <a:normAutofit fontScale="92500"/>
          </a:bodyPr>
          <a:lstStyle/>
          <a:p>
            <a:r>
              <a:rPr lang="en-US" dirty="0" smtClean="0"/>
              <a:t>This section of the paper is primarily concerned with what should be a simple issue: what is money and how is it created. The problem with a discussion of this nature is that, over the years, many things have been classified as money (shells, sticks, stones, gold, bank deposits, money market funds, etc.).</a:t>
            </a:r>
          </a:p>
          <a:p>
            <a:r>
              <a:rPr lang="en-US" dirty="0" smtClean="0"/>
              <a:t>While there may be no “right or wrong way” to define money, it is the task of economists to offer precise definitions of economic concepts that can be used to further the science of economics. </a:t>
            </a:r>
            <a:r>
              <a:rPr lang="en-US" dirty="0"/>
              <a:t>The view of this paper is that most traditional definitions of </a:t>
            </a:r>
            <a:r>
              <a:rPr lang="en-US" dirty="0" smtClean="0"/>
              <a:t>money </a:t>
            </a:r>
            <a:r>
              <a:rPr lang="en-US" dirty="0"/>
              <a:t>are far too open ended and capture a number of completely different financial instruments, thereby damaging their usefulness </a:t>
            </a:r>
            <a:r>
              <a:rPr lang="en-US" dirty="0" smtClean="0"/>
              <a:t>in </a:t>
            </a:r>
            <a:r>
              <a:rPr lang="en-US" dirty="0"/>
              <a:t>any discussion of price level determination</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125</a:t>
            </a:fld>
            <a:endParaRPr lang="en-US"/>
          </a:p>
        </p:txBody>
      </p:sp>
    </p:spTree>
    <p:extLst>
      <p:ext uri="{BB962C8B-B14F-4D97-AF65-F5344CB8AC3E}">
        <p14:creationId xmlns:p14="http://schemas.microsoft.com/office/powerpoint/2010/main" val="292643310"/>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is the Monetary Base</a:t>
            </a:r>
            <a:endParaRPr lang="en-US" sz="4000" dirty="0"/>
          </a:p>
        </p:txBody>
      </p:sp>
      <p:sp>
        <p:nvSpPr>
          <p:cNvPr id="3" name="Content Placeholder 2"/>
          <p:cNvSpPr>
            <a:spLocks noGrp="1"/>
          </p:cNvSpPr>
          <p:nvPr>
            <p:ph idx="1"/>
          </p:nvPr>
        </p:nvSpPr>
        <p:spPr>
          <a:xfrm>
            <a:off x="500250" y="1806453"/>
            <a:ext cx="8215651" cy="4601724"/>
          </a:xfrm>
        </p:spPr>
        <p:txBody>
          <a:bodyPr>
            <a:normAutofit fontScale="92500"/>
          </a:bodyPr>
          <a:lstStyle/>
          <a:p>
            <a:r>
              <a:rPr lang="en-US" dirty="0" smtClean="0"/>
              <a:t>In the previous section, it was argued that non asset backed fiat money is a special-form equity instrument of society, issued on its behalf by government as trust and trustee. Money is a direct claim on the output of society. In contrast, most assets that economists classify as “money”, such as banking deposits, are merely claims to money (they are not </a:t>
            </a:r>
            <a:r>
              <a:rPr lang="en-US" i="1" dirty="0" smtClean="0"/>
              <a:t>direct</a:t>
            </a:r>
            <a:r>
              <a:rPr lang="en-US" dirty="0" smtClean="0"/>
              <a:t> claims on output).</a:t>
            </a:r>
          </a:p>
          <a:p>
            <a:r>
              <a:rPr lang="en-US" dirty="0" smtClean="0"/>
              <a:t>Money, as defined by this paper, is comprised solely by the monetary base. The monetary base is different from other forms of “money” in that it is solely created by the government and is an economic liability of society. Nearly all other forms of “money” (broad money) are credit instruments and are not a liability of society, but a liability of a private institution.</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126</a:t>
            </a:fld>
            <a:endParaRPr lang="en-US"/>
          </a:p>
        </p:txBody>
      </p:sp>
    </p:spTree>
    <p:extLst>
      <p:ext uri="{BB962C8B-B14F-4D97-AF65-F5344CB8AC3E}">
        <p14:creationId xmlns:p14="http://schemas.microsoft.com/office/powerpoint/2010/main" val="204552069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Traditional Approach to the Definition of Money</a:t>
            </a:r>
            <a:endParaRPr lang="en-US" sz="4000" dirty="0"/>
          </a:p>
        </p:txBody>
      </p:sp>
      <p:sp>
        <p:nvSpPr>
          <p:cNvPr id="3" name="Content Placeholder 2"/>
          <p:cNvSpPr>
            <a:spLocks noGrp="1"/>
          </p:cNvSpPr>
          <p:nvPr>
            <p:ph idx="1"/>
          </p:nvPr>
        </p:nvSpPr>
        <p:spPr>
          <a:xfrm>
            <a:off x="500251" y="1806452"/>
            <a:ext cx="8273372" cy="4524749"/>
          </a:xfrm>
        </p:spPr>
        <p:txBody>
          <a:bodyPr>
            <a:normAutofit fontScale="92500"/>
          </a:bodyPr>
          <a:lstStyle/>
          <a:p>
            <a:r>
              <a:rPr lang="en-US" dirty="0" smtClean="0"/>
              <a:t>Before we discuss how money is created (and, perhaps more importantly, how it is </a:t>
            </a:r>
            <a:r>
              <a:rPr lang="en-US" i="1" dirty="0" smtClean="0"/>
              <a:t>not</a:t>
            </a:r>
            <a:r>
              <a:rPr lang="en-US" dirty="0" smtClean="0"/>
              <a:t> created), it is worth revisiting a topic that was touched on at the beginning of this paper: what approach does mainstream economics take regarding the definition of money and why is this approach problematic?</a:t>
            </a:r>
          </a:p>
          <a:p>
            <a:r>
              <a:rPr lang="en-US" dirty="0" smtClean="0"/>
              <a:t>The current approach to the definition of money is largely a legacy of the work done by several eminent monetarists (most notably, Milton </a:t>
            </a:r>
            <a:r>
              <a:rPr lang="en-US" dirty="0"/>
              <a:t>Friedman, Anna Schwartz and Phillip </a:t>
            </a:r>
            <a:r>
              <a:rPr lang="en-US" dirty="0" err="1" smtClean="0"/>
              <a:t>Cagan</a:t>
            </a:r>
            <a:r>
              <a:rPr lang="en-US" dirty="0" smtClean="0"/>
              <a:t>) in the 1960s and 1970s. In essence, their view was that the “liability nature” of money is irrelevant: any asset can be classified as “money” if it possesses certain properties (“</a:t>
            </a:r>
            <a:r>
              <a:rPr lang="en-US" dirty="0" err="1" smtClean="0"/>
              <a:t>moneyness</a:t>
            </a:r>
            <a:r>
              <a:rPr lang="en-US" dirty="0" smtClean="0"/>
              <a:t>”) or if market behavior suggests that people consider it to be money.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127</a:t>
            </a:fld>
            <a:endParaRPr lang="en-US"/>
          </a:p>
        </p:txBody>
      </p:sp>
    </p:spTree>
    <p:extLst>
      <p:ext uri="{BB962C8B-B14F-4D97-AF65-F5344CB8AC3E}">
        <p14:creationId xmlns:p14="http://schemas.microsoft.com/office/powerpoint/2010/main" val="1548389579"/>
      </p:ext>
    </p:extLst>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Shortcomings of the</a:t>
            </a:r>
            <a:br>
              <a:rPr lang="en-US" sz="4000" dirty="0" smtClean="0"/>
            </a:br>
            <a:r>
              <a:rPr lang="en-US" sz="4000" dirty="0" smtClean="0"/>
              <a:t>“Asset Nature” Approach</a:t>
            </a:r>
            <a:endParaRPr lang="en-US" sz="4000" dirty="0"/>
          </a:p>
        </p:txBody>
      </p:sp>
      <p:sp>
        <p:nvSpPr>
          <p:cNvPr id="3" name="Content Placeholder 2"/>
          <p:cNvSpPr>
            <a:spLocks noGrp="1"/>
          </p:cNvSpPr>
          <p:nvPr>
            <p:ph idx="1"/>
          </p:nvPr>
        </p:nvSpPr>
        <p:spPr>
          <a:xfrm>
            <a:off x="500250" y="1806453"/>
            <a:ext cx="8273372" cy="4563236"/>
          </a:xfrm>
        </p:spPr>
        <p:txBody>
          <a:bodyPr>
            <a:normAutofit fontScale="92500"/>
          </a:bodyPr>
          <a:lstStyle/>
          <a:p>
            <a:r>
              <a:rPr lang="en-US" dirty="0" smtClean="0"/>
              <a:t>In simple terms, mainstream economics focuses on the “asset nature” of money (money is “a temporary abode of purchasing power”) as opposed to the “liability nature” of money (money as “a proportional claim on the output of society”).</a:t>
            </a:r>
          </a:p>
          <a:p>
            <a:r>
              <a:rPr lang="en-US" dirty="0" smtClean="0"/>
              <a:t>As a result, economics does not clearly distinguish between money (an equity instrument of society) and financial instruments that represent a claim to money (financial liabilities such as bank deposits). In other words, the “asset nature” definition of money used by mainstream economics obfuscates the difference </a:t>
            </a:r>
            <a:r>
              <a:rPr lang="en-US" dirty="0"/>
              <a:t>between the “creation” of proportional claims on the output of </a:t>
            </a:r>
            <a:r>
              <a:rPr lang="en-US" dirty="0" smtClean="0"/>
              <a:t>society (the issuance of equity instruments by society) </a:t>
            </a:r>
            <a:r>
              <a:rPr lang="en-US" dirty="0"/>
              <a:t>and the “shuffling” of these claims</a:t>
            </a:r>
            <a:r>
              <a:rPr lang="en-US" dirty="0" smtClean="0"/>
              <a:t>.</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128</a:t>
            </a:fld>
            <a:endParaRPr lang="en-US"/>
          </a:p>
        </p:txBody>
      </p:sp>
    </p:spTree>
    <p:extLst>
      <p:ext uri="{BB962C8B-B14F-4D97-AF65-F5344CB8AC3E}">
        <p14:creationId xmlns:p14="http://schemas.microsoft.com/office/powerpoint/2010/main" val="902698590"/>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148" y="244158"/>
            <a:ext cx="8196358" cy="1339850"/>
          </a:xfrm>
        </p:spPr>
        <p:txBody>
          <a:bodyPr>
            <a:normAutofit/>
          </a:bodyPr>
          <a:lstStyle/>
          <a:p>
            <a:r>
              <a:rPr lang="en-US" sz="4000" dirty="0" smtClean="0"/>
              <a:t>Many Assets are a “Temporary Abode of Purchasing Power”</a:t>
            </a:r>
            <a:endParaRPr lang="en-US" sz="4000" dirty="0"/>
          </a:p>
        </p:txBody>
      </p:sp>
      <p:sp>
        <p:nvSpPr>
          <p:cNvPr id="3" name="Content Placeholder 2"/>
          <p:cNvSpPr>
            <a:spLocks noGrp="1"/>
          </p:cNvSpPr>
          <p:nvPr>
            <p:ph idx="1"/>
          </p:nvPr>
        </p:nvSpPr>
        <p:spPr>
          <a:xfrm>
            <a:off x="496148" y="1797482"/>
            <a:ext cx="8196358" cy="4612783"/>
          </a:xfrm>
        </p:spPr>
        <p:txBody>
          <a:bodyPr>
            <a:normAutofit fontScale="92500"/>
          </a:bodyPr>
          <a:lstStyle/>
          <a:p>
            <a:r>
              <a:rPr lang="en-US" dirty="0" smtClean="0"/>
              <a:t>The focus on the “asset nature” of money has created a very open-ended definition of money. If </a:t>
            </a:r>
            <a:r>
              <a:rPr lang="en-US" dirty="0"/>
              <a:t>you define money as a “temporary abode of purchasing power” then all sorts of things can be classified as </a:t>
            </a:r>
            <a:r>
              <a:rPr lang="en-US" dirty="0" smtClean="0"/>
              <a:t>money:</a:t>
            </a:r>
          </a:p>
          <a:p>
            <a:pPr lvl="2"/>
            <a:r>
              <a:rPr lang="en-US" sz="2200" dirty="0" smtClean="0"/>
              <a:t>Notes and coins in circulation</a:t>
            </a:r>
          </a:p>
          <a:p>
            <a:pPr lvl="2">
              <a:spcBef>
                <a:spcPts val="200"/>
              </a:spcBef>
            </a:pPr>
            <a:r>
              <a:rPr lang="en-US" sz="2200" dirty="0" smtClean="0"/>
              <a:t>Traveler’s checks</a:t>
            </a:r>
          </a:p>
          <a:p>
            <a:pPr lvl="2">
              <a:spcBef>
                <a:spcPts val="200"/>
              </a:spcBef>
            </a:pPr>
            <a:r>
              <a:rPr lang="en-US" sz="2200" dirty="0" smtClean="0"/>
              <a:t>Demand deposits</a:t>
            </a:r>
          </a:p>
          <a:p>
            <a:pPr lvl="2">
              <a:spcBef>
                <a:spcPts val="200"/>
              </a:spcBef>
            </a:pPr>
            <a:r>
              <a:rPr lang="en-US" sz="2200" dirty="0" smtClean="0"/>
              <a:t>Savings deposits</a:t>
            </a:r>
          </a:p>
          <a:p>
            <a:pPr lvl="2">
              <a:spcBef>
                <a:spcPts val="200"/>
              </a:spcBef>
            </a:pPr>
            <a:r>
              <a:rPr lang="en-US" sz="2200" dirty="0" smtClean="0"/>
              <a:t>Money market funds</a:t>
            </a:r>
          </a:p>
          <a:p>
            <a:r>
              <a:rPr lang="en-US" dirty="0" smtClean="0"/>
              <a:t>All of the items above are included in one traditional measure or another of money supply. Indeed, </a:t>
            </a:r>
            <a:r>
              <a:rPr lang="en-US" dirty="0"/>
              <a:t>t</a:t>
            </a:r>
            <a:r>
              <a:rPr lang="en-US" dirty="0" smtClean="0"/>
              <a:t>he broadest measure of money supply (MZM) includes all of the items on the list.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129</a:t>
            </a:fld>
            <a:endParaRPr lang="en-US"/>
          </a:p>
        </p:txBody>
      </p:sp>
    </p:spTree>
    <p:extLst>
      <p:ext uri="{BB962C8B-B14F-4D97-AF65-F5344CB8AC3E}">
        <p14:creationId xmlns:p14="http://schemas.microsoft.com/office/powerpoint/2010/main" val="4150225965"/>
      </p:ext>
    </p:extLst>
  </p:cSld>
  <p:clrMapOvr>
    <a:masterClrMapping/>
  </p:clrMapOvr>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1" y="244158"/>
            <a:ext cx="8196410" cy="1339850"/>
          </a:xfrm>
        </p:spPr>
        <p:txBody>
          <a:bodyPr>
            <a:normAutofit fontScale="90000"/>
          </a:bodyPr>
          <a:lstStyle/>
          <a:p>
            <a:r>
              <a:rPr lang="en-US" sz="4000" dirty="0" smtClean="0"/>
              <a:t>Friedman’s Flexible and Open- Ended</a:t>
            </a:r>
            <a:br>
              <a:rPr lang="en-US" sz="4000" dirty="0" smtClean="0"/>
            </a:br>
            <a:r>
              <a:rPr lang="en-US" sz="4000" dirty="0" smtClean="0"/>
              <a:t>Definition of Money</a:t>
            </a:r>
            <a:endParaRPr lang="en-US" sz="4000" dirty="0"/>
          </a:p>
        </p:txBody>
      </p:sp>
      <p:sp>
        <p:nvSpPr>
          <p:cNvPr id="3" name="Content Placeholder 2"/>
          <p:cNvSpPr>
            <a:spLocks noGrp="1"/>
          </p:cNvSpPr>
          <p:nvPr>
            <p:ph idx="1"/>
          </p:nvPr>
        </p:nvSpPr>
        <p:spPr>
          <a:xfrm>
            <a:off x="500251" y="1806452"/>
            <a:ext cx="8196410" cy="4601723"/>
          </a:xfrm>
        </p:spPr>
        <p:txBody>
          <a:bodyPr>
            <a:normAutofit fontScale="92500"/>
          </a:bodyPr>
          <a:lstStyle/>
          <a:p>
            <a:r>
              <a:rPr lang="en-US" dirty="0" smtClean="0"/>
              <a:t>It is the view of this paper that Friedman’s definition of money as “a temporary abode of purchasing power” was intentionally open-ended. Friedman and Schwartz begin their 600 page epic “Monetary Statistics of the United States” (1970) with the following observation:</a:t>
            </a:r>
          </a:p>
          <a:p>
            <a:pPr marL="529200" lvl="1" indent="0">
              <a:spcBef>
                <a:spcPts val="1000"/>
              </a:spcBef>
              <a:buNone/>
            </a:pPr>
            <a:r>
              <a:rPr lang="en-US" dirty="0" smtClean="0"/>
              <a:t>“</a:t>
            </a:r>
            <a:r>
              <a:rPr lang="en-US" dirty="0"/>
              <a:t>The problem of definition (of money) has received much attention – in our opinion far more than it deserves. So far as we can see, no issue of principle is involved, and no single definition need be </a:t>
            </a:r>
            <a:r>
              <a:rPr lang="en-US" dirty="0" smtClean="0"/>
              <a:t>‘best’”.</a:t>
            </a:r>
          </a:p>
          <a:p>
            <a:pPr>
              <a:spcBef>
                <a:spcPts val="1400"/>
              </a:spcBef>
            </a:pPr>
            <a:r>
              <a:rPr lang="en-US" dirty="0" smtClean="0"/>
              <a:t>In </a:t>
            </a:r>
            <a:r>
              <a:rPr lang="en-US" dirty="0"/>
              <a:t>relation to which items should be included in the definition of money, the authors </a:t>
            </a:r>
            <a:r>
              <a:rPr lang="en-US" dirty="0" smtClean="0"/>
              <a:t>state:</a:t>
            </a:r>
          </a:p>
          <a:p>
            <a:pPr marL="529200" lvl="1" indent="0">
              <a:spcBef>
                <a:spcPts val="800"/>
              </a:spcBef>
              <a:buNone/>
            </a:pPr>
            <a:r>
              <a:rPr lang="en-US" dirty="0" smtClean="0"/>
              <a:t>“</a:t>
            </a:r>
            <a:r>
              <a:rPr lang="en-US" dirty="0"/>
              <a:t>Any answer is bound to be somewhat arbitrary. Hence, it is a tempting approach to try to avoid the question altogether…</a:t>
            </a:r>
            <a:r>
              <a:rPr lang="en-US" dirty="0" smtClean="0"/>
              <a:t>”.</a:t>
            </a:r>
            <a:endParaRPr lang="en-US"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130</a:t>
            </a:fld>
            <a:endParaRPr lang="en-US"/>
          </a:p>
        </p:txBody>
      </p:sp>
    </p:spTree>
    <p:extLst>
      <p:ext uri="{BB962C8B-B14F-4D97-AF65-F5344CB8AC3E}">
        <p14:creationId xmlns:p14="http://schemas.microsoft.com/office/powerpoint/2010/main" val="3729535783"/>
      </p:ext>
    </p:extLst>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If </a:t>
            </a:r>
            <a:r>
              <a:rPr lang="en-US" sz="4000" dirty="0"/>
              <a:t>I</a:t>
            </a:r>
            <a:r>
              <a:rPr lang="en-US" sz="4000" dirty="0" smtClean="0"/>
              <a:t>t </a:t>
            </a:r>
            <a:r>
              <a:rPr lang="en-US" sz="4000" dirty="0"/>
              <a:t>H</a:t>
            </a:r>
            <a:r>
              <a:rPr lang="en-US" sz="4000" dirty="0" smtClean="0"/>
              <a:t>as Wings,</a:t>
            </a:r>
            <a:br>
              <a:rPr lang="en-US" sz="4000" dirty="0" smtClean="0"/>
            </a:br>
            <a:r>
              <a:rPr lang="en-US" sz="4000" dirty="0" smtClean="0"/>
              <a:t>Then </a:t>
            </a:r>
            <a:r>
              <a:rPr lang="en-US" sz="4000" dirty="0"/>
              <a:t>I</a:t>
            </a:r>
            <a:r>
              <a:rPr lang="en-US" sz="4000" dirty="0" smtClean="0"/>
              <a:t>t </a:t>
            </a:r>
            <a:r>
              <a:rPr lang="en-US" sz="4000" dirty="0"/>
              <a:t>M</a:t>
            </a:r>
            <a:r>
              <a:rPr lang="en-US" sz="4000" dirty="0" smtClean="0"/>
              <a:t>ust Be</a:t>
            </a:r>
            <a:r>
              <a:rPr lang="en-US" sz="4000" dirty="0"/>
              <a:t> </a:t>
            </a:r>
            <a:r>
              <a:rPr lang="en-US" sz="4000" dirty="0" smtClean="0"/>
              <a:t>a Duck</a:t>
            </a:r>
            <a:endParaRPr lang="en-US" sz="4000" dirty="0"/>
          </a:p>
        </p:txBody>
      </p:sp>
      <p:sp>
        <p:nvSpPr>
          <p:cNvPr id="3" name="Content Placeholder 2"/>
          <p:cNvSpPr>
            <a:spLocks noGrp="1"/>
          </p:cNvSpPr>
          <p:nvPr>
            <p:ph idx="1"/>
          </p:nvPr>
        </p:nvSpPr>
        <p:spPr>
          <a:xfrm>
            <a:off x="492862" y="1809571"/>
            <a:ext cx="8113256" cy="4540874"/>
          </a:xfrm>
        </p:spPr>
        <p:txBody>
          <a:bodyPr>
            <a:normAutofit fontScale="92500"/>
          </a:bodyPr>
          <a:lstStyle/>
          <a:p>
            <a:r>
              <a:rPr lang="en-US" dirty="0" smtClean="0"/>
              <a:t>The problem with flexible, open-ended definitions is that they create what I call the “duck hunting problem”. Imagine you are invited to go duck hunting for the first time, but you don’t know what a duck is. Another hunter tells you a duck has wings and flies through the air. You go out hunting and start shooting at every bird in the sky. Why? Because you assume everything with wings is a duck.</a:t>
            </a:r>
          </a:p>
          <a:p>
            <a:r>
              <a:rPr lang="en-US" dirty="0" smtClean="0"/>
              <a:t>This is akin to how economics has approached the issue of defining and measuring the money supply. The problem with the “temporary abode of purchasing power” definition is that a lot of things in our society, especially in the banking system, look like a “liquid, temporary abode of purchasing power”.</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131</a:t>
            </a:fld>
            <a:endParaRPr lang="en-US"/>
          </a:p>
        </p:txBody>
      </p:sp>
    </p:spTree>
    <p:extLst>
      <p:ext uri="{BB962C8B-B14F-4D97-AF65-F5344CB8AC3E}">
        <p14:creationId xmlns:p14="http://schemas.microsoft.com/office/powerpoint/2010/main" val="2629980547"/>
      </p:ext>
    </p:extLst>
  </p:cSld>
  <p:clrMapOvr>
    <a:masterClrMapping/>
  </p:clrMapOvr>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If People Shoot at It,</a:t>
            </a:r>
            <a:br>
              <a:rPr lang="en-US" sz="4000" dirty="0" smtClean="0"/>
            </a:br>
            <a:r>
              <a:rPr lang="en-US" sz="4000" dirty="0" smtClean="0"/>
              <a:t>Then </a:t>
            </a:r>
            <a:r>
              <a:rPr lang="en-US" sz="4000" dirty="0"/>
              <a:t>I</a:t>
            </a:r>
            <a:r>
              <a:rPr lang="en-US" sz="4000" dirty="0" smtClean="0"/>
              <a:t>t Must Be a Duck</a:t>
            </a:r>
            <a:endParaRPr lang="en-US" sz="4000" dirty="0"/>
          </a:p>
        </p:txBody>
      </p:sp>
      <p:sp>
        <p:nvSpPr>
          <p:cNvPr id="3" name="Content Placeholder 2"/>
          <p:cNvSpPr>
            <a:spLocks noGrp="1"/>
          </p:cNvSpPr>
          <p:nvPr>
            <p:ph idx="1"/>
          </p:nvPr>
        </p:nvSpPr>
        <p:spPr>
          <a:xfrm>
            <a:off x="492861" y="1810171"/>
            <a:ext cx="8151167" cy="4540276"/>
          </a:xfrm>
        </p:spPr>
        <p:txBody>
          <a:bodyPr>
            <a:normAutofit fontScale="92500"/>
          </a:bodyPr>
          <a:lstStyle/>
          <a:p>
            <a:r>
              <a:rPr lang="en-US" dirty="0" err="1" smtClean="0"/>
              <a:t>Cagan</a:t>
            </a:r>
            <a:r>
              <a:rPr lang="en-US" dirty="0" smtClean="0"/>
              <a:t> (1965) is typical of the thought that still prevails today regarding money and the potential classification of various assets as money. In a discussion of how broad the definition of money should be </a:t>
            </a:r>
            <a:r>
              <a:rPr lang="en-US" dirty="0" err="1" smtClean="0"/>
              <a:t>Cagan</a:t>
            </a:r>
            <a:r>
              <a:rPr lang="en-US" dirty="0" smtClean="0"/>
              <a:t> states: “Conjectures on the characteristics of “money” do not help much, because the important consideration is market behavior… that is, the extent to which individuals behave as though certain assets were more or less equivalent to currency or demand deposits…”</a:t>
            </a:r>
          </a:p>
          <a:p>
            <a:r>
              <a:rPr lang="en-US" dirty="0" smtClean="0"/>
              <a:t>In other words, something </a:t>
            </a:r>
            <a:r>
              <a:rPr lang="en-US" dirty="0"/>
              <a:t>is money if people </a:t>
            </a:r>
            <a:r>
              <a:rPr lang="en-US" dirty="0" smtClean="0"/>
              <a:t>behave as if </a:t>
            </a:r>
            <a:r>
              <a:rPr lang="en-US" dirty="0"/>
              <a:t>it is money. </a:t>
            </a:r>
            <a:r>
              <a:rPr lang="en-US" dirty="0" smtClean="0"/>
              <a:t>The actual characteristics of a duck don’t matter in trying to classify what a “duck” is, what matters is whether people shoot at the bird because they think it is a duck.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132</a:t>
            </a:fld>
            <a:endParaRPr lang="en-US"/>
          </a:p>
        </p:txBody>
      </p:sp>
    </p:spTree>
    <p:extLst>
      <p:ext uri="{BB962C8B-B14F-4D97-AF65-F5344CB8AC3E}">
        <p14:creationId xmlns:p14="http://schemas.microsoft.com/office/powerpoint/2010/main" val="3260120278"/>
      </p:ext>
    </p:extLst>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a:t>
            </a:r>
            <a:r>
              <a:rPr lang="en-US" sz="4000" dirty="0" err="1" smtClean="0"/>
              <a:t>Moneyness</a:t>
            </a:r>
            <a:r>
              <a:rPr lang="en-US" sz="4000" dirty="0" smtClean="0"/>
              <a:t> Test</a:t>
            </a:r>
            <a:endParaRPr lang="en-US" sz="4000" dirty="0"/>
          </a:p>
        </p:txBody>
      </p:sp>
      <p:sp>
        <p:nvSpPr>
          <p:cNvPr id="3" name="Content Placeholder 2"/>
          <p:cNvSpPr>
            <a:spLocks noGrp="1"/>
          </p:cNvSpPr>
          <p:nvPr>
            <p:ph idx="1"/>
          </p:nvPr>
        </p:nvSpPr>
        <p:spPr>
          <a:xfrm>
            <a:off x="500252" y="1806452"/>
            <a:ext cx="8234890" cy="4524749"/>
          </a:xfrm>
        </p:spPr>
        <p:txBody>
          <a:bodyPr>
            <a:normAutofit fontScale="92500"/>
          </a:bodyPr>
          <a:lstStyle/>
          <a:p>
            <a:r>
              <a:rPr lang="en-US" dirty="0" smtClean="0"/>
              <a:t>In fairness, </a:t>
            </a:r>
            <a:r>
              <a:rPr lang="en-US" dirty="0" err="1" smtClean="0"/>
              <a:t>Cagan</a:t>
            </a:r>
            <a:r>
              <a:rPr lang="en-US" dirty="0" smtClean="0"/>
              <a:t> was trying to solve a serious problem: how do you place practical, common sense limits on the “</a:t>
            </a:r>
            <a:r>
              <a:rPr lang="en-US" dirty="0" err="1" smtClean="0"/>
              <a:t>moneyness</a:t>
            </a:r>
            <a:r>
              <a:rPr lang="en-US" dirty="0" smtClean="0"/>
              <a:t> test”? </a:t>
            </a:r>
            <a:r>
              <a:rPr lang="en-US" dirty="0"/>
              <a:t>The </a:t>
            </a:r>
            <a:r>
              <a:rPr lang="en-US" dirty="0" err="1" smtClean="0"/>
              <a:t>moneyness</a:t>
            </a:r>
            <a:r>
              <a:rPr lang="en-US" dirty="0" smtClean="0"/>
              <a:t> test </a:t>
            </a:r>
            <a:r>
              <a:rPr lang="en-US" dirty="0"/>
              <a:t>is at the heart of the “functional approach” to defining money (Lim, </a:t>
            </a:r>
            <a:r>
              <a:rPr lang="en-US" dirty="0" err="1"/>
              <a:t>Sriram</a:t>
            </a:r>
            <a:r>
              <a:rPr lang="en-US" dirty="0"/>
              <a:t>, 2003). In essence</a:t>
            </a:r>
            <a:r>
              <a:rPr lang="en-US" dirty="0" smtClean="0"/>
              <a:t>, the </a:t>
            </a:r>
            <a:r>
              <a:rPr lang="en-US" dirty="0" err="1" smtClean="0"/>
              <a:t>moneyness</a:t>
            </a:r>
            <a:r>
              <a:rPr lang="en-US" dirty="0" smtClean="0"/>
              <a:t> test states that an asset can be considered to be money if it </a:t>
            </a:r>
            <a:r>
              <a:rPr lang="en-US" dirty="0"/>
              <a:t>is </a:t>
            </a:r>
            <a:r>
              <a:rPr lang="en-US" dirty="0" smtClean="0"/>
              <a:t>liquid </a:t>
            </a:r>
            <a:r>
              <a:rPr lang="en-US" dirty="0"/>
              <a:t>and </a:t>
            </a:r>
            <a:r>
              <a:rPr lang="en-US" dirty="0" smtClean="0"/>
              <a:t>a </a:t>
            </a:r>
            <a:r>
              <a:rPr lang="en-US" dirty="0"/>
              <a:t>store of </a:t>
            </a:r>
            <a:r>
              <a:rPr lang="en-US" dirty="0" smtClean="0"/>
              <a:t>value. While the test might be </a:t>
            </a:r>
            <a:r>
              <a:rPr lang="en-US" dirty="0"/>
              <a:t>conceptually easy, </a:t>
            </a:r>
            <a:r>
              <a:rPr lang="en-US" dirty="0" smtClean="0"/>
              <a:t>it </a:t>
            </a:r>
            <a:r>
              <a:rPr lang="en-US" dirty="0"/>
              <a:t>is a difficult test to apply in practice, hence </a:t>
            </a:r>
            <a:r>
              <a:rPr lang="en-US" dirty="0" err="1"/>
              <a:t>Cagan’s</a:t>
            </a:r>
            <a:r>
              <a:rPr lang="en-US" dirty="0"/>
              <a:t> suggestion of using “market behavior” to </a:t>
            </a:r>
            <a:r>
              <a:rPr lang="en-US" dirty="0" smtClean="0"/>
              <a:t>clarify the test.</a:t>
            </a:r>
            <a:endParaRPr lang="en-US" dirty="0"/>
          </a:p>
          <a:p>
            <a:r>
              <a:rPr lang="en-US" dirty="0" smtClean="0"/>
              <a:t>One of the key contributions of Friedman was to supplement this “functional approach” to the definition of money with an “empirical approach”. In essence, Friedman tried to define money using empirical methods.</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133</a:t>
            </a:fld>
            <a:endParaRPr lang="en-US"/>
          </a:p>
        </p:txBody>
      </p:sp>
    </p:spTree>
    <p:extLst>
      <p:ext uri="{BB962C8B-B14F-4D97-AF65-F5344CB8AC3E}">
        <p14:creationId xmlns:p14="http://schemas.microsoft.com/office/powerpoint/2010/main" val="38830528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Empirical Approach</a:t>
            </a:r>
            <a:endParaRPr lang="en-US" sz="4000" dirty="0"/>
          </a:p>
        </p:txBody>
      </p:sp>
      <p:sp>
        <p:nvSpPr>
          <p:cNvPr id="3" name="Content Placeholder 2"/>
          <p:cNvSpPr>
            <a:spLocks noGrp="1"/>
          </p:cNvSpPr>
          <p:nvPr>
            <p:ph idx="1"/>
          </p:nvPr>
        </p:nvSpPr>
        <p:spPr>
          <a:xfrm>
            <a:off x="500252" y="1806453"/>
            <a:ext cx="8273370" cy="4505504"/>
          </a:xfrm>
        </p:spPr>
        <p:txBody>
          <a:bodyPr>
            <a:normAutofit fontScale="92500"/>
          </a:bodyPr>
          <a:lstStyle/>
          <a:p>
            <a:r>
              <a:rPr lang="en-US" dirty="0"/>
              <a:t>Many economists combine </a:t>
            </a:r>
            <a:r>
              <a:rPr lang="en-US" dirty="0" smtClean="0"/>
              <a:t>the </a:t>
            </a:r>
            <a:r>
              <a:rPr lang="en-US" dirty="0"/>
              <a:t>“functional approach</a:t>
            </a:r>
            <a:r>
              <a:rPr lang="en-US" dirty="0" smtClean="0"/>
              <a:t>” (the </a:t>
            </a:r>
            <a:r>
              <a:rPr lang="en-US" dirty="0" err="1" smtClean="0"/>
              <a:t>moneyness</a:t>
            </a:r>
            <a:r>
              <a:rPr lang="en-US" dirty="0" smtClean="0"/>
              <a:t> test) </a:t>
            </a:r>
            <a:r>
              <a:rPr lang="en-US" dirty="0"/>
              <a:t>with a more “empirical approach” when deciding whether an asset should qualify as money (Lim, </a:t>
            </a:r>
            <a:r>
              <a:rPr lang="en-US" dirty="0" err="1"/>
              <a:t>Sriram</a:t>
            </a:r>
            <a:r>
              <a:rPr lang="en-US" dirty="0"/>
              <a:t>, 2003). The empirical </a:t>
            </a:r>
            <a:r>
              <a:rPr lang="en-US" dirty="0" smtClean="0"/>
              <a:t>approach </a:t>
            </a:r>
            <a:r>
              <a:rPr lang="en-US" dirty="0"/>
              <a:t>focuses on the correlation of a given asset with important macroeconomic variables</a:t>
            </a:r>
            <a:r>
              <a:rPr lang="en-US" dirty="0" smtClean="0"/>
              <a:t>. If an asset that might be money correlates well with the price level or GDP, then that provides a better case for classifying it as money.</a:t>
            </a:r>
            <a:endParaRPr lang="en-US" dirty="0"/>
          </a:p>
          <a:p>
            <a:r>
              <a:rPr lang="en-US" dirty="0" smtClean="0"/>
              <a:t>Both the functional and the empirical approach focus on the “asset nature” of money. Both approaches allow for an extremely open ended definition of money which allows all sorts of financial instruments to be included</a:t>
            </a:r>
            <a:r>
              <a:rPr lang="en-US" dirty="0"/>
              <a:t> </a:t>
            </a:r>
            <a:r>
              <a:rPr lang="en-US" dirty="0" smtClean="0"/>
              <a:t>regardless of the liability that they represent.</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134</a:t>
            </a:fld>
            <a:endParaRPr lang="en-US"/>
          </a:p>
        </p:txBody>
      </p:sp>
    </p:spTree>
    <p:extLst>
      <p:ext uri="{BB962C8B-B14F-4D97-AF65-F5344CB8AC3E}">
        <p14:creationId xmlns:p14="http://schemas.microsoft.com/office/powerpoint/2010/main" val="3752999800"/>
      </p:ext>
    </p:extLst>
  </p:cSld>
  <p:clrMapOvr>
    <a:masterClrMapping/>
  </p:clrMapOvr>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56" y="244158"/>
            <a:ext cx="8211043" cy="1339850"/>
          </a:xfrm>
        </p:spPr>
        <p:txBody>
          <a:bodyPr>
            <a:normAutofit/>
          </a:bodyPr>
          <a:lstStyle/>
          <a:p>
            <a:r>
              <a:rPr lang="en-US" sz="4000" dirty="0" smtClean="0"/>
              <a:t>Why did Friedman Persist with an Open-Ended Definition of Money?</a:t>
            </a:r>
            <a:endParaRPr lang="en-US" sz="4000" dirty="0"/>
          </a:p>
        </p:txBody>
      </p:sp>
      <p:sp>
        <p:nvSpPr>
          <p:cNvPr id="3" name="Content Placeholder 2"/>
          <p:cNvSpPr>
            <a:spLocks noGrp="1"/>
          </p:cNvSpPr>
          <p:nvPr>
            <p:ph idx="1"/>
          </p:nvPr>
        </p:nvSpPr>
        <p:spPr>
          <a:xfrm>
            <a:off x="504857" y="1810193"/>
            <a:ext cx="8211043" cy="4578272"/>
          </a:xfrm>
        </p:spPr>
        <p:txBody>
          <a:bodyPr>
            <a:normAutofit fontScale="92500"/>
          </a:bodyPr>
          <a:lstStyle/>
          <a:p>
            <a:r>
              <a:rPr lang="en-US" dirty="0" smtClean="0"/>
              <a:t>So why did monetarists adopt a definition that is so open-ended? And </a:t>
            </a:r>
            <a:r>
              <a:rPr lang="en-US" dirty="0"/>
              <a:t>w</a:t>
            </a:r>
            <a:r>
              <a:rPr lang="en-US" dirty="0" smtClean="0"/>
              <a:t>hy have economist been reluctant to embrace the monetary base as the one true empirical measure of money?</a:t>
            </a:r>
          </a:p>
          <a:p>
            <a:r>
              <a:rPr lang="en-US" dirty="0" smtClean="0"/>
              <a:t>Friedman and his followers were possibly reluctant to accept the view that the monetary </a:t>
            </a:r>
            <a:r>
              <a:rPr lang="en-US" dirty="0"/>
              <a:t>b</a:t>
            </a:r>
            <a:r>
              <a:rPr lang="en-US" dirty="0" smtClean="0"/>
              <a:t>ase is the empirical measure of money because, in the short term, it simply didn’t correlate that well with anything that they cared about (inflation, nominal income etc.). Friedman was keenly interested in demonstrating empirical relationships between money and the economy. </a:t>
            </a:r>
            <a:r>
              <a:rPr lang="en-US" dirty="0"/>
              <a:t>A</a:t>
            </a:r>
            <a:r>
              <a:rPr lang="en-US" dirty="0" smtClean="0"/>
              <a:t>rguably, his whole basic approach to the definition of money was finding something “money-like” that could explain changes in macroeconomic variables (price level, nominal income).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135</a:t>
            </a:fld>
            <a:endParaRPr lang="en-US"/>
          </a:p>
        </p:txBody>
      </p:sp>
    </p:spTree>
    <p:extLst>
      <p:ext uri="{BB962C8B-B14F-4D97-AF65-F5344CB8AC3E}">
        <p14:creationId xmlns:p14="http://schemas.microsoft.com/office/powerpoint/2010/main" val="4035968001"/>
      </p:ext>
    </p:extLst>
  </p:cSld>
  <p:clrMapOvr>
    <a:masterClrMapping/>
  </p:clrMapOvr>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Correlation is the Wrong Criteria for Defining Money</a:t>
            </a:r>
            <a:endParaRPr lang="en-US" sz="4000" dirty="0"/>
          </a:p>
        </p:txBody>
      </p:sp>
      <p:sp>
        <p:nvSpPr>
          <p:cNvPr id="3" name="Content Placeholder 2"/>
          <p:cNvSpPr>
            <a:spLocks noGrp="1"/>
          </p:cNvSpPr>
          <p:nvPr>
            <p:ph idx="1"/>
          </p:nvPr>
        </p:nvSpPr>
        <p:spPr>
          <a:xfrm>
            <a:off x="504857" y="1796420"/>
            <a:ext cx="8211043" cy="4438563"/>
          </a:xfrm>
        </p:spPr>
        <p:txBody>
          <a:bodyPr>
            <a:normAutofit fontScale="92500"/>
          </a:bodyPr>
          <a:lstStyle/>
          <a:p>
            <a:r>
              <a:rPr lang="en-US" dirty="0" smtClean="0"/>
              <a:t>If the greatest monetarist of the 20</a:t>
            </a:r>
            <a:r>
              <a:rPr lang="en-US" baseline="30000" dirty="0" smtClean="0"/>
              <a:t>th</a:t>
            </a:r>
            <a:r>
              <a:rPr lang="en-US" dirty="0" smtClean="0"/>
              <a:t> century was seemingly reluctant to accept the monetary base </a:t>
            </a:r>
            <a:r>
              <a:rPr lang="en-US" dirty="0"/>
              <a:t>a</a:t>
            </a:r>
            <a:r>
              <a:rPr lang="en-US" dirty="0" smtClean="0"/>
              <a:t>s the best empirical measure of money, then why is this paper comfortable with the monetary base as the empirical measure of money?</a:t>
            </a:r>
            <a:r>
              <a:rPr lang="en-US" dirty="0"/>
              <a:t> </a:t>
            </a:r>
            <a:r>
              <a:rPr lang="en-US" dirty="0" smtClean="0"/>
              <a:t>The answer is simple: The Money Enigma posits little or no </a:t>
            </a:r>
            <a:r>
              <a:rPr lang="en-US" i="1" dirty="0" smtClean="0"/>
              <a:t>short-term</a:t>
            </a:r>
            <a:r>
              <a:rPr lang="en-US" dirty="0" smtClean="0"/>
              <a:t> correlation between base money and inflation.</a:t>
            </a:r>
          </a:p>
          <a:p>
            <a:r>
              <a:rPr lang="en-US" dirty="0" smtClean="0"/>
              <a:t>If money is a long-duration equity instrument, then the a priori expectation should be that its value is unlikely to correlate well, in the short-term, with changes in the monetary </a:t>
            </a:r>
            <a:r>
              <a:rPr lang="en-US" dirty="0"/>
              <a:t>b</a:t>
            </a:r>
            <a:r>
              <a:rPr lang="en-US" dirty="0" smtClean="0"/>
              <a:t>ase. Why? Because the value of a long-duration equity instrument is primarily determined by long-term expectations, not by current conditions. Looking for short-term correlations is pointless.</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136</a:t>
            </a:fld>
            <a:endParaRPr lang="en-US"/>
          </a:p>
        </p:txBody>
      </p:sp>
    </p:spTree>
    <p:extLst>
      <p:ext uri="{BB962C8B-B14F-4D97-AF65-F5344CB8AC3E}">
        <p14:creationId xmlns:p14="http://schemas.microsoft.com/office/powerpoint/2010/main" val="1344396110"/>
      </p:ext>
    </p:extLst>
  </p:cSld>
  <p:clrMapOvr>
    <a:masterClrMapping/>
  </p:clrMapOvr>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Asset Nature Approach is a </a:t>
            </a:r>
            <a:br>
              <a:rPr lang="en-US" sz="4000" dirty="0" smtClean="0"/>
            </a:br>
            <a:r>
              <a:rPr lang="en-US" sz="4000" dirty="0" smtClean="0"/>
              <a:t>Dead End in Economics</a:t>
            </a:r>
            <a:endParaRPr lang="en-US" sz="4000" dirty="0"/>
          </a:p>
        </p:txBody>
      </p:sp>
      <p:sp>
        <p:nvSpPr>
          <p:cNvPr id="3" name="Content Placeholder 2"/>
          <p:cNvSpPr>
            <a:spLocks noGrp="1"/>
          </p:cNvSpPr>
          <p:nvPr>
            <p:ph idx="1"/>
          </p:nvPr>
        </p:nvSpPr>
        <p:spPr>
          <a:xfrm>
            <a:off x="500250" y="1806453"/>
            <a:ext cx="8234891" cy="4543992"/>
          </a:xfrm>
        </p:spPr>
        <p:txBody>
          <a:bodyPr>
            <a:normAutofit/>
          </a:bodyPr>
          <a:lstStyle/>
          <a:p>
            <a:r>
              <a:rPr lang="en-US" sz="2100" dirty="0" smtClean="0"/>
              <a:t>In summary, mainstream economics attempts to define money by focusing on only one half of the picture: the asset nature of money. This approach has created a series of problems, one of which is identifying the true empirical measure of money. Various tests and approaches have been designed in an attempt to solve this problem, but the problem is still unresolved.</a:t>
            </a:r>
          </a:p>
          <a:p>
            <a:pPr>
              <a:spcBef>
                <a:spcPts val="1400"/>
              </a:spcBef>
            </a:pPr>
            <a:r>
              <a:rPr lang="en-US" sz="2100" dirty="0" smtClean="0"/>
              <a:t>The view of this paper is that the problem will continue to remain unresolved if economics focuses only on the asset nature of money. In order to understand money and its role in price level determination, economics must focus on the liability nature of money. This point is most easily illustrated by example. Let’s consider two financial instruments that traditionally have been classified as money: cash and bank deposits.</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137</a:t>
            </a:fld>
            <a:endParaRPr lang="en-US"/>
          </a:p>
        </p:txBody>
      </p:sp>
    </p:spTree>
    <p:extLst>
      <p:ext uri="{BB962C8B-B14F-4D97-AF65-F5344CB8AC3E}">
        <p14:creationId xmlns:p14="http://schemas.microsoft.com/office/powerpoint/2010/main" val="354761161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Financial Instrument #1</a:t>
            </a:r>
            <a:br>
              <a:rPr lang="en-US" sz="4000" dirty="0"/>
            </a:br>
            <a:r>
              <a:rPr lang="en-US" sz="4000" dirty="0"/>
              <a:t>Physical Cash</a:t>
            </a:r>
          </a:p>
        </p:txBody>
      </p:sp>
      <p:sp>
        <p:nvSpPr>
          <p:cNvPr id="3" name="Content Placeholder 2"/>
          <p:cNvSpPr>
            <a:spLocks noGrp="1"/>
          </p:cNvSpPr>
          <p:nvPr>
            <p:ph idx="1"/>
          </p:nvPr>
        </p:nvSpPr>
        <p:spPr>
          <a:xfrm>
            <a:off x="404049" y="1746834"/>
            <a:ext cx="8331093" cy="1396367"/>
          </a:xfrm>
        </p:spPr>
        <p:txBody>
          <a:bodyPr>
            <a:normAutofit/>
          </a:bodyPr>
          <a:lstStyle/>
          <a:p>
            <a:pPr marL="0" indent="0" algn="ctr">
              <a:buNone/>
            </a:pPr>
            <a:r>
              <a:rPr lang="en-US" sz="2100" dirty="0" smtClean="0"/>
              <a:t>Physical cash (the most obvious form of “money”) is one subset of the monetary base. Cash is, in effect, an equity instrument. Cash is a liability of society, issued on its behalf by </a:t>
            </a:r>
            <a:r>
              <a:rPr lang="en-US" sz="2100" dirty="0"/>
              <a:t>government. </a:t>
            </a:r>
            <a:r>
              <a:rPr lang="en-US" sz="2100" dirty="0" smtClean="0"/>
              <a:t>Physical cash </a:t>
            </a:r>
            <a:r>
              <a:rPr lang="en-US" sz="2100" dirty="0"/>
              <a:t>entitles its holder to a proportional claim on the output of society.</a:t>
            </a:r>
          </a:p>
          <a:p>
            <a:pPr marL="0" indent="0" algn="ctr">
              <a:buNone/>
            </a:pPr>
            <a:endParaRPr lang="en-US" sz="2100"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EQUITY</a:t>
            </a:r>
          </a:p>
          <a:p>
            <a:pPr algn="ctr"/>
            <a:r>
              <a:rPr lang="en-US" b="1" dirty="0" smtClean="0">
                <a:solidFill>
                  <a:schemeClr val="tx1"/>
                </a:solidFill>
              </a:rPr>
              <a:t>INSTRUMENT</a:t>
            </a:r>
            <a:endParaRPr lang="en-US" b="1"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860071" y="4015438"/>
            <a:ext cx="2133918" cy="369332"/>
          </a:xfrm>
          <a:prstGeom prst="rect">
            <a:avLst/>
          </a:prstGeom>
          <a:noFill/>
        </p:spPr>
        <p:txBody>
          <a:bodyPr wrap="none" rtlCol="0">
            <a:spAutoFit/>
          </a:bodyPr>
          <a:lstStyle/>
          <a:p>
            <a:r>
              <a:rPr lang="en-US" dirty="0" smtClean="0"/>
              <a:t>MONEYHOLDER</a:t>
            </a:r>
            <a:endParaRPr lang="en-US" dirty="0"/>
          </a:p>
        </p:txBody>
      </p:sp>
      <p:sp>
        <p:nvSpPr>
          <p:cNvPr id="11" name="TextBox 10"/>
          <p:cNvSpPr txBox="1"/>
          <p:nvPr/>
        </p:nvSpPr>
        <p:spPr>
          <a:xfrm>
            <a:off x="6247931" y="3605698"/>
            <a:ext cx="2044149" cy="1200329"/>
          </a:xfrm>
          <a:prstGeom prst="rect">
            <a:avLst/>
          </a:prstGeom>
          <a:noFill/>
        </p:spPr>
        <p:txBody>
          <a:bodyPr wrap="none" rtlCol="0">
            <a:spAutoFit/>
          </a:bodyPr>
          <a:lstStyle/>
          <a:p>
            <a:pPr algn="ctr"/>
            <a:r>
              <a:rPr lang="en-US" dirty="0" smtClean="0"/>
              <a:t>SOCIETY</a:t>
            </a:r>
          </a:p>
          <a:p>
            <a:pPr algn="ctr"/>
            <a:r>
              <a:rPr lang="en-US" dirty="0" smtClean="0"/>
              <a:t>{GOVERNMENT</a:t>
            </a:r>
          </a:p>
          <a:p>
            <a:pPr algn="ctr"/>
            <a:r>
              <a:rPr lang="en-US" dirty="0" smtClean="0"/>
              <a:t>AS TRUST &amp;</a:t>
            </a:r>
          </a:p>
          <a:p>
            <a:pPr algn="ctr"/>
            <a:r>
              <a:rPr lang="en-US" dirty="0" smtClean="0"/>
              <a:t>TRUSTEE}</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a:stCxn id="9" idx="3"/>
          </p:cNvCxnSpPr>
          <p:nvPr/>
        </p:nvCxnSpPr>
        <p:spPr>
          <a:xfrm flipV="1">
            <a:off x="2993989" y="4199822"/>
            <a:ext cx="386039" cy="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CASH</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674425" y="3220177"/>
            <a:ext cx="3942105" cy="369332"/>
          </a:xfrm>
          <a:prstGeom prst="rect">
            <a:avLst/>
          </a:prstGeom>
          <a:noFill/>
        </p:spPr>
        <p:txBody>
          <a:bodyPr wrap="none" rtlCol="0">
            <a:spAutoFit/>
          </a:bodyPr>
          <a:lstStyle/>
          <a:p>
            <a:r>
              <a:rPr lang="en-US" dirty="0" smtClean="0"/>
              <a:t>MONEYHOLDERS’ AGREEMENT</a:t>
            </a:r>
            <a:endParaRPr lang="en-US" dirty="0"/>
          </a:p>
        </p:txBody>
      </p:sp>
      <p:sp>
        <p:nvSpPr>
          <p:cNvPr id="10" name="Footer Placeholder 9"/>
          <p:cNvSpPr>
            <a:spLocks noGrp="1"/>
          </p:cNvSpPr>
          <p:nvPr>
            <p:ph type="ftr" sz="quarter" idx="11"/>
          </p:nvPr>
        </p:nvSpPr>
        <p:spPr/>
        <p:txBody>
          <a:bodyPr/>
          <a:lstStyle/>
          <a:p>
            <a:r>
              <a:rPr lang="en-US" smtClean="0"/>
              <a:t>Gervaise R. J. Heddle, 2014</a:t>
            </a:r>
            <a:endParaRPr lang="en-US"/>
          </a:p>
        </p:txBody>
      </p:sp>
      <p:sp>
        <p:nvSpPr>
          <p:cNvPr id="14" name="Slide Number Placeholder 13"/>
          <p:cNvSpPr>
            <a:spLocks noGrp="1"/>
          </p:cNvSpPr>
          <p:nvPr>
            <p:ph type="sldNum" sz="quarter" idx="12"/>
          </p:nvPr>
        </p:nvSpPr>
        <p:spPr/>
        <p:txBody>
          <a:bodyPr/>
          <a:lstStyle/>
          <a:p>
            <a:fld id="{CFE4BAC9-6D41-4691-9299-18EF07EF0177}" type="slidenum">
              <a:rPr lang="en-US" smtClean="0"/>
              <a:t>138</a:t>
            </a:fld>
            <a:endParaRPr lang="en-US"/>
          </a:p>
        </p:txBody>
      </p:sp>
    </p:spTree>
    <p:extLst>
      <p:ext uri="{BB962C8B-B14F-4D97-AF65-F5344CB8AC3E}">
        <p14:creationId xmlns:p14="http://schemas.microsoft.com/office/powerpoint/2010/main" val="226409177"/>
      </p:ext>
    </p:extLst>
  </p:cSld>
  <p:clrMapOvr>
    <a:masterClrMapping/>
  </p:clrMapOvr>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Financial Instrument </a:t>
            </a:r>
            <a:r>
              <a:rPr lang="en-US" sz="4000" dirty="0"/>
              <a:t>#</a:t>
            </a:r>
            <a:r>
              <a:rPr lang="en-US" sz="4000" dirty="0" smtClean="0"/>
              <a:t>2</a:t>
            </a:r>
            <a:br>
              <a:rPr lang="en-US" sz="4000" dirty="0" smtClean="0"/>
            </a:br>
            <a:r>
              <a:rPr lang="en-US" sz="4000" dirty="0" smtClean="0"/>
              <a:t>A Bank Deposit</a:t>
            </a:r>
            <a:endParaRPr lang="en-US" sz="4000" dirty="0"/>
          </a:p>
        </p:txBody>
      </p:sp>
      <p:sp>
        <p:nvSpPr>
          <p:cNvPr id="3" name="Content Placeholder 2"/>
          <p:cNvSpPr>
            <a:spLocks noGrp="1"/>
          </p:cNvSpPr>
          <p:nvPr>
            <p:ph idx="1"/>
          </p:nvPr>
        </p:nvSpPr>
        <p:spPr>
          <a:xfrm>
            <a:off x="519490" y="1766078"/>
            <a:ext cx="8131951" cy="1369665"/>
          </a:xfrm>
        </p:spPr>
        <p:txBody>
          <a:bodyPr>
            <a:noAutofit/>
          </a:bodyPr>
          <a:lstStyle/>
          <a:p>
            <a:pPr marL="0" indent="0" algn="ctr">
              <a:buNone/>
            </a:pPr>
            <a:r>
              <a:rPr lang="en-US" sz="2100" dirty="0" smtClean="0"/>
              <a:t>A bank deposit is a financial liability (a “debt instrument”), not an equity instrument. A bank deposit is a liability of a bank (not society). The deposit holder effectively lends their “money” to the bank and receives a “deposit” (a claim to that money in the future).</a:t>
            </a:r>
            <a:endParaRPr lang="en-US" sz="2100" dirty="0"/>
          </a:p>
        </p:txBody>
      </p:sp>
      <p:sp>
        <p:nvSpPr>
          <p:cNvPr id="5" name="Oval 4"/>
          <p:cNvSpPr/>
          <p:nvPr/>
        </p:nvSpPr>
        <p:spPr>
          <a:xfrm>
            <a:off x="900112" y="3277909"/>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76187" y="3286900"/>
            <a:ext cx="2029245" cy="18643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441483" y="3667160"/>
            <a:ext cx="2314807" cy="96288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DEBT</a:t>
            </a:r>
          </a:p>
          <a:p>
            <a:pPr algn="ctr"/>
            <a:r>
              <a:rPr lang="en-US" b="1" dirty="0" smtClean="0">
                <a:solidFill>
                  <a:schemeClr val="tx1"/>
                </a:solidFill>
              </a:rPr>
              <a:t>INSTRUMENT</a:t>
            </a:r>
            <a:endParaRPr lang="en-US" b="1" dirty="0">
              <a:solidFill>
                <a:schemeClr val="tx1"/>
              </a:solidFill>
            </a:endParaRPr>
          </a:p>
        </p:txBody>
      </p:sp>
      <p:sp>
        <p:nvSpPr>
          <p:cNvPr id="8" name="Rectangle 7"/>
          <p:cNvSpPr/>
          <p:nvPr/>
        </p:nvSpPr>
        <p:spPr>
          <a:xfrm>
            <a:off x="1208616" y="5510984"/>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ASSET</a:t>
            </a:r>
            <a:endParaRPr lang="en-US" dirty="0">
              <a:solidFill>
                <a:srgbClr val="000000"/>
              </a:solidFill>
            </a:endParaRPr>
          </a:p>
        </p:txBody>
      </p:sp>
      <p:sp>
        <p:nvSpPr>
          <p:cNvPr id="9" name="TextBox 8"/>
          <p:cNvSpPr txBox="1"/>
          <p:nvPr/>
        </p:nvSpPr>
        <p:spPr>
          <a:xfrm>
            <a:off x="1303743" y="3896182"/>
            <a:ext cx="1214170" cy="646331"/>
          </a:xfrm>
          <a:prstGeom prst="rect">
            <a:avLst/>
          </a:prstGeom>
          <a:noFill/>
        </p:spPr>
        <p:txBody>
          <a:bodyPr wrap="none" rtlCol="0">
            <a:spAutoFit/>
          </a:bodyPr>
          <a:lstStyle/>
          <a:p>
            <a:pPr algn="ctr"/>
            <a:r>
              <a:rPr lang="en-US" dirty="0" smtClean="0"/>
              <a:t>DEPOSIT</a:t>
            </a:r>
          </a:p>
          <a:p>
            <a:pPr algn="ctr"/>
            <a:r>
              <a:rPr lang="en-US" dirty="0" smtClean="0"/>
              <a:t>HOLDER</a:t>
            </a:r>
            <a:endParaRPr lang="en-US" dirty="0"/>
          </a:p>
        </p:txBody>
      </p:sp>
      <p:sp>
        <p:nvSpPr>
          <p:cNvPr id="11" name="TextBox 10"/>
          <p:cNvSpPr txBox="1"/>
          <p:nvPr/>
        </p:nvSpPr>
        <p:spPr>
          <a:xfrm>
            <a:off x="6835482" y="3990578"/>
            <a:ext cx="869048" cy="369332"/>
          </a:xfrm>
          <a:prstGeom prst="rect">
            <a:avLst/>
          </a:prstGeom>
          <a:noFill/>
        </p:spPr>
        <p:txBody>
          <a:bodyPr wrap="none" rtlCol="0">
            <a:spAutoFit/>
          </a:bodyPr>
          <a:lstStyle/>
          <a:p>
            <a:pPr algn="ctr"/>
            <a:r>
              <a:rPr lang="en-US" dirty="0" smtClean="0"/>
              <a:t>BANK</a:t>
            </a:r>
            <a:endParaRPr lang="en-US" dirty="0"/>
          </a:p>
        </p:txBody>
      </p:sp>
      <p:sp>
        <p:nvSpPr>
          <p:cNvPr id="12" name="Rectangle 11"/>
          <p:cNvSpPr/>
          <p:nvPr/>
        </p:nvSpPr>
        <p:spPr>
          <a:xfrm>
            <a:off x="6543726" y="5531471"/>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LIABILITY</a:t>
            </a:r>
            <a:endParaRPr lang="en-US" dirty="0">
              <a:solidFill>
                <a:srgbClr val="000000"/>
              </a:solidFill>
            </a:endParaRPr>
          </a:p>
        </p:txBody>
      </p:sp>
      <p:cxnSp>
        <p:nvCxnSpPr>
          <p:cNvPr id="16" name="Straight Arrow Connector 15"/>
          <p:cNvCxnSpPr/>
          <p:nvPr/>
        </p:nvCxnSpPr>
        <p:spPr>
          <a:xfrm>
            <a:off x="2929357" y="4210064"/>
            <a:ext cx="51212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735805" y="4200104"/>
            <a:ext cx="5326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864137" y="5142219"/>
            <a:ext cx="0" cy="3687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251696" y="5151210"/>
            <a:ext cx="0" cy="359774"/>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880671" y="5519975"/>
            <a:ext cx="1433951" cy="655582"/>
          </a:xfrm>
          <a:prstGeom prst="rect">
            <a:avLst/>
          </a:prstGeom>
          <a:solidFill>
            <a:srgbClr val="FFFFFF"/>
          </a:solidFill>
          <a:ln>
            <a:solidFill>
              <a:srgbClr val="000000"/>
            </a:solidFill>
          </a:ln>
          <a:effectLst>
            <a:outerShdw blurRad="63500" sx="101000" sy="101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DEPOSIT</a:t>
            </a:r>
            <a:endParaRPr lang="en-US" dirty="0">
              <a:solidFill>
                <a:srgbClr val="000000"/>
              </a:solidFill>
            </a:endParaRPr>
          </a:p>
        </p:txBody>
      </p:sp>
      <p:cxnSp>
        <p:nvCxnSpPr>
          <p:cNvPr id="13" name="Straight Arrow Connector 12"/>
          <p:cNvCxnSpPr/>
          <p:nvPr/>
        </p:nvCxnSpPr>
        <p:spPr>
          <a:xfrm>
            <a:off x="5314622" y="5859262"/>
            <a:ext cx="1229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42567" y="5859262"/>
            <a:ext cx="1238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88644" y="4630046"/>
            <a:ext cx="0" cy="880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174665" y="3220177"/>
            <a:ext cx="2826841" cy="369332"/>
          </a:xfrm>
          <a:prstGeom prst="rect">
            <a:avLst/>
          </a:prstGeom>
          <a:noFill/>
        </p:spPr>
        <p:txBody>
          <a:bodyPr wrap="none" rtlCol="0">
            <a:spAutoFit/>
          </a:bodyPr>
          <a:lstStyle/>
          <a:p>
            <a:r>
              <a:rPr lang="en-US" dirty="0" smtClean="0"/>
              <a:t>DEPOSIT AGREEMENT</a:t>
            </a:r>
            <a:endParaRPr lang="en-US" dirty="0"/>
          </a:p>
        </p:txBody>
      </p:sp>
      <p:sp>
        <p:nvSpPr>
          <p:cNvPr id="10" name="Footer Placeholder 9"/>
          <p:cNvSpPr>
            <a:spLocks noGrp="1"/>
          </p:cNvSpPr>
          <p:nvPr>
            <p:ph type="ftr" sz="quarter" idx="11"/>
          </p:nvPr>
        </p:nvSpPr>
        <p:spPr/>
        <p:txBody>
          <a:bodyPr/>
          <a:lstStyle/>
          <a:p>
            <a:r>
              <a:rPr lang="en-US" smtClean="0"/>
              <a:t>Gervaise R. J. Heddle, 2014</a:t>
            </a:r>
            <a:endParaRPr lang="en-US"/>
          </a:p>
        </p:txBody>
      </p:sp>
      <p:sp>
        <p:nvSpPr>
          <p:cNvPr id="14" name="Slide Number Placeholder 13"/>
          <p:cNvSpPr>
            <a:spLocks noGrp="1"/>
          </p:cNvSpPr>
          <p:nvPr>
            <p:ph type="sldNum" sz="quarter" idx="12"/>
          </p:nvPr>
        </p:nvSpPr>
        <p:spPr/>
        <p:txBody>
          <a:bodyPr/>
          <a:lstStyle/>
          <a:p>
            <a:fld id="{CFE4BAC9-6D41-4691-9299-18EF07EF0177}" type="slidenum">
              <a:rPr lang="en-US" smtClean="0"/>
              <a:t>139</a:t>
            </a:fld>
            <a:endParaRPr lang="en-US"/>
          </a:p>
        </p:txBody>
      </p:sp>
    </p:spTree>
    <p:extLst>
      <p:ext uri="{BB962C8B-B14F-4D97-AF65-F5344CB8AC3E}">
        <p14:creationId xmlns:p14="http://schemas.microsoft.com/office/powerpoint/2010/main" val="333569811"/>
      </p:ext>
    </p:extLst>
  </p:cSld>
  <p:clrMapOvr>
    <a:masterClrMapping/>
  </p:clrMapOvr>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Two Completely Different</a:t>
            </a:r>
            <a:br>
              <a:rPr lang="en-US" sz="4000" dirty="0" smtClean="0"/>
            </a:br>
            <a:r>
              <a:rPr lang="en-US" sz="4000" dirty="0" smtClean="0"/>
              <a:t>Financial Instruments</a:t>
            </a:r>
            <a:endParaRPr lang="en-US" sz="4000" dirty="0"/>
          </a:p>
        </p:txBody>
      </p:sp>
      <p:sp>
        <p:nvSpPr>
          <p:cNvPr id="3" name="Content Placeholder 2"/>
          <p:cNvSpPr>
            <a:spLocks noGrp="1"/>
          </p:cNvSpPr>
          <p:nvPr>
            <p:ph idx="1"/>
          </p:nvPr>
        </p:nvSpPr>
        <p:spPr>
          <a:xfrm>
            <a:off x="500249" y="1806453"/>
            <a:ext cx="8292613" cy="4505505"/>
          </a:xfrm>
        </p:spPr>
        <p:txBody>
          <a:bodyPr>
            <a:normAutofit fontScale="92500"/>
          </a:bodyPr>
          <a:lstStyle/>
          <a:p>
            <a:r>
              <a:rPr lang="en-US" dirty="0" smtClean="0"/>
              <a:t>Compare the last two slides. Could those two financial instruments be any more different? Not only is the issuer of the liability a completely different entity in each case (society in scenario one, a bank in scenario two), but one is an equity instrument (equity) and the other is a financial liability (debt).</a:t>
            </a:r>
          </a:p>
          <a:p>
            <a:r>
              <a:rPr lang="en-US" dirty="0" smtClean="0"/>
              <a:t>How is it even vaguely possible for these entirely different financial instruments to have similar economic features such as “price”? </a:t>
            </a:r>
            <a:r>
              <a:rPr lang="en-US" dirty="0"/>
              <a:t>How is possible to lump these two completely different financial instruments together into an analysis of “money supply”</a:t>
            </a:r>
            <a:r>
              <a:rPr lang="en-US" dirty="0" smtClean="0"/>
              <a:t>? Indeed, the processes by which each of these two financial instruments are created are completely different, </a:t>
            </a:r>
            <a:r>
              <a:rPr lang="en-US" dirty="0"/>
              <a:t>a</a:t>
            </a:r>
            <a:r>
              <a:rPr lang="en-US" dirty="0" smtClean="0"/>
              <a:t>s we shall now examine.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140</a:t>
            </a:fld>
            <a:endParaRPr lang="en-US"/>
          </a:p>
        </p:txBody>
      </p:sp>
    </p:spTree>
    <p:extLst>
      <p:ext uri="{BB962C8B-B14F-4D97-AF65-F5344CB8AC3E}">
        <p14:creationId xmlns:p14="http://schemas.microsoft.com/office/powerpoint/2010/main" val="3510659450"/>
      </p:ext>
    </p:extLst>
  </p:cSld>
  <p:clrMapOvr>
    <a:masterClrMapping/>
  </p:clrMapOvr>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Creation of Money </a:t>
            </a:r>
            <a:r>
              <a:rPr lang="en-US" sz="4000" dirty="0" err="1" smtClean="0"/>
              <a:t>vs</a:t>
            </a:r>
            <a:r>
              <a:rPr lang="en-US" sz="4000" dirty="0" smtClean="0"/>
              <a:t/>
            </a:r>
            <a:br>
              <a:rPr lang="en-US" sz="4000" dirty="0" smtClean="0"/>
            </a:br>
            <a:r>
              <a:rPr lang="en-US" sz="4000" dirty="0" smtClean="0"/>
              <a:t>The Creation of Credit</a:t>
            </a:r>
            <a:endParaRPr lang="en-US" sz="4000" dirty="0"/>
          </a:p>
        </p:txBody>
      </p:sp>
      <p:sp>
        <p:nvSpPr>
          <p:cNvPr id="3" name="Content Placeholder 2"/>
          <p:cNvSpPr>
            <a:spLocks noGrp="1"/>
          </p:cNvSpPr>
          <p:nvPr>
            <p:ph idx="1"/>
          </p:nvPr>
        </p:nvSpPr>
        <p:spPr>
          <a:xfrm>
            <a:off x="492577" y="1806182"/>
            <a:ext cx="8281045" cy="4448045"/>
          </a:xfrm>
        </p:spPr>
        <p:txBody>
          <a:bodyPr>
            <a:normAutofit fontScale="92500"/>
          </a:bodyPr>
          <a:lstStyle/>
          <a:p>
            <a:r>
              <a:rPr lang="en-US" dirty="0" smtClean="0"/>
              <a:t>The view of this paper is that money (the monetary base) is an equity instrument (a proportional claim on the output of society) issued by government, on behalf of society.</a:t>
            </a:r>
            <a:r>
              <a:rPr lang="en-US" dirty="0"/>
              <a:t> </a:t>
            </a:r>
            <a:r>
              <a:rPr lang="en-US" dirty="0" smtClean="0"/>
              <a:t>Money (the monetary base) can only be created by government and/or its authorized agencies (typically, the central bank).</a:t>
            </a:r>
          </a:p>
          <a:p>
            <a:r>
              <a:rPr lang="en-US" dirty="0" smtClean="0"/>
              <a:t>Money is not created by private institutions and it is not created by commercial banks. The fundamental role of banks is to act as intermediaries in the credit creation process. </a:t>
            </a:r>
            <a:r>
              <a:rPr lang="en-US" dirty="0"/>
              <a:t>Banks do not </a:t>
            </a:r>
            <a:r>
              <a:rPr lang="en-US" dirty="0" smtClean="0"/>
              <a:t>create </a:t>
            </a:r>
            <a:r>
              <a:rPr lang="en-US" dirty="0"/>
              <a:t>money: </a:t>
            </a:r>
            <a:r>
              <a:rPr lang="en-US" dirty="0" smtClean="0"/>
              <a:t>banks can only create new financial instruments that represent claims to money. In simple terns, commercial banks can’t create money, they can only make it dance: banks shuffle money between savers and borrowers.</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141</a:t>
            </a:fld>
            <a:endParaRPr lang="en-US"/>
          </a:p>
        </p:txBody>
      </p:sp>
    </p:spTree>
    <p:extLst>
      <p:ext uri="{BB962C8B-B14F-4D97-AF65-F5344CB8AC3E}">
        <p14:creationId xmlns:p14="http://schemas.microsoft.com/office/powerpoint/2010/main" val="56847503"/>
      </p:ext>
    </p:extLst>
  </p:cSld>
  <p:clrMapOvr>
    <a:masterClrMapping/>
  </p:clrMapOvr>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Monetary Base as the</a:t>
            </a:r>
            <a:br>
              <a:rPr lang="en-US" sz="4000" dirty="0" smtClean="0"/>
            </a:br>
            <a:r>
              <a:rPr lang="en-US" sz="4000" dirty="0" smtClean="0"/>
              <a:t>True Measure of Money</a:t>
            </a:r>
            <a:endParaRPr lang="en-US" sz="4000" dirty="0"/>
          </a:p>
        </p:txBody>
      </p:sp>
      <p:sp>
        <p:nvSpPr>
          <p:cNvPr id="3" name="Content Placeholder 2"/>
          <p:cNvSpPr>
            <a:spLocks noGrp="1"/>
          </p:cNvSpPr>
          <p:nvPr>
            <p:ph idx="1"/>
          </p:nvPr>
        </p:nvSpPr>
        <p:spPr>
          <a:xfrm>
            <a:off x="497965" y="1817922"/>
            <a:ext cx="8198696" cy="4628742"/>
          </a:xfrm>
        </p:spPr>
        <p:txBody>
          <a:bodyPr>
            <a:normAutofit/>
          </a:bodyPr>
          <a:lstStyle/>
          <a:p>
            <a:r>
              <a:rPr lang="en-US" sz="2100" dirty="0" smtClean="0"/>
              <a:t>It is the contention of this paper that </a:t>
            </a:r>
            <a:r>
              <a:rPr lang="en-US" sz="2100" dirty="0"/>
              <a:t>t</a:t>
            </a:r>
            <a:r>
              <a:rPr lang="en-US" sz="2100" dirty="0" smtClean="0"/>
              <a:t>he creation of money can be completely and accurately described by the “government </a:t>
            </a:r>
            <a:r>
              <a:rPr lang="en-US" sz="2100" dirty="0"/>
              <a:t>b</a:t>
            </a:r>
            <a:r>
              <a:rPr lang="en-US" sz="2100" dirty="0" smtClean="0"/>
              <a:t>udget </a:t>
            </a:r>
            <a:r>
              <a:rPr lang="en-US" sz="2100" dirty="0"/>
              <a:t>c</a:t>
            </a:r>
            <a:r>
              <a:rPr lang="en-US" sz="2100" dirty="0" smtClean="0"/>
              <a:t>onstraint”. The government </a:t>
            </a:r>
            <a:r>
              <a:rPr lang="en-US" sz="2100" dirty="0"/>
              <a:t>b</a:t>
            </a:r>
            <a:r>
              <a:rPr lang="en-US" sz="2100" dirty="0" smtClean="0"/>
              <a:t>udget </a:t>
            </a:r>
            <a:r>
              <a:rPr lang="en-US" sz="2100" dirty="0"/>
              <a:t>c</a:t>
            </a:r>
            <a:r>
              <a:rPr lang="en-US" sz="2100" dirty="0" smtClean="0"/>
              <a:t>onstraint states </a:t>
            </a:r>
            <a:r>
              <a:rPr lang="en-US" sz="2100" dirty="0"/>
              <a:t>that </a:t>
            </a:r>
            <a:r>
              <a:rPr lang="en-US" sz="2100" dirty="0" smtClean="0"/>
              <a:t>the consolidated government budget </a:t>
            </a:r>
            <a:r>
              <a:rPr lang="en-US" sz="2100" dirty="0"/>
              <a:t>deficit must equal the sum of the change in government bonds and the change in the monetary </a:t>
            </a:r>
            <a:r>
              <a:rPr lang="en-US" sz="2100" dirty="0" smtClean="0"/>
              <a:t>base:</a:t>
            </a:r>
            <a:endParaRPr lang="en-US" sz="2100" dirty="0"/>
          </a:p>
          <a:p>
            <a:pPr marL="350838" lvl="1" indent="0">
              <a:spcBef>
                <a:spcPts val="1800"/>
              </a:spcBef>
              <a:buNone/>
            </a:pPr>
            <a:r>
              <a:rPr lang="en-US" sz="2100" dirty="0"/>
              <a:t>	</a:t>
            </a:r>
            <a:r>
              <a:rPr lang="en-US" sz="2100" dirty="0" smtClean="0"/>
              <a:t>Deficit </a:t>
            </a:r>
            <a:r>
              <a:rPr lang="en-US" sz="2100" dirty="0"/>
              <a:t>= </a:t>
            </a:r>
            <a:r>
              <a:rPr lang="en-US" sz="2100" dirty="0" err="1"/>
              <a:t>Δ</a:t>
            </a:r>
            <a:r>
              <a:rPr lang="en-US" sz="2100" dirty="0"/>
              <a:t>(Government Bonds) + </a:t>
            </a:r>
            <a:r>
              <a:rPr lang="en-US" sz="2100" dirty="0" err="1"/>
              <a:t>Δ</a:t>
            </a:r>
            <a:r>
              <a:rPr lang="en-US" sz="2100" dirty="0"/>
              <a:t>(Monetary Base)</a:t>
            </a:r>
          </a:p>
          <a:p>
            <a:r>
              <a:rPr lang="en-US" sz="2100" dirty="0" smtClean="0"/>
              <a:t>The consolidated deficit of government and all its agencies (including the central bank) must be funded either by the issuance of debt (government bonds) or by the issuance of equity (money). The </a:t>
            </a:r>
            <a:r>
              <a:rPr lang="en-US" sz="2100" dirty="0"/>
              <a:t>m</a:t>
            </a:r>
            <a:r>
              <a:rPr lang="en-US" sz="2100" dirty="0" smtClean="0"/>
              <a:t>onetary base represents the equity finance created by society to fund the expenditures of government that are not funded by current taxation or the issuance of debt.</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142</a:t>
            </a:fld>
            <a:endParaRPr lang="en-US"/>
          </a:p>
        </p:txBody>
      </p:sp>
    </p:spTree>
    <p:extLst>
      <p:ext uri="{BB962C8B-B14F-4D97-AF65-F5344CB8AC3E}">
        <p14:creationId xmlns:p14="http://schemas.microsoft.com/office/powerpoint/2010/main" val="4020988686"/>
      </p:ext>
    </p:extLst>
  </p:cSld>
  <p:clrMapOvr>
    <a:masterClrMapping/>
  </p:clrMapOvr>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 Creation</a:t>
            </a:r>
            <a:br>
              <a:rPr lang="en-US" sz="4000" dirty="0" smtClean="0"/>
            </a:br>
            <a:r>
              <a:rPr lang="en-US" sz="4000" dirty="0" smtClean="0"/>
              <a:t>A Traditional View</a:t>
            </a:r>
            <a:endParaRPr lang="en-US" sz="4000" dirty="0"/>
          </a:p>
        </p:txBody>
      </p:sp>
      <p:sp>
        <p:nvSpPr>
          <p:cNvPr id="3" name="Content Placeholder 2"/>
          <p:cNvSpPr>
            <a:spLocks noGrp="1"/>
          </p:cNvSpPr>
          <p:nvPr>
            <p:ph idx="1"/>
          </p:nvPr>
        </p:nvSpPr>
        <p:spPr>
          <a:xfrm>
            <a:off x="492862" y="1808090"/>
            <a:ext cx="8151168" cy="4619329"/>
          </a:xfrm>
        </p:spPr>
        <p:txBody>
          <a:bodyPr>
            <a:normAutofit/>
          </a:bodyPr>
          <a:lstStyle/>
          <a:p>
            <a:r>
              <a:rPr lang="en-US" sz="2100" dirty="0" smtClean="0"/>
              <a:t>The traditional view of money creation describes a two stage process. In the first stage, the </a:t>
            </a:r>
            <a:r>
              <a:rPr lang="en-US" sz="2100" dirty="0"/>
              <a:t>c</a:t>
            </a:r>
            <a:r>
              <a:rPr lang="en-US" sz="2100" dirty="0" smtClean="0"/>
              <a:t>entral bank creates new money, “base money”, through open market operations. In the second stage, commercial bank lending multiplies this base money through the fractional reserve banking process to expand “broad money”.</a:t>
            </a:r>
          </a:p>
          <a:p>
            <a:r>
              <a:rPr lang="en-US" sz="2100" dirty="0" smtClean="0"/>
              <a:t>The view of this paper is that “</a:t>
            </a:r>
            <a:r>
              <a:rPr lang="en-US" sz="2100" dirty="0"/>
              <a:t>b</a:t>
            </a:r>
            <a:r>
              <a:rPr lang="en-US" sz="2100" dirty="0" smtClean="0"/>
              <a:t>road </a:t>
            </a:r>
            <a:r>
              <a:rPr lang="en-US" sz="2100" dirty="0"/>
              <a:t>m</a:t>
            </a:r>
            <a:r>
              <a:rPr lang="en-US" sz="2100" dirty="0" smtClean="0"/>
              <a:t>oney” is a misleading nomenclature that allows all sorts of different financial instruments to be labeled as money. Fractional reserve banking does not create money, it creates credit instruments. While the “money multiplier” is an important concept, its label is fundamentally misleading: the money multiplier is a description of the credit creation process and should be more accurately termed the “credit multiplier”.</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143</a:t>
            </a:fld>
            <a:endParaRPr lang="en-US"/>
          </a:p>
        </p:txBody>
      </p:sp>
    </p:spTree>
    <p:extLst>
      <p:ext uri="{BB962C8B-B14F-4D97-AF65-F5344CB8AC3E}">
        <p14:creationId xmlns:p14="http://schemas.microsoft.com/office/powerpoint/2010/main" val="3009012763"/>
      </p:ext>
    </p:extLst>
  </p:cSld>
  <p:clrMapOvr>
    <a:masterClrMapping/>
  </p:clrMapOvr>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Role of Banks</a:t>
            </a:r>
            <a:endParaRPr lang="en-US" sz="4000" dirty="0"/>
          </a:p>
        </p:txBody>
      </p:sp>
      <p:sp>
        <p:nvSpPr>
          <p:cNvPr id="3" name="Content Placeholder 2"/>
          <p:cNvSpPr>
            <a:spLocks noGrp="1"/>
          </p:cNvSpPr>
          <p:nvPr>
            <p:ph idx="1"/>
          </p:nvPr>
        </p:nvSpPr>
        <p:spPr>
          <a:xfrm>
            <a:off x="500251" y="1806453"/>
            <a:ext cx="8080967" cy="4640214"/>
          </a:xfrm>
        </p:spPr>
        <p:txBody>
          <a:bodyPr>
            <a:normAutofit fontScale="92500"/>
          </a:bodyPr>
          <a:lstStyle/>
          <a:p>
            <a:r>
              <a:rPr lang="en-US" sz="2300" dirty="0"/>
              <a:t>The primary role of a bank is to act as a financial intermediary between those who wish to save and those who wish to borrow. In other words, banks act as an intermediary between those who wish to defer the recognition of their claims on the output of society and those who wish to bring forward the recognition of claims that they believe they will receive (generally from income) in the future</a:t>
            </a:r>
            <a:r>
              <a:rPr lang="en-US" sz="2300" dirty="0" smtClean="0"/>
              <a:t>.</a:t>
            </a:r>
          </a:p>
          <a:p>
            <a:r>
              <a:rPr lang="en-US" sz="2300" dirty="0" smtClean="0"/>
              <a:t>Banks don’t create new claims </a:t>
            </a:r>
            <a:r>
              <a:rPr lang="en-US" sz="2300" dirty="0"/>
              <a:t>on the output of </a:t>
            </a:r>
            <a:r>
              <a:rPr lang="en-US" sz="2300" dirty="0" smtClean="0"/>
              <a:t>society: society would never give them the authorization to do this. Banks can merely create “a claim to </a:t>
            </a:r>
            <a:r>
              <a:rPr lang="en-US" sz="2300" dirty="0"/>
              <a:t>a claim”. In particular, banking deposits (demand, savings and time deposits) are not money but credit instruments that represent a claim to a claim </a:t>
            </a:r>
            <a:r>
              <a:rPr lang="en-US" sz="2300" dirty="0" smtClean="0"/>
              <a:t>on the output of society (</a:t>
            </a:r>
            <a:r>
              <a:rPr lang="en-US" sz="2300" dirty="0"/>
              <a:t>or a claim </a:t>
            </a:r>
            <a:r>
              <a:rPr lang="en-US" sz="2300" dirty="0" smtClean="0"/>
              <a:t>against </a:t>
            </a:r>
            <a:r>
              <a:rPr lang="en-US" sz="2300" dirty="0"/>
              <a:t>the bank to deliver money on request).</a:t>
            </a:r>
          </a:p>
          <a:p>
            <a:endParaRPr lang="en-US" sz="2300"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144</a:t>
            </a:fld>
            <a:endParaRPr lang="en-US"/>
          </a:p>
        </p:txBody>
      </p:sp>
    </p:spTree>
    <p:extLst>
      <p:ext uri="{BB962C8B-B14F-4D97-AF65-F5344CB8AC3E}">
        <p14:creationId xmlns:p14="http://schemas.microsoft.com/office/powerpoint/2010/main" val="317033507"/>
      </p:ext>
    </p:extLst>
  </p:cSld>
  <p:clrMapOvr>
    <a:masterClrMapping/>
  </p:clrMapOvr>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Banking is Not a</a:t>
            </a:r>
            <a:br>
              <a:rPr lang="en-US" sz="4000" dirty="0" smtClean="0"/>
            </a:br>
            <a:r>
              <a:rPr lang="en-US" sz="4000" dirty="0" smtClean="0"/>
              <a:t>“License to Print Money”</a:t>
            </a:r>
            <a:endParaRPr lang="en-US" sz="4000" dirty="0"/>
          </a:p>
        </p:txBody>
      </p:sp>
      <p:sp>
        <p:nvSpPr>
          <p:cNvPr id="3" name="Content Placeholder 2"/>
          <p:cNvSpPr>
            <a:spLocks noGrp="1"/>
          </p:cNvSpPr>
          <p:nvPr>
            <p:ph idx="1"/>
          </p:nvPr>
        </p:nvSpPr>
        <p:spPr>
          <a:xfrm>
            <a:off x="496754" y="1798679"/>
            <a:ext cx="8116974" cy="4705716"/>
          </a:xfrm>
        </p:spPr>
        <p:txBody>
          <a:bodyPr>
            <a:normAutofit fontScale="92500"/>
          </a:bodyPr>
          <a:lstStyle/>
          <a:p>
            <a:r>
              <a:rPr lang="en-US" dirty="0" smtClean="0"/>
              <a:t>Credit formation, in any of its many forms, is the process of passing claims on the output of society (money) from those who don’t want to recognize them now to those who do want to use them now and are willing to borrow them for a cost (the interest rate). This “temporal shuffling” of claims between one party and another is the basis of all credit creation.</a:t>
            </a:r>
          </a:p>
          <a:p>
            <a:r>
              <a:rPr lang="en-US" dirty="0" smtClean="0"/>
              <a:t>Banking is merely a special form of credit creation. Banking is special because it transforms mostly short-term savings (demand and checking deposits) into long-term borrowings (mortgages and business loans). However, at no point in this process can banks create new claims on the output of society: their role is strictly confined to shuffling claims on the output of society.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145</a:t>
            </a:fld>
            <a:endParaRPr lang="en-US"/>
          </a:p>
        </p:txBody>
      </p:sp>
    </p:spTree>
    <p:extLst>
      <p:ext uri="{BB962C8B-B14F-4D97-AF65-F5344CB8AC3E}">
        <p14:creationId xmlns:p14="http://schemas.microsoft.com/office/powerpoint/2010/main" val="1663557088"/>
      </p:ext>
    </p:extLst>
  </p:cSld>
  <p:clrMapOvr>
    <a:masterClrMapping/>
  </p:clrMapOvr>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Bank Run Exposes the</a:t>
            </a:r>
            <a:br>
              <a:rPr lang="en-US" sz="4000" dirty="0" smtClean="0"/>
            </a:br>
            <a:r>
              <a:rPr lang="en-US" sz="4000" dirty="0" smtClean="0"/>
              <a:t>True Nature of Bank Deposits</a:t>
            </a:r>
            <a:endParaRPr lang="en-US" sz="4000" dirty="0"/>
          </a:p>
        </p:txBody>
      </p:sp>
      <p:sp>
        <p:nvSpPr>
          <p:cNvPr id="3" name="Content Placeholder 2"/>
          <p:cNvSpPr>
            <a:spLocks noGrp="1"/>
          </p:cNvSpPr>
          <p:nvPr>
            <p:ph idx="1"/>
          </p:nvPr>
        </p:nvSpPr>
        <p:spPr>
          <a:xfrm>
            <a:off x="497966" y="1818520"/>
            <a:ext cx="8275656" cy="4608899"/>
          </a:xfrm>
        </p:spPr>
        <p:txBody>
          <a:bodyPr>
            <a:normAutofit/>
          </a:bodyPr>
          <a:lstStyle/>
          <a:p>
            <a:r>
              <a:rPr lang="en-US" sz="2100" dirty="0" smtClean="0"/>
              <a:t>Turning short-term savings into long-term borrowings creates a problem. Most people believe that their deposits in a traditional checking or savings account are “their money”. But every now and then, people are reminded of the fact that the balances in those accounts are not “their money” but merely claims to “their money”. The most obvious example of this is a “bank run”.</a:t>
            </a:r>
          </a:p>
          <a:p>
            <a:pPr>
              <a:spcBef>
                <a:spcPts val="1400"/>
              </a:spcBef>
            </a:pPr>
            <a:r>
              <a:rPr lang="en-US" sz="2100" dirty="0" smtClean="0"/>
              <a:t>In a typical bank run scenario, a large number of the bank’s depositors suddenly decide that they want “their” money back. The bank can’t do this and says no. This creates panic. The point is that everyone is suddenly reminded of the fact the balance in their banking account is not a claim on the output of society: the deposit balance merely represents a claim against the bank to deliver a claim(s) on the output of society.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146</a:t>
            </a:fld>
            <a:endParaRPr lang="en-US"/>
          </a:p>
        </p:txBody>
      </p:sp>
    </p:spTree>
    <p:extLst>
      <p:ext uri="{BB962C8B-B14F-4D97-AF65-F5344CB8AC3E}">
        <p14:creationId xmlns:p14="http://schemas.microsoft.com/office/powerpoint/2010/main" val="2062989795"/>
      </p:ext>
    </p:extLst>
  </p:cSld>
  <p:clrMapOvr>
    <a:masterClrMapping/>
  </p:clrMapOvr>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Definition of Money:</a:t>
            </a:r>
            <a:br>
              <a:rPr lang="en-US" sz="4000" dirty="0" smtClean="0"/>
            </a:br>
            <a:r>
              <a:rPr lang="en-US" sz="4000" dirty="0" smtClean="0"/>
              <a:t>The Details Matter</a:t>
            </a:r>
            <a:endParaRPr lang="en-US" sz="4000" dirty="0"/>
          </a:p>
        </p:txBody>
      </p:sp>
      <p:sp>
        <p:nvSpPr>
          <p:cNvPr id="3" name="Content Placeholder 2"/>
          <p:cNvSpPr>
            <a:spLocks noGrp="1"/>
          </p:cNvSpPr>
          <p:nvPr>
            <p:ph idx="1"/>
          </p:nvPr>
        </p:nvSpPr>
        <p:spPr>
          <a:xfrm>
            <a:off x="500244" y="1806453"/>
            <a:ext cx="8273378" cy="4601724"/>
          </a:xfrm>
        </p:spPr>
        <p:txBody>
          <a:bodyPr>
            <a:normAutofit fontScale="92500"/>
          </a:bodyPr>
          <a:lstStyle/>
          <a:p>
            <a:r>
              <a:rPr lang="en-US" dirty="0" smtClean="0"/>
              <a:t>There may be some readers who feel that the distinction that has been made between cash (base money) and bank deposits (broad money) is unnecessary. After all, cash might be a </a:t>
            </a:r>
            <a:r>
              <a:rPr lang="en-US" i="1" dirty="0" smtClean="0"/>
              <a:t>direct</a:t>
            </a:r>
            <a:r>
              <a:rPr lang="en-US" dirty="0" smtClean="0"/>
              <a:t> claim on the output of society, but bank deposits are, at the very least, an </a:t>
            </a:r>
            <a:r>
              <a:rPr lang="en-US" i="1" dirty="0" smtClean="0"/>
              <a:t>indirect</a:t>
            </a:r>
            <a:r>
              <a:rPr lang="en-US" dirty="0" smtClean="0"/>
              <a:t> claim on the output of society. Sure. So are shares of IBM stock. IBM stock is also a liquid asset and a store of value. IBM’s stock also probably passes the “empirical test”: it correlates somewhat with nominal GDP. So, is IBM stock money?</a:t>
            </a:r>
          </a:p>
          <a:p>
            <a:r>
              <a:rPr lang="en-US" dirty="0" smtClean="0"/>
              <a:t>The task of economics is to accurately identify the unique role of each of these securities (base money, bank deposits, shares) in the determination of macroeconomic variables. This can’t be achieved if they are all painted with one brush.</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147</a:t>
            </a:fld>
            <a:endParaRPr lang="en-US"/>
          </a:p>
        </p:txBody>
      </p:sp>
    </p:spTree>
    <p:extLst>
      <p:ext uri="{BB962C8B-B14F-4D97-AF65-F5344CB8AC3E}">
        <p14:creationId xmlns:p14="http://schemas.microsoft.com/office/powerpoint/2010/main" val="129275152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Functions of Money</a:t>
            </a:r>
            <a:endParaRPr lang="en-US" sz="4000" dirty="0"/>
          </a:p>
        </p:txBody>
      </p:sp>
      <p:sp>
        <p:nvSpPr>
          <p:cNvPr id="3" name="Text Placeholder 2"/>
          <p:cNvSpPr>
            <a:spLocks noGrp="1"/>
          </p:cNvSpPr>
          <p:nvPr>
            <p:ph type="body" idx="1"/>
          </p:nvPr>
        </p:nvSpPr>
        <p:spPr>
          <a:xfrm>
            <a:off x="784672" y="3134566"/>
            <a:ext cx="7584903" cy="1500187"/>
          </a:xfrm>
        </p:spPr>
        <p:txBody>
          <a:bodyPr/>
          <a:lstStyle/>
          <a:p>
            <a:r>
              <a:rPr lang="en-US" dirty="0" smtClean="0"/>
              <a:t>An Examination of </a:t>
            </a:r>
            <a:r>
              <a:rPr lang="en-US" dirty="0"/>
              <a:t>t</a:t>
            </a:r>
            <a:r>
              <a:rPr lang="en-US" dirty="0" smtClean="0"/>
              <a:t>he Causality between</a:t>
            </a:r>
          </a:p>
          <a:p>
            <a:r>
              <a:rPr lang="en-US" dirty="0" smtClean="0"/>
              <a:t>the Value of Money and the Functions of Money</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148</a:t>
            </a:fld>
            <a:endParaRPr lang="en-US"/>
          </a:p>
        </p:txBody>
      </p:sp>
    </p:spTree>
    <p:extLst>
      <p:ext uri="{BB962C8B-B14F-4D97-AF65-F5344CB8AC3E}">
        <p14:creationId xmlns:p14="http://schemas.microsoft.com/office/powerpoint/2010/main" val="2189783828"/>
      </p:ext>
    </p:extLst>
  </p:cSld>
  <p:clrMapOvr>
    <a:masterClrMapping/>
  </p:clrMapOvr>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Chicken and the Egg</a:t>
            </a:r>
            <a:endParaRPr lang="en-US" sz="4000" dirty="0"/>
          </a:p>
        </p:txBody>
      </p:sp>
      <p:sp>
        <p:nvSpPr>
          <p:cNvPr id="3" name="Content Placeholder 2"/>
          <p:cNvSpPr>
            <a:spLocks noGrp="1"/>
          </p:cNvSpPr>
          <p:nvPr>
            <p:ph idx="1"/>
          </p:nvPr>
        </p:nvSpPr>
        <p:spPr>
          <a:xfrm>
            <a:off x="500250" y="1844941"/>
            <a:ext cx="8196410" cy="4505504"/>
          </a:xfrm>
        </p:spPr>
        <p:txBody>
          <a:bodyPr>
            <a:normAutofit fontScale="92500"/>
          </a:bodyPr>
          <a:lstStyle/>
          <a:p>
            <a:r>
              <a:rPr lang="en-US" dirty="0" smtClean="0"/>
              <a:t>Does money have value because it is accepted as a medium of exchange and store of value, or does money perform the roles of medium of exchange and store of value because it has value?</a:t>
            </a:r>
          </a:p>
          <a:p>
            <a:r>
              <a:rPr lang="en-US" dirty="0" smtClean="0"/>
              <a:t>For those who are averse to thinking in those terms, there is another way to phrase this question: </a:t>
            </a:r>
            <a:r>
              <a:rPr lang="en-US" dirty="0"/>
              <a:t>d</a:t>
            </a:r>
            <a:r>
              <a:rPr lang="en-US" dirty="0" smtClean="0"/>
              <a:t>o we demand money because it is a medium of exchange and store of value, or does it perform the roles of medium of exchange and store of value because we demand it?</a:t>
            </a:r>
          </a:p>
          <a:p>
            <a:r>
              <a:rPr lang="en-US" dirty="0" smtClean="0"/>
              <a:t>In some ways, this is a similar question to the age-old riddle “what came first, the chicken or the egg?” You need an egg to have a chicken, but you need a chicken to lay the egg.</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149</a:t>
            </a:fld>
            <a:endParaRPr lang="en-US"/>
          </a:p>
        </p:txBody>
      </p:sp>
    </p:spTree>
    <p:extLst>
      <p:ext uri="{BB962C8B-B14F-4D97-AF65-F5344CB8AC3E}">
        <p14:creationId xmlns:p14="http://schemas.microsoft.com/office/powerpoint/2010/main" val="427012919"/>
      </p:ext>
    </p:extLst>
  </p:cSld>
  <p:clrMapOvr>
    <a:masterClrMapping/>
  </p:clrMapOvr>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Demand for Money:</a:t>
            </a:r>
            <a:br>
              <a:rPr lang="en-US" sz="4000" dirty="0" smtClean="0"/>
            </a:br>
            <a:r>
              <a:rPr lang="en-US" sz="4000" dirty="0" smtClean="0"/>
              <a:t>A Circular Argument</a:t>
            </a:r>
            <a:endParaRPr lang="en-US" sz="4000" dirty="0"/>
          </a:p>
        </p:txBody>
      </p:sp>
      <p:sp>
        <p:nvSpPr>
          <p:cNvPr id="3" name="Content Placeholder 2"/>
          <p:cNvSpPr>
            <a:spLocks noGrp="1"/>
          </p:cNvSpPr>
          <p:nvPr>
            <p:ph idx="1"/>
          </p:nvPr>
        </p:nvSpPr>
        <p:spPr>
          <a:xfrm>
            <a:off x="500251" y="1844941"/>
            <a:ext cx="8080968" cy="4582480"/>
          </a:xfrm>
        </p:spPr>
        <p:txBody>
          <a:bodyPr>
            <a:normAutofit fontScale="92500"/>
          </a:bodyPr>
          <a:lstStyle/>
          <a:p>
            <a:r>
              <a:rPr lang="en-US" dirty="0"/>
              <a:t>In essence, economics answers the “chicken and egg” problem by claiming that they both came first (they are, in effect, interdependent properties): </a:t>
            </a:r>
            <a:r>
              <a:rPr lang="en-US" dirty="0" smtClean="0"/>
              <a:t>(</a:t>
            </a:r>
            <a:r>
              <a:rPr lang="en-US" dirty="0" err="1" smtClean="0"/>
              <a:t>i</a:t>
            </a:r>
            <a:r>
              <a:rPr lang="en-US" dirty="0" smtClean="0"/>
              <a:t>) we </a:t>
            </a:r>
            <a:r>
              <a:rPr lang="en-US" dirty="0"/>
              <a:t>accept money because it </a:t>
            </a:r>
            <a:r>
              <a:rPr lang="en-US" dirty="0" smtClean="0"/>
              <a:t>acts </a:t>
            </a:r>
            <a:r>
              <a:rPr lang="en-US" dirty="0"/>
              <a:t>as a medium of exchange/store of value and </a:t>
            </a:r>
            <a:r>
              <a:rPr lang="en-US" dirty="0" smtClean="0"/>
              <a:t>(ii) money </a:t>
            </a:r>
            <a:r>
              <a:rPr lang="en-US" dirty="0"/>
              <a:t>acts as a medium of exchange/store of value because we accept it.</a:t>
            </a:r>
          </a:p>
          <a:p>
            <a:r>
              <a:rPr lang="en-US" dirty="0" smtClean="0"/>
              <a:t>Mainstream </a:t>
            </a:r>
            <a:r>
              <a:rPr lang="en-US" dirty="0"/>
              <a:t>economics (and liquidity preference theory in particular) </a:t>
            </a:r>
            <a:r>
              <a:rPr lang="en-US" dirty="0" smtClean="0"/>
              <a:t>rests upon </a:t>
            </a:r>
            <a:r>
              <a:rPr lang="en-US" dirty="0"/>
              <a:t>the circular view that (</a:t>
            </a:r>
            <a:r>
              <a:rPr lang="en-US" dirty="0" err="1"/>
              <a:t>i</a:t>
            </a:r>
            <a:r>
              <a:rPr lang="en-US" dirty="0"/>
              <a:t>) </a:t>
            </a:r>
            <a:r>
              <a:rPr lang="en-US" dirty="0" smtClean="0"/>
              <a:t>demand for money depends on its usefulness as </a:t>
            </a:r>
            <a:r>
              <a:rPr lang="en-US" dirty="0"/>
              <a:t>a medium of exchange and store of </a:t>
            </a:r>
            <a:r>
              <a:rPr lang="en-US" dirty="0" smtClean="0"/>
              <a:t>value and </a:t>
            </a:r>
            <a:r>
              <a:rPr lang="en-US" dirty="0"/>
              <a:t>(ii) money </a:t>
            </a:r>
            <a:r>
              <a:rPr lang="en-US" dirty="0" smtClean="0"/>
              <a:t>has the properties of being a medium of exchange and store of value </a:t>
            </a:r>
            <a:r>
              <a:rPr lang="en-US" dirty="0"/>
              <a:t>because </a:t>
            </a:r>
            <a:r>
              <a:rPr lang="en-US" dirty="0" smtClean="0"/>
              <a:t>there is demand for money (money is useful). The problem is that circular arguments are a form of logical fallacy.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150</a:t>
            </a:fld>
            <a:endParaRPr lang="en-US"/>
          </a:p>
        </p:txBody>
      </p:sp>
    </p:spTree>
    <p:extLst>
      <p:ext uri="{BB962C8B-B14F-4D97-AF65-F5344CB8AC3E}">
        <p14:creationId xmlns:p14="http://schemas.microsoft.com/office/powerpoint/2010/main" val="93435607"/>
      </p:ext>
    </p:extLst>
  </p:cSld>
  <p:clrMapOvr>
    <a:masterClrMapping/>
  </p:clrMapOvr>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Breaking the Circularity</a:t>
            </a:r>
            <a:endParaRPr lang="en-US" sz="4000" dirty="0"/>
          </a:p>
        </p:txBody>
      </p:sp>
      <p:sp>
        <p:nvSpPr>
          <p:cNvPr id="3" name="Content Placeholder 2"/>
          <p:cNvSpPr>
            <a:spLocks noGrp="1"/>
          </p:cNvSpPr>
          <p:nvPr>
            <p:ph idx="1"/>
          </p:nvPr>
        </p:nvSpPr>
        <p:spPr>
          <a:xfrm>
            <a:off x="500250" y="1844941"/>
            <a:ext cx="8215650" cy="4620968"/>
          </a:xfrm>
        </p:spPr>
        <p:txBody>
          <a:bodyPr>
            <a:normAutofit/>
          </a:bodyPr>
          <a:lstStyle/>
          <a:p>
            <a:r>
              <a:rPr lang="en-US" sz="2100" dirty="0"/>
              <a:t>What is needed is an observation that breaks the circularity</a:t>
            </a:r>
            <a:r>
              <a:rPr lang="en-US" sz="2100" dirty="0" smtClean="0"/>
              <a:t>. In the case of the chicken and egg argument, the problem is solved by an understanding of evolutionary biology. Chickens evolved from birds (and before that dinosaurs) that laid eggs: a creature similar to a chicken (but technically not a chicken), laid the first “chicken egg”. In essence, the egg came first.</a:t>
            </a:r>
          </a:p>
          <a:p>
            <a:pPr>
              <a:spcBef>
                <a:spcPts val="1400"/>
              </a:spcBef>
            </a:pPr>
            <a:r>
              <a:rPr lang="en-US" sz="2100" dirty="0" smtClean="0"/>
              <a:t>In the case of money, the circularity can only be resolved by breaking one of the two legs of the argument and recasting that leg in a way that does nor result in circular reasoning. It will be argued that this can be done by accurately identifying what money is, rather than what roles money performs, and using this fundamental property of money to determine the true source of demand for money.</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151</a:t>
            </a:fld>
            <a:endParaRPr lang="en-US"/>
          </a:p>
        </p:txBody>
      </p:sp>
    </p:spTree>
    <p:extLst>
      <p:ext uri="{BB962C8B-B14F-4D97-AF65-F5344CB8AC3E}">
        <p14:creationId xmlns:p14="http://schemas.microsoft.com/office/powerpoint/2010/main" val="3743080448"/>
      </p:ext>
    </p:extLst>
  </p:cSld>
  <p:clrMapOvr>
    <a:masterClrMapping/>
  </p:clrMapOvr>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34890" cy="1339850"/>
          </a:xfrm>
        </p:spPr>
        <p:txBody>
          <a:bodyPr>
            <a:normAutofit/>
          </a:bodyPr>
          <a:lstStyle/>
          <a:p>
            <a:r>
              <a:rPr lang="en-US" sz="4000" dirty="0" smtClean="0"/>
              <a:t>Money Can Only Perform Functions Because Money Has Value</a:t>
            </a:r>
            <a:endParaRPr lang="en-US" sz="4000" dirty="0"/>
          </a:p>
        </p:txBody>
      </p:sp>
      <p:sp>
        <p:nvSpPr>
          <p:cNvPr id="3" name="Content Placeholder 2"/>
          <p:cNvSpPr>
            <a:spLocks noGrp="1"/>
          </p:cNvSpPr>
          <p:nvPr>
            <p:ph idx="1"/>
          </p:nvPr>
        </p:nvSpPr>
        <p:spPr>
          <a:xfrm>
            <a:off x="500249" y="1844941"/>
            <a:ext cx="8234891" cy="4543992"/>
          </a:xfrm>
        </p:spPr>
        <p:txBody>
          <a:bodyPr>
            <a:normAutofit fontScale="92500"/>
          </a:bodyPr>
          <a:lstStyle/>
          <a:p>
            <a:r>
              <a:rPr lang="en-US" dirty="0" smtClean="0"/>
              <a:t>It is the contention of this paper that money can only perform the “three functions” (medium of exchange, store of value, unit of account) because it has value. Money has value because it a financial instrument, in particular, it is a proportional claim on the output of society. Money does not derive its value from its ability to perform the “three functions” of money. Rather, money derives its value from the nature of the claim that it represents.</a:t>
            </a:r>
          </a:p>
          <a:p>
            <a:r>
              <a:rPr lang="en-US" dirty="0" smtClean="0"/>
              <a:t>In other words, the causality between the value of money and the functions of money runs only one way. Money can only perform the three functions that are so closely associated with it because it has market value due to the implied contractual relationship that exists between society and the money holder.</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152</a:t>
            </a:fld>
            <a:endParaRPr lang="en-US"/>
          </a:p>
        </p:txBody>
      </p:sp>
    </p:spTree>
    <p:extLst>
      <p:ext uri="{BB962C8B-B14F-4D97-AF65-F5344CB8AC3E}">
        <p14:creationId xmlns:p14="http://schemas.microsoft.com/office/powerpoint/2010/main" val="652747889"/>
      </p:ext>
    </p:extLst>
  </p:cSld>
  <p:clrMapOvr>
    <a:masterClrMapping/>
  </p:clrMapOvr>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Bedrock Beneath the</a:t>
            </a:r>
            <a:br>
              <a:rPr lang="en-US" sz="4000" dirty="0" smtClean="0"/>
            </a:br>
            <a:r>
              <a:rPr lang="en-US" sz="4000" dirty="0" smtClean="0"/>
              <a:t>Functions of Money</a:t>
            </a:r>
            <a:endParaRPr lang="en-US" sz="4000" dirty="0"/>
          </a:p>
        </p:txBody>
      </p:sp>
      <p:sp>
        <p:nvSpPr>
          <p:cNvPr id="3" name="Content Placeholder 2"/>
          <p:cNvSpPr>
            <a:spLocks noGrp="1"/>
          </p:cNvSpPr>
          <p:nvPr>
            <p:ph idx="1"/>
          </p:nvPr>
        </p:nvSpPr>
        <p:spPr>
          <a:xfrm>
            <a:off x="442531" y="1806453"/>
            <a:ext cx="8254132" cy="1792133"/>
          </a:xfrm>
        </p:spPr>
        <p:txBody>
          <a:bodyPr>
            <a:normAutofit fontScale="92500"/>
          </a:bodyPr>
          <a:lstStyle/>
          <a:p>
            <a:pPr marL="0" indent="0" algn="ctr">
              <a:buNone/>
            </a:pPr>
            <a:r>
              <a:rPr lang="en-US" dirty="0" smtClean="0"/>
              <a:t>The functions of money all rest on a two-layered foundation. Money can only perform the functions that it does because it is an asset that has “market value”. In turn, money’s value as asset is derived contractually from the liability it represents to society (an equity instrument and proportional claim on the output of society).</a:t>
            </a:r>
            <a:endParaRPr lang="en-US" dirty="0"/>
          </a:p>
        </p:txBody>
      </p:sp>
      <p:cxnSp>
        <p:nvCxnSpPr>
          <p:cNvPr id="6" name="Straight Connector 5"/>
          <p:cNvCxnSpPr/>
          <p:nvPr/>
        </p:nvCxnSpPr>
        <p:spPr>
          <a:xfrm>
            <a:off x="900113" y="3733294"/>
            <a:ext cx="734536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1770117" y="6177253"/>
            <a:ext cx="5618197" cy="192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388314" y="3733294"/>
            <a:ext cx="857161" cy="24439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00113" y="3733294"/>
            <a:ext cx="870004" cy="2463203"/>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308347" y="4926408"/>
            <a:ext cx="6503255" cy="1924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539232" y="5599940"/>
            <a:ext cx="606072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2424305" y="5696158"/>
            <a:ext cx="4262705" cy="369332"/>
          </a:xfrm>
          <a:prstGeom prst="rect">
            <a:avLst/>
          </a:prstGeom>
          <a:noFill/>
        </p:spPr>
        <p:txBody>
          <a:bodyPr wrap="none" rtlCol="0">
            <a:spAutoFit/>
          </a:bodyPr>
          <a:lstStyle/>
          <a:p>
            <a:pPr algn="ctr"/>
            <a:r>
              <a:rPr lang="en-US" dirty="0" smtClean="0"/>
              <a:t>EQUITY INSTRUMENT OF SOCIETY</a:t>
            </a:r>
            <a:endParaRPr lang="en-US" dirty="0"/>
          </a:p>
        </p:txBody>
      </p:sp>
      <p:sp>
        <p:nvSpPr>
          <p:cNvPr id="22" name="TextBox 21"/>
          <p:cNvSpPr txBox="1"/>
          <p:nvPr/>
        </p:nvSpPr>
        <p:spPr>
          <a:xfrm>
            <a:off x="2746222" y="5080358"/>
            <a:ext cx="3604885" cy="369332"/>
          </a:xfrm>
          <a:prstGeom prst="rect">
            <a:avLst/>
          </a:prstGeom>
          <a:noFill/>
        </p:spPr>
        <p:txBody>
          <a:bodyPr wrap="none" rtlCol="0">
            <a:spAutoFit/>
          </a:bodyPr>
          <a:lstStyle/>
          <a:p>
            <a:pPr algn="ctr"/>
            <a:r>
              <a:rPr lang="en-US" dirty="0" smtClean="0"/>
              <a:t>ASSET WITH MARKET VALUE</a:t>
            </a:r>
            <a:endParaRPr lang="en-US" dirty="0"/>
          </a:p>
        </p:txBody>
      </p:sp>
      <p:cxnSp>
        <p:nvCxnSpPr>
          <p:cNvPr id="24" name="Straight Connector 23"/>
          <p:cNvCxnSpPr/>
          <p:nvPr/>
        </p:nvCxnSpPr>
        <p:spPr>
          <a:xfrm>
            <a:off x="3347827" y="3733294"/>
            <a:ext cx="0" cy="121235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5637440" y="3733294"/>
            <a:ext cx="1" cy="121235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694171" y="4060437"/>
            <a:ext cx="1629059" cy="646331"/>
          </a:xfrm>
          <a:prstGeom prst="rect">
            <a:avLst/>
          </a:prstGeom>
          <a:noFill/>
        </p:spPr>
        <p:txBody>
          <a:bodyPr wrap="none" rtlCol="0">
            <a:spAutoFit/>
          </a:bodyPr>
          <a:lstStyle/>
          <a:p>
            <a:pPr algn="ctr"/>
            <a:r>
              <a:rPr lang="en-US" dirty="0" smtClean="0"/>
              <a:t>MEDIUM OF</a:t>
            </a:r>
          </a:p>
          <a:p>
            <a:pPr algn="ctr"/>
            <a:r>
              <a:rPr lang="en-US" dirty="0" smtClean="0"/>
              <a:t>EXCHANGE</a:t>
            </a:r>
            <a:endParaRPr lang="en-US" dirty="0"/>
          </a:p>
        </p:txBody>
      </p:sp>
      <p:sp>
        <p:nvSpPr>
          <p:cNvPr id="30" name="TextBox 29"/>
          <p:cNvSpPr txBox="1"/>
          <p:nvPr/>
        </p:nvSpPr>
        <p:spPr>
          <a:xfrm>
            <a:off x="1635437" y="4041193"/>
            <a:ext cx="1348859" cy="646331"/>
          </a:xfrm>
          <a:prstGeom prst="rect">
            <a:avLst/>
          </a:prstGeom>
          <a:noFill/>
        </p:spPr>
        <p:txBody>
          <a:bodyPr wrap="none" rtlCol="0">
            <a:spAutoFit/>
          </a:bodyPr>
          <a:lstStyle/>
          <a:p>
            <a:pPr algn="ctr"/>
            <a:r>
              <a:rPr lang="en-US" dirty="0" smtClean="0"/>
              <a:t>STORE OF</a:t>
            </a:r>
          </a:p>
          <a:p>
            <a:pPr algn="ctr"/>
            <a:r>
              <a:rPr lang="en-US" dirty="0" smtClean="0"/>
              <a:t>VALUE</a:t>
            </a:r>
            <a:endParaRPr lang="en-US" dirty="0"/>
          </a:p>
        </p:txBody>
      </p:sp>
      <p:sp>
        <p:nvSpPr>
          <p:cNvPr id="31" name="TextBox 30"/>
          <p:cNvSpPr txBox="1"/>
          <p:nvPr/>
        </p:nvSpPr>
        <p:spPr>
          <a:xfrm>
            <a:off x="6041487" y="4060437"/>
            <a:ext cx="1402948" cy="646331"/>
          </a:xfrm>
          <a:prstGeom prst="rect">
            <a:avLst/>
          </a:prstGeom>
          <a:noFill/>
        </p:spPr>
        <p:txBody>
          <a:bodyPr wrap="none" rtlCol="0">
            <a:spAutoFit/>
          </a:bodyPr>
          <a:lstStyle/>
          <a:p>
            <a:pPr algn="ctr"/>
            <a:r>
              <a:rPr lang="en-US" dirty="0" smtClean="0"/>
              <a:t>UNIT OF</a:t>
            </a:r>
          </a:p>
          <a:p>
            <a:pPr algn="ctr"/>
            <a:r>
              <a:rPr lang="en-US" dirty="0" smtClean="0"/>
              <a:t>ACCOUNT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153</a:t>
            </a:fld>
            <a:endParaRPr lang="en-US"/>
          </a:p>
        </p:txBody>
      </p:sp>
    </p:spTree>
    <p:extLst>
      <p:ext uri="{BB962C8B-B14F-4D97-AF65-F5344CB8AC3E}">
        <p14:creationId xmlns:p14="http://schemas.microsoft.com/office/powerpoint/2010/main" val="1032180503"/>
      </p:ext>
    </p:extLst>
  </p:cSld>
  <p:clrMapOvr>
    <a:masterClrMapping/>
  </p:clrMapOvr>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Anderson and the</a:t>
            </a:r>
            <a:br>
              <a:rPr lang="en-US" sz="4000" dirty="0" smtClean="0"/>
            </a:br>
            <a:r>
              <a:rPr lang="en-US" sz="4000" dirty="0" smtClean="0"/>
              <a:t>Functions of Money</a:t>
            </a:r>
            <a:endParaRPr lang="en-US" sz="4000" dirty="0"/>
          </a:p>
        </p:txBody>
      </p:sp>
      <p:sp>
        <p:nvSpPr>
          <p:cNvPr id="3" name="Content Placeholder 2"/>
          <p:cNvSpPr>
            <a:spLocks noGrp="1"/>
          </p:cNvSpPr>
          <p:nvPr>
            <p:ph idx="1"/>
          </p:nvPr>
        </p:nvSpPr>
        <p:spPr>
          <a:xfrm>
            <a:off x="500249" y="1844941"/>
            <a:ext cx="8157931" cy="4524748"/>
          </a:xfrm>
        </p:spPr>
        <p:txBody>
          <a:bodyPr>
            <a:normAutofit/>
          </a:bodyPr>
          <a:lstStyle/>
          <a:p>
            <a:r>
              <a:rPr lang="en-US" sz="2100" dirty="0" smtClean="0"/>
              <a:t>The principle that money must have value to perform its functions was discussed by Benjamin Anderson in “The Value of Money” (1917), not as a response to Keynes’ liquidity preference theory (which wasn’t published until 1935), but rather as part of a critique of Fisher’s quantity theory of money.</a:t>
            </a:r>
          </a:p>
          <a:p>
            <a:pPr>
              <a:spcBef>
                <a:spcPts val="1400"/>
              </a:spcBef>
            </a:pPr>
            <a:r>
              <a:rPr lang="en-US" sz="2100" dirty="0" smtClean="0"/>
              <a:t>Firstly, in regard to money’s role as a unit of account, Anderson states: “to serve as a standard, or common measure, of value, the article chose must, as such, be valuable” (pp.133). In essence, Anderson argues that something can not be used to measure value unless it has the property of value, just as something can not be used to measure length unless it has the property of length (a “quantitative relation can only exist between </a:t>
            </a:r>
            <a:r>
              <a:rPr lang="en-US" sz="2100" i="1" dirty="0" smtClean="0"/>
              <a:t>homogenous</a:t>
            </a:r>
            <a:r>
              <a:rPr lang="en-US" sz="2100" dirty="0" smtClean="0"/>
              <a:t> things” pp.133).</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154</a:t>
            </a:fld>
            <a:endParaRPr lang="en-US"/>
          </a:p>
        </p:txBody>
      </p:sp>
    </p:spTree>
    <p:extLst>
      <p:ext uri="{BB962C8B-B14F-4D97-AF65-F5344CB8AC3E}">
        <p14:creationId xmlns:p14="http://schemas.microsoft.com/office/powerpoint/2010/main" val="466584792"/>
      </p:ext>
    </p:extLst>
  </p:cSld>
  <p:clrMapOvr>
    <a:masterClrMapping/>
  </p:clrMapOvr>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70" y="244158"/>
            <a:ext cx="8234891" cy="1339850"/>
          </a:xfrm>
        </p:spPr>
        <p:txBody>
          <a:bodyPr>
            <a:normAutofit/>
          </a:bodyPr>
          <a:lstStyle/>
          <a:p>
            <a:r>
              <a:rPr lang="en-US" sz="4000" dirty="0" smtClean="0"/>
              <a:t>Anderson: Medium of Exchange Must Possess, or Represent, Value</a:t>
            </a:r>
            <a:endParaRPr lang="en-US" sz="4000" dirty="0"/>
          </a:p>
        </p:txBody>
      </p:sp>
      <p:sp>
        <p:nvSpPr>
          <p:cNvPr id="3" name="Content Placeholder 2"/>
          <p:cNvSpPr>
            <a:spLocks noGrp="1"/>
          </p:cNvSpPr>
          <p:nvPr>
            <p:ph idx="1"/>
          </p:nvPr>
        </p:nvSpPr>
        <p:spPr>
          <a:xfrm>
            <a:off x="500250" y="1844941"/>
            <a:ext cx="8234891" cy="4582480"/>
          </a:xfrm>
        </p:spPr>
        <p:txBody>
          <a:bodyPr>
            <a:normAutofit/>
          </a:bodyPr>
          <a:lstStyle/>
          <a:p>
            <a:r>
              <a:rPr lang="en-US" sz="2100" dirty="0" smtClean="0"/>
              <a:t>In regard to money’s role as a medium of exchange, Anderson states: “ The medium of exchange must also have value, or else be a representative of something which has value. There can be no exchange in the economic sense… without a quid pro quo, without value balancing value, at least roughly, in the process.” (pp.133). In simple terms, we are not going to part with something that has value (a good) unless we receive something that has value in return: we will not accept money in exchange unless it possesses the property of “market value”.</a:t>
            </a:r>
          </a:p>
          <a:p>
            <a:pPr>
              <a:spcBef>
                <a:spcPts val="1400"/>
              </a:spcBef>
            </a:pPr>
            <a:r>
              <a:rPr lang="en-US" sz="2100" dirty="0" smtClean="0"/>
              <a:t>[Ironically, Anderson then proceeds to casually dismiss a version of the argument in this paper that money is “really a sort of title to, or, claim on… goods in general” (pp134) by equating such a system to a socialist system of fixed prices. Read it if you care.]</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155</a:t>
            </a:fld>
            <a:endParaRPr lang="en-US"/>
          </a:p>
        </p:txBody>
      </p:sp>
    </p:spTree>
    <p:extLst>
      <p:ext uri="{BB962C8B-B14F-4D97-AF65-F5344CB8AC3E}">
        <p14:creationId xmlns:p14="http://schemas.microsoft.com/office/powerpoint/2010/main" val="3530794640"/>
      </p:ext>
    </p:extLst>
  </p:cSld>
  <p:clrMapOvr>
    <a:masterClrMapping/>
  </p:clrMapOvr>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752" y="244158"/>
            <a:ext cx="8142187" cy="1339850"/>
          </a:xfrm>
        </p:spPr>
        <p:txBody>
          <a:bodyPr>
            <a:normAutofit/>
          </a:bodyPr>
          <a:lstStyle/>
          <a:p>
            <a:r>
              <a:rPr lang="en-US" sz="4000" dirty="0" smtClean="0"/>
              <a:t>“Medium of Exchange” is the Most Important Function of Money</a:t>
            </a:r>
            <a:endParaRPr lang="en-US" sz="4000" dirty="0"/>
          </a:p>
        </p:txBody>
      </p:sp>
      <p:sp>
        <p:nvSpPr>
          <p:cNvPr id="3" name="Content Placeholder 2"/>
          <p:cNvSpPr>
            <a:spLocks noGrp="1"/>
          </p:cNvSpPr>
          <p:nvPr>
            <p:ph idx="1"/>
          </p:nvPr>
        </p:nvSpPr>
        <p:spPr>
          <a:xfrm>
            <a:off x="496753" y="1855215"/>
            <a:ext cx="8296109" cy="4473886"/>
          </a:xfrm>
        </p:spPr>
        <p:txBody>
          <a:bodyPr>
            <a:noAutofit/>
          </a:bodyPr>
          <a:lstStyle/>
          <a:p>
            <a:r>
              <a:rPr lang="en-US" sz="2100" dirty="0" smtClean="0"/>
              <a:t>Let’s discuss each of the three functions in more detail. </a:t>
            </a:r>
            <a:r>
              <a:rPr lang="en-US" sz="2100" dirty="0" err="1" smtClean="0"/>
              <a:t>Mishkin</a:t>
            </a:r>
            <a:r>
              <a:rPr lang="en-US" sz="2100" dirty="0" smtClean="0"/>
              <a:t> (2012) states that “Of the three functions, its function as a medium of exchange is what distinguishes money from other assets such as stocks, bonds and houses.” </a:t>
            </a:r>
            <a:r>
              <a:rPr lang="en-US" sz="2100" dirty="0" err="1" smtClean="0"/>
              <a:t>Mishkin</a:t>
            </a:r>
            <a:r>
              <a:rPr lang="en-US" sz="2100" dirty="0" smtClean="0"/>
              <a:t> continues by observing that a medium of exchange is important for modern society to operate (the transaction costs of barter are too high) and that for a commodity to function as a medium of exchange it has to meet several criteria (widely accepted, easily divisible, easy to carry etc.).</a:t>
            </a:r>
          </a:p>
          <a:p>
            <a:r>
              <a:rPr lang="en-US" sz="2100" dirty="0" smtClean="0"/>
              <a:t>All the analysis above is fine. But the question that needs to be asked is “</a:t>
            </a:r>
            <a:r>
              <a:rPr lang="en-US" sz="2100" i="1" dirty="0" smtClean="0"/>
              <a:t>why</a:t>
            </a:r>
            <a:r>
              <a:rPr lang="en-US" sz="2100" dirty="0" smtClean="0"/>
              <a:t> is fiat money accepted as a medium of exchange?” Alternatively, you could rephrase the question as “why is fiat money, such as the US Dollar, widely accepted”?</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156</a:t>
            </a:fld>
            <a:endParaRPr lang="en-US"/>
          </a:p>
        </p:txBody>
      </p:sp>
    </p:spTree>
    <p:extLst>
      <p:ext uri="{BB962C8B-B14F-4D97-AF65-F5344CB8AC3E}">
        <p14:creationId xmlns:p14="http://schemas.microsoft.com/office/powerpoint/2010/main" val="2093283227"/>
      </p:ext>
    </p:extLst>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is Fia</a:t>
            </a:r>
            <a:r>
              <a:rPr lang="en-US" sz="4000" dirty="0"/>
              <a:t>t</a:t>
            </a:r>
            <a:r>
              <a:rPr lang="en-US" sz="4000" dirty="0" smtClean="0"/>
              <a:t> Money Accepted</a:t>
            </a:r>
            <a:br>
              <a:rPr lang="en-US" sz="4000" dirty="0" smtClean="0"/>
            </a:br>
            <a:r>
              <a:rPr lang="en-US" sz="4000" dirty="0" smtClean="0"/>
              <a:t>as a Medium of Exchange?</a:t>
            </a:r>
            <a:endParaRPr lang="en-US" sz="4000" dirty="0"/>
          </a:p>
        </p:txBody>
      </p:sp>
      <p:sp>
        <p:nvSpPr>
          <p:cNvPr id="3" name="Content Placeholder 2"/>
          <p:cNvSpPr>
            <a:spLocks noGrp="1"/>
          </p:cNvSpPr>
          <p:nvPr>
            <p:ph idx="1"/>
          </p:nvPr>
        </p:nvSpPr>
        <p:spPr>
          <a:xfrm>
            <a:off x="497965" y="1855216"/>
            <a:ext cx="8179455" cy="4475986"/>
          </a:xfrm>
        </p:spPr>
        <p:txBody>
          <a:bodyPr>
            <a:noAutofit/>
          </a:bodyPr>
          <a:lstStyle/>
          <a:p>
            <a:r>
              <a:rPr lang="en-US" sz="2100" dirty="0" smtClean="0"/>
              <a:t>One possible argument is that fiat money is widely accepted “by convention”. Most of us grew up with fiat money as the primary medium of exchange in our society and most of us haven</a:t>
            </a:r>
            <a:r>
              <a:rPr lang="fr-FR" sz="2100" dirty="0" smtClean="0"/>
              <a:t>’</a:t>
            </a:r>
            <a:r>
              <a:rPr lang="en-US" sz="2100" dirty="0" smtClean="0"/>
              <a:t>t experienced anything different in our life time. So, one could make the case that we accept fiat money a medium of exchange “by convention”. But why does the convention exist in the first place and why the convention can’t change over night?</a:t>
            </a:r>
          </a:p>
          <a:p>
            <a:pPr>
              <a:spcBef>
                <a:spcPts val="1400"/>
              </a:spcBef>
            </a:pPr>
            <a:r>
              <a:rPr lang="en-US" sz="2100" dirty="0" smtClean="0"/>
              <a:t>Another common argument is that fiat money is widely accepted because the government accepts it as payment for taxes and other debts owed to the government. This may explain why money is used for that function (paying taxes), but why is it used for all the other transactions in the economy?</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157</a:t>
            </a:fld>
            <a:endParaRPr lang="en-US"/>
          </a:p>
        </p:txBody>
      </p:sp>
    </p:spTree>
    <p:extLst>
      <p:ext uri="{BB962C8B-B14F-4D97-AF65-F5344CB8AC3E}">
        <p14:creationId xmlns:p14="http://schemas.microsoft.com/office/powerpoint/2010/main" val="4163590755"/>
      </p:ext>
    </p:extLst>
  </p:cSld>
  <p:clrMapOvr>
    <a:masterClrMapping/>
  </p:clrMapOvr>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Do We Accept</a:t>
            </a:r>
            <a:br>
              <a:rPr lang="en-US" sz="4000" dirty="0" smtClean="0"/>
            </a:br>
            <a:r>
              <a:rPr lang="en-US" sz="4000" dirty="0" smtClean="0"/>
              <a:t>Fiat Money as Payment?</a:t>
            </a:r>
            <a:endParaRPr lang="en-US" sz="4000" dirty="0"/>
          </a:p>
        </p:txBody>
      </p:sp>
      <p:sp>
        <p:nvSpPr>
          <p:cNvPr id="3" name="Content Placeholder 2"/>
          <p:cNvSpPr>
            <a:spLocks noGrp="1"/>
          </p:cNvSpPr>
          <p:nvPr>
            <p:ph idx="1"/>
          </p:nvPr>
        </p:nvSpPr>
        <p:spPr>
          <a:xfrm>
            <a:off x="497964" y="1855812"/>
            <a:ext cx="8217938" cy="4394517"/>
          </a:xfrm>
        </p:spPr>
        <p:txBody>
          <a:bodyPr>
            <a:normAutofit/>
          </a:bodyPr>
          <a:lstStyle/>
          <a:p>
            <a:r>
              <a:rPr lang="en-US" sz="2100" dirty="0" smtClean="0"/>
              <a:t>There is a better explanation. Trade, in its most basic form, involves the exchange of one thing of value for another thing of value. The ratio of exchange (the price) is determined by the relative market value of the two items. A rational person will only sell a good if they receive something of equivalent (or greater) value in exchange. Hence, for fiat money to be accepted as payment (used as a medium of exchange) it must have the property of “market value”.</a:t>
            </a:r>
          </a:p>
          <a:p>
            <a:r>
              <a:rPr lang="en-US" sz="2100" dirty="0" smtClean="0"/>
              <a:t>However, fiat money has no “intrinsic value” (it is not a real asset). Therefore, fiat must derive its value from some other source: its status as a financial instrument. The reason fiat money is accepted as payment for goods and services is because it is a proportionate claim on the output of society.</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158</a:t>
            </a:fld>
            <a:endParaRPr lang="en-US"/>
          </a:p>
        </p:txBody>
      </p:sp>
    </p:spTree>
    <p:extLst>
      <p:ext uri="{BB962C8B-B14F-4D97-AF65-F5344CB8AC3E}">
        <p14:creationId xmlns:p14="http://schemas.microsoft.com/office/powerpoint/2010/main" val="336784348"/>
      </p:ext>
    </p:extLst>
  </p:cSld>
  <p:clrMapOvr>
    <a:masterClrMapping/>
  </p:clrMapOvr>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Can Money Be Used</a:t>
            </a:r>
            <a:br>
              <a:rPr lang="en-US" sz="4000" dirty="0" smtClean="0"/>
            </a:br>
            <a:r>
              <a:rPr lang="en-US" sz="4000" dirty="0" smtClean="0"/>
              <a:t>As a Unit of Account?</a:t>
            </a:r>
            <a:endParaRPr lang="en-US" sz="4000" dirty="0"/>
          </a:p>
        </p:txBody>
      </p:sp>
      <p:sp>
        <p:nvSpPr>
          <p:cNvPr id="3" name="Content Placeholder 2"/>
          <p:cNvSpPr>
            <a:spLocks noGrp="1"/>
          </p:cNvSpPr>
          <p:nvPr>
            <p:ph idx="1"/>
          </p:nvPr>
        </p:nvSpPr>
        <p:spPr>
          <a:xfrm>
            <a:off x="496754" y="1835666"/>
            <a:ext cx="8238388" cy="4514333"/>
          </a:xfrm>
        </p:spPr>
        <p:txBody>
          <a:bodyPr>
            <a:normAutofit fontScale="92500"/>
          </a:bodyPr>
          <a:lstStyle/>
          <a:p>
            <a:r>
              <a:rPr lang="en-US" dirty="0" smtClean="0"/>
              <a:t>Why is money used as a unit of account? The best starting point for this question is to ask the broader question: what property must any good, asset or other item have to be used as a unit of account? A unit of account is something that can provide a unit of measurement for defining, recording and comparing the value of other things. And here we return to Anderson (1917</a:t>
            </a:r>
            <a:r>
              <a:rPr lang="en-US" dirty="0"/>
              <a:t>)</a:t>
            </a:r>
            <a:r>
              <a:rPr lang="en-US" dirty="0" smtClean="0"/>
              <a:t>: a “quantitative </a:t>
            </a:r>
            <a:r>
              <a:rPr lang="en-US" dirty="0"/>
              <a:t>relation can only exist between </a:t>
            </a:r>
            <a:r>
              <a:rPr lang="en-US" i="1" dirty="0"/>
              <a:t>homogenous</a:t>
            </a:r>
            <a:r>
              <a:rPr lang="en-US" dirty="0"/>
              <a:t> </a:t>
            </a:r>
            <a:r>
              <a:rPr lang="en-US" dirty="0" smtClean="0"/>
              <a:t>things”. In order for something to measure value, it must itself have value.</a:t>
            </a:r>
          </a:p>
          <a:p>
            <a:r>
              <a:rPr lang="en-US" dirty="0" smtClean="0"/>
              <a:t>In order for a good, asset or any other item to be used as a device to measure and compare market value, it must (1) have market value itself, and (2) that market value must be widely recognized and understood. </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159</a:t>
            </a:fld>
            <a:endParaRPr lang="en-US"/>
          </a:p>
        </p:txBody>
      </p:sp>
    </p:spTree>
    <p:extLst>
      <p:ext uri="{BB962C8B-B14F-4D97-AF65-F5344CB8AC3E}">
        <p14:creationId xmlns:p14="http://schemas.microsoft.com/office/powerpoint/2010/main" val="3192404821"/>
      </p:ext>
    </p:extLst>
  </p:cSld>
  <p:clrMapOvr>
    <a:masterClrMapping/>
  </p:clrMapOvr>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333" y="244158"/>
            <a:ext cx="8265622" cy="1339850"/>
          </a:xfrm>
        </p:spPr>
        <p:txBody>
          <a:bodyPr>
            <a:noAutofit/>
          </a:bodyPr>
          <a:lstStyle/>
          <a:p>
            <a:r>
              <a:rPr lang="en-US" sz="4000" dirty="0" smtClean="0"/>
              <a:t>Money has Market Value &amp; It’s Market Value is Widely Recognized</a:t>
            </a:r>
            <a:endParaRPr lang="en-US" sz="4000" dirty="0"/>
          </a:p>
        </p:txBody>
      </p:sp>
      <p:sp>
        <p:nvSpPr>
          <p:cNvPr id="3" name="Content Placeholder 2"/>
          <p:cNvSpPr>
            <a:spLocks noGrp="1"/>
          </p:cNvSpPr>
          <p:nvPr>
            <p:ph idx="1"/>
          </p:nvPr>
        </p:nvSpPr>
        <p:spPr>
          <a:xfrm>
            <a:off x="499333" y="1856152"/>
            <a:ext cx="8265622" cy="4630617"/>
          </a:xfrm>
        </p:spPr>
        <p:txBody>
          <a:bodyPr>
            <a:normAutofit fontScale="92500"/>
          </a:bodyPr>
          <a:lstStyle/>
          <a:p>
            <a:r>
              <a:rPr lang="en-US" sz="2300" dirty="0"/>
              <a:t>Any </a:t>
            </a:r>
            <a:r>
              <a:rPr lang="en-US" sz="2300" dirty="0" smtClean="0"/>
              <a:t>good or asset which has a market value that is widely understood and recognized </a:t>
            </a:r>
            <a:r>
              <a:rPr lang="en-US" sz="2300" dirty="0"/>
              <a:t>can be used as a unit of account. For example, bananas could be used as a unit of account and all prices in the economy could be expressed in “banana terms” (</a:t>
            </a:r>
            <a:r>
              <a:rPr lang="en-US" sz="2300" dirty="0" err="1"/>
              <a:t>eg</a:t>
            </a:r>
            <a:r>
              <a:rPr lang="en-US" sz="2300" dirty="0"/>
              <a:t>. a loaf of bread costs six bananas).</a:t>
            </a:r>
          </a:p>
          <a:p>
            <a:pPr>
              <a:spcBef>
                <a:spcPts val="1400"/>
              </a:spcBef>
            </a:pPr>
            <a:r>
              <a:rPr lang="en-US" sz="2300" dirty="0" smtClean="0"/>
              <a:t>Prices </a:t>
            </a:r>
            <a:r>
              <a:rPr lang="en-US" sz="2300" dirty="0"/>
              <a:t>can be expressed in fiat currency terms (money acts as a unit of account) </a:t>
            </a:r>
            <a:r>
              <a:rPr lang="en-US" sz="2300" dirty="0" smtClean="0"/>
              <a:t>because, and only because, </a:t>
            </a:r>
            <a:r>
              <a:rPr lang="en-US" sz="2300" dirty="0"/>
              <a:t>money </a:t>
            </a:r>
            <a:r>
              <a:rPr lang="en-US" sz="2300" dirty="0" smtClean="0"/>
              <a:t>has market </a:t>
            </a:r>
            <a:r>
              <a:rPr lang="en-US" sz="2300" dirty="0"/>
              <a:t>value. </a:t>
            </a:r>
            <a:r>
              <a:rPr lang="en-US" sz="2300" dirty="0" smtClean="0"/>
              <a:t>The market value of money is solely due to and derived </a:t>
            </a:r>
            <a:r>
              <a:rPr lang="en-US" sz="2300" dirty="0"/>
              <a:t>from the fact that money is an equity instrument of society that represent a proportionate claim on the output of </a:t>
            </a:r>
            <a:r>
              <a:rPr lang="en-US" sz="2300" dirty="0" smtClean="0"/>
              <a:t>society. [The </a:t>
            </a:r>
            <a:r>
              <a:rPr lang="en-US" sz="2300" dirty="0"/>
              <a:t>first section of </a:t>
            </a:r>
            <a:r>
              <a:rPr lang="en-US" sz="2300" dirty="0" smtClean="0"/>
              <a:t>The </a:t>
            </a:r>
            <a:r>
              <a:rPr lang="en-US" sz="2300" dirty="0"/>
              <a:t>Inflation </a:t>
            </a:r>
            <a:r>
              <a:rPr lang="en-US" sz="2300" dirty="0" smtClean="0"/>
              <a:t>Enigma </a:t>
            </a:r>
            <a:r>
              <a:rPr lang="en-US" sz="2300" dirty="0"/>
              <a:t>covers the theory </a:t>
            </a:r>
            <a:r>
              <a:rPr lang="en-US" sz="2300" dirty="0" smtClean="0"/>
              <a:t>that “price is a relative expression of two market values” in </a:t>
            </a:r>
            <a:r>
              <a:rPr lang="en-US" sz="2300" dirty="0"/>
              <a:t>great detail and should be read in order to </a:t>
            </a:r>
            <a:r>
              <a:rPr lang="en-US" sz="2300" dirty="0" smtClean="0"/>
              <a:t>better understand </a:t>
            </a:r>
            <a:r>
              <a:rPr lang="en-US" sz="2300" dirty="0"/>
              <a:t>the concept of </a:t>
            </a:r>
            <a:r>
              <a:rPr lang="en-US" sz="2300" dirty="0" smtClean="0"/>
              <a:t>unit </a:t>
            </a:r>
            <a:r>
              <a:rPr lang="en-US" sz="2300" dirty="0"/>
              <a:t>of </a:t>
            </a:r>
            <a:r>
              <a:rPr lang="en-US" sz="2300" dirty="0" smtClean="0"/>
              <a:t>account.]</a:t>
            </a:r>
            <a:endParaRPr lang="en-US" sz="2300"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160</a:t>
            </a:fld>
            <a:endParaRPr lang="en-US"/>
          </a:p>
        </p:txBody>
      </p:sp>
    </p:spTree>
    <p:extLst>
      <p:ext uri="{BB962C8B-B14F-4D97-AF65-F5344CB8AC3E}">
        <p14:creationId xmlns:p14="http://schemas.microsoft.com/office/powerpoint/2010/main" val="4107271260"/>
      </p:ext>
    </p:extLst>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is Money a Store of Value?</a:t>
            </a:r>
            <a:endParaRPr lang="en-US" sz="4000" dirty="0"/>
          </a:p>
        </p:txBody>
      </p:sp>
      <p:sp>
        <p:nvSpPr>
          <p:cNvPr id="3" name="Content Placeholder 2"/>
          <p:cNvSpPr>
            <a:spLocks noGrp="1"/>
          </p:cNvSpPr>
          <p:nvPr>
            <p:ph idx="1"/>
          </p:nvPr>
        </p:nvSpPr>
        <p:spPr>
          <a:xfrm>
            <a:off x="497359" y="1835970"/>
            <a:ext cx="8199301" cy="4533413"/>
          </a:xfrm>
        </p:spPr>
        <p:txBody>
          <a:bodyPr>
            <a:normAutofit fontScale="92500"/>
          </a:bodyPr>
          <a:lstStyle/>
          <a:p>
            <a:r>
              <a:rPr lang="en-US" dirty="0" smtClean="0"/>
              <a:t>It is accepted wisdom that money, in common with all assets, is a store of value. But why is fiat money a store of value, or in Friedman’s words “a temporary abode of purchasing power”? After all, fiat money has no intrinsic value: it is literally just a piece of paper with pictures on it.</a:t>
            </a:r>
          </a:p>
          <a:p>
            <a:r>
              <a:rPr lang="en-US" dirty="0" smtClean="0"/>
              <a:t>Fiat money is a store of value because fiat money has value. Money is not unique as a store of value: every asset, by definition, is a store of value. Money is a store of value because money is an asset and money is “worth” something. The question which economics has failed to answer is “how is the value money is derived?”. Economics relies on the circular argument that “money has value because it is a store of value”.</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161</a:t>
            </a:fld>
            <a:endParaRPr lang="en-US"/>
          </a:p>
        </p:txBody>
      </p:sp>
    </p:spTree>
    <p:extLst>
      <p:ext uri="{BB962C8B-B14F-4D97-AF65-F5344CB8AC3E}">
        <p14:creationId xmlns:p14="http://schemas.microsoft.com/office/powerpoint/2010/main" val="1692117149"/>
      </p:ext>
    </p:extLst>
  </p:cSld>
  <p:clrMapOvr>
    <a:masterClrMapping/>
  </p:clrMapOvr>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Money’s Value is Derived from the Liability it Represents</a:t>
            </a:r>
            <a:endParaRPr lang="en-US" sz="4000" dirty="0"/>
          </a:p>
        </p:txBody>
      </p:sp>
      <p:sp>
        <p:nvSpPr>
          <p:cNvPr id="3" name="Content Placeholder 2"/>
          <p:cNvSpPr>
            <a:spLocks noGrp="1"/>
          </p:cNvSpPr>
          <p:nvPr>
            <p:ph idx="1"/>
          </p:nvPr>
        </p:nvSpPr>
        <p:spPr>
          <a:xfrm>
            <a:off x="499635" y="1850366"/>
            <a:ext cx="8246080" cy="4605839"/>
          </a:xfrm>
        </p:spPr>
        <p:txBody>
          <a:bodyPr>
            <a:normAutofit/>
          </a:bodyPr>
          <a:lstStyle/>
          <a:p>
            <a:r>
              <a:rPr lang="en-US" sz="2100" dirty="0" smtClean="0"/>
              <a:t>As discussed, fiat money is not a real asset. Today, fiat money is not even linked to a real asset (such as gold). But fiat money still has value as asset? So why? If fiat money is not a real asset then it must be a financial instrument. A financial instrument has value as an asset because of the liability it represents to a counterparty. The </a:t>
            </a:r>
            <a:r>
              <a:rPr lang="en-US" sz="2100" dirty="0"/>
              <a:t>value of money is derived from the fact that it is </a:t>
            </a:r>
            <a:r>
              <a:rPr lang="en-US" sz="2100" dirty="0" smtClean="0"/>
              <a:t>an equity instrument, </a:t>
            </a:r>
            <a:r>
              <a:rPr lang="en-US" sz="2100" dirty="0"/>
              <a:t>issued by government on behalf of society, that entitles </a:t>
            </a:r>
            <a:r>
              <a:rPr lang="en-US" sz="2100" dirty="0" smtClean="0"/>
              <a:t>its </a:t>
            </a:r>
            <a:r>
              <a:rPr lang="en-US" sz="2100" dirty="0"/>
              <a:t>holder to a </a:t>
            </a:r>
            <a:r>
              <a:rPr lang="en-US" sz="2100" dirty="0" smtClean="0"/>
              <a:t>proportion </a:t>
            </a:r>
            <a:r>
              <a:rPr lang="en-US" sz="2100" dirty="0"/>
              <a:t>of the </a:t>
            </a:r>
            <a:r>
              <a:rPr lang="en-US" sz="2100" dirty="0" smtClean="0"/>
              <a:t>future </a:t>
            </a:r>
            <a:r>
              <a:rPr lang="en-US" sz="2100" dirty="0"/>
              <a:t>output of society.</a:t>
            </a:r>
          </a:p>
          <a:p>
            <a:r>
              <a:rPr lang="en-US" sz="2100" dirty="0" smtClean="0"/>
              <a:t>Money no more derives its value from being a “store of value” than US government bonds or Microsoft stock derive their value from being a “store of value”. Money derives its value from the nature of the claim that it represents.</a:t>
            </a:r>
            <a:endParaRPr lang="en-US" sz="2100" dirty="0"/>
          </a:p>
          <a:p>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162</a:t>
            </a:fld>
            <a:endParaRPr lang="en-US"/>
          </a:p>
        </p:txBody>
      </p:sp>
    </p:spTree>
    <p:extLst>
      <p:ext uri="{BB962C8B-B14F-4D97-AF65-F5344CB8AC3E}">
        <p14:creationId xmlns:p14="http://schemas.microsoft.com/office/powerpoint/2010/main" val="1991746790"/>
      </p:ext>
    </p:extLst>
  </p:cSld>
  <p:clrMapOvr>
    <a:masterClrMapping/>
  </p:clrMapOvr>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Review of the</a:t>
            </a:r>
            <a:br>
              <a:rPr lang="en-US" sz="4000" dirty="0" smtClean="0"/>
            </a:br>
            <a:r>
              <a:rPr lang="en-US" sz="4000" dirty="0" smtClean="0"/>
              <a:t>Functions of Money</a:t>
            </a:r>
            <a:endParaRPr lang="en-US" sz="4000" dirty="0"/>
          </a:p>
        </p:txBody>
      </p:sp>
      <p:sp>
        <p:nvSpPr>
          <p:cNvPr id="3" name="Content Placeholder 2"/>
          <p:cNvSpPr>
            <a:spLocks noGrp="1"/>
          </p:cNvSpPr>
          <p:nvPr>
            <p:ph idx="1"/>
          </p:nvPr>
        </p:nvSpPr>
        <p:spPr>
          <a:xfrm>
            <a:off x="496754" y="1834774"/>
            <a:ext cx="8238388" cy="4457939"/>
          </a:xfrm>
        </p:spPr>
        <p:txBody>
          <a:bodyPr>
            <a:normAutofit fontScale="92500"/>
          </a:bodyPr>
          <a:lstStyle/>
          <a:p>
            <a:r>
              <a:rPr lang="en-US" dirty="0" smtClean="0"/>
              <a:t>The reason money functions as a medium of exchange, a unit of account and a store of value is because money is a financial instrument and, consequently, has the property of “market value”. The market value of money is not derived “by convention”, “by dictate” or “by habit” and it is not derived from its “three functions”. The market value of money, its value as an asset, is solely due to, and derived from the liability that it represents as a proportional claim on the output of society.</a:t>
            </a:r>
          </a:p>
          <a:p>
            <a:r>
              <a:rPr lang="en-US" dirty="0" smtClean="0"/>
              <a:t>Arguably, the reason money has acted so successfully as a claim against the output of society (the reason it has performed so well as a medium of exchange) is because it is, quite literally, a claim on the output of society (a financial instrument).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163</a:t>
            </a:fld>
            <a:endParaRPr lang="en-US"/>
          </a:p>
        </p:txBody>
      </p:sp>
    </p:spTree>
    <p:extLst>
      <p:ext uri="{BB962C8B-B14F-4D97-AF65-F5344CB8AC3E}">
        <p14:creationId xmlns:p14="http://schemas.microsoft.com/office/powerpoint/2010/main" val="2591379806"/>
      </p:ext>
    </p:extLst>
  </p:cSld>
  <p:clrMapOvr>
    <a:masterClrMapping/>
  </p:clrMapOvr>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Demand for Money</a:t>
            </a:r>
            <a:endParaRPr lang="en-US" sz="4000" dirty="0"/>
          </a:p>
        </p:txBody>
      </p:sp>
      <p:sp>
        <p:nvSpPr>
          <p:cNvPr id="3" name="Text Placeholder 2"/>
          <p:cNvSpPr>
            <a:spLocks noGrp="1"/>
          </p:cNvSpPr>
          <p:nvPr>
            <p:ph type="body" idx="1"/>
          </p:nvPr>
        </p:nvSpPr>
        <p:spPr/>
        <p:txBody>
          <a:bodyPr/>
          <a:lstStyle/>
          <a:p>
            <a:r>
              <a:rPr lang="en-US" dirty="0" smtClean="0"/>
              <a:t>The Price of Money is Not “The Interest Rate”:</a:t>
            </a:r>
          </a:p>
          <a:p>
            <a:r>
              <a:rPr lang="en-US" dirty="0" smtClean="0"/>
              <a:t>A Preliminary Discussion of Keynes’ Liquidity Preference Theory</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164</a:t>
            </a:fld>
            <a:endParaRPr lang="en-US"/>
          </a:p>
        </p:txBody>
      </p:sp>
    </p:spTree>
    <p:extLst>
      <p:ext uri="{BB962C8B-B14F-4D97-AF65-F5344CB8AC3E}">
        <p14:creationId xmlns:p14="http://schemas.microsoft.com/office/powerpoint/2010/main" val="616516050"/>
      </p:ext>
    </p:extLst>
  </p:cSld>
  <p:clrMapOvr>
    <a:masterClrMapping/>
  </p:clrMapOvr>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Points of Qualification</a:t>
            </a:r>
            <a:endParaRPr lang="en-US" sz="4000" dirty="0"/>
          </a:p>
        </p:txBody>
      </p:sp>
      <p:sp>
        <p:nvSpPr>
          <p:cNvPr id="3" name="Content Placeholder 2"/>
          <p:cNvSpPr>
            <a:spLocks noGrp="1"/>
          </p:cNvSpPr>
          <p:nvPr>
            <p:ph idx="1"/>
          </p:nvPr>
        </p:nvSpPr>
        <p:spPr>
          <a:xfrm>
            <a:off x="500250" y="1825697"/>
            <a:ext cx="8215651" cy="4524748"/>
          </a:xfrm>
        </p:spPr>
        <p:txBody>
          <a:bodyPr>
            <a:normAutofit fontScale="92500"/>
          </a:bodyPr>
          <a:lstStyle/>
          <a:p>
            <a:r>
              <a:rPr lang="en-US" dirty="0" smtClean="0"/>
              <a:t>Before we begin this final section of the paper, it is worth noting two points. Firstly, the primary purpose of The Enigma Series is not to provide a critique of liquidity preference theory. Rather, it is to offer an alternative theory regarding the nature of money, the value of money and the determination of prices, a theory that ultimately provides qualified support for some of the important predictions made by Keynesian theory.</a:t>
            </a:r>
          </a:p>
          <a:p>
            <a:r>
              <a:rPr lang="en-US" dirty="0" smtClean="0"/>
              <a:t>However, the fact is that the theory of money demand is currently dominated by Keynesian thought and any alternative theory must address the “elephant in the room”. In particular, The Enigma Series directly contests the Keynesian notion that supply and demand for money determines the interest rate.</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165</a:t>
            </a:fld>
            <a:endParaRPr lang="en-US"/>
          </a:p>
        </p:txBody>
      </p:sp>
    </p:spTree>
    <p:extLst>
      <p:ext uri="{BB962C8B-B14F-4D97-AF65-F5344CB8AC3E}">
        <p14:creationId xmlns:p14="http://schemas.microsoft.com/office/powerpoint/2010/main" val="1662371380"/>
      </p:ext>
    </p:extLst>
  </p:cSld>
  <p:clrMapOvr>
    <a:masterClrMapping/>
  </p:clrMapOvr>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Difference in Perspective</a:t>
            </a:r>
            <a:endParaRPr lang="en-US" sz="4000" dirty="0"/>
          </a:p>
        </p:txBody>
      </p:sp>
      <p:sp>
        <p:nvSpPr>
          <p:cNvPr id="3" name="Content Placeholder 2"/>
          <p:cNvSpPr>
            <a:spLocks noGrp="1"/>
          </p:cNvSpPr>
          <p:nvPr>
            <p:ph idx="1"/>
          </p:nvPr>
        </p:nvSpPr>
        <p:spPr>
          <a:xfrm>
            <a:off x="500250" y="1825697"/>
            <a:ext cx="8196410" cy="4563236"/>
          </a:xfrm>
        </p:spPr>
        <p:txBody>
          <a:bodyPr>
            <a:normAutofit fontScale="92500"/>
          </a:bodyPr>
          <a:lstStyle/>
          <a:p>
            <a:r>
              <a:rPr lang="en-US" dirty="0" smtClean="0"/>
              <a:t>The second point I would like to make is that this section is intended as an introduction to the differences between liquidity preference theory and proportional claim theory.</a:t>
            </a:r>
          </a:p>
          <a:p>
            <a:r>
              <a:rPr lang="en-US" dirty="0" smtClean="0"/>
              <a:t>Proportional claim theory provides a different, and hopefully more useful, perspective on the nature of money and its role in price determination. However, readers will only be able to fully appreciate this difference in perspective once they have read all the papers that comprise </a:t>
            </a:r>
            <a:r>
              <a:rPr lang="en-US" dirty="0"/>
              <a:t>t</a:t>
            </a:r>
            <a:r>
              <a:rPr lang="en-US" dirty="0" smtClean="0"/>
              <a:t>he Enigma Series.</a:t>
            </a:r>
            <a:endParaRPr lang="en-US" dirty="0"/>
          </a:p>
          <a:p>
            <a:r>
              <a:rPr lang="en-US" dirty="0" smtClean="0"/>
              <a:t>While some of the </a:t>
            </a:r>
            <a:r>
              <a:rPr lang="en-US" dirty="0"/>
              <a:t>objections </a:t>
            </a:r>
            <a:r>
              <a:rPr lang="en-US" dirty="0" smtClean="0"/>
              <a:t>to liquidity preference theory may seem oblique at this point, I would encourage readers to revisit these objections once </a:t>
            </a:r>
            <a:r>
              <a:rPr lang="en-US" dirty="0"/>
              <a:t>they have read the entire </a:t>
            </a:r>
            <a:r>
              <a:rPr lang="en-US" dirty="0" smtClean="0"/>
              <a:t>Enigma Series</a:t>
            </a:r>
            <a:r>
              <a:rPr lang="en-US" dirty="0"/>
              <a:t>. </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166</a:t>
            </a:fld>
            <a:endParaRPr lang="en-US"/>
          </a:p>
        </p:txBody>
      </p:sp>
    </p:spTree>
    <p:extLst>
      <p:ext uri="{BB962C8B-B14F-4D97-AF65-F5344CB8AC3E}">
        <p14:creationId xmlns:p14="http://schemas.microsoft.com/office/powerpoint/2010/main" val="1066220878"/>
      </p:ext>
    </p:extLst>
  </p:cSld>
  <p:clrMapOvr>
    <a:masterClrMapping/>
  </p:clrMapOvr>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Liquidity Preference Theory:</a:t>
            </a:r>
            <a:br>
              <a:rPr lang="en-US" sz="4000" dirty="0" smtClean="0"/>
            </a:br>
            <a:r>
              <a:rPr lang="en-US" sz="4000" dirty="0" smtClean="0"/>
              <a:t>Three Key Objections</a:t>
            </a:r>
            <a:endParaRPr lang="en-US" sz="4000" dirty="0"/>
          </a:p>
        </p:txBody>
      </p:sp>
      <p:sp>
        <p:nvSpPr>
          <p:cNvPr id="3" name="Content Placeholder 2"/>
          <p:cNvSpPr>
            <a:spLocks noGrp="1"/>
          </p:cNvSpPr>
          <p:nvPr>
            <p:ph idx="1"/>
          </p:nvPr>
        </p:nvSpPr>
        <p:spPr>
          <a:xfrm>
            <a:off x="500250" y="1825697"/>
            <a:ext cx="8369574" cy="4582480"/>
          </a:xfrm>
        </p:spPr>
        <p:txBody>
          <a:bodyPr>
            <a:normAutofit/>
          </a:bodyPr>
          <a:lstStyle/>
          <a:p>
            <a:r>
              <a:rPr lang="en-US" sz="2100" dirty="0" smtClean="0"/>
              <a:t>While there are many possible objections to liquidity preference theory (most notably, that it is a poor alternative to the neoclassical or time preference theory of the interest rate), the Enigma Series is going to focus on three key issues that relate directly to the nature of money itself.</a:t>
            </a:r>
          </a:p>
          <a:p>
            <a:pPr>
              <a:spcBef>
                <a:spcPts val="1400"/>
              </a:spcBef>
            </a:pPr>
            <a:r>
              <a:rPr lang="en-US" sz="2100" dirty="0" smtClean="0"/>
              <a:t>Firstly, liquidity preference theory inherently relies on a circular argument. Keynes argues that the demand for money depends on its usefulness as a medium of exchange and its relative attractiveness as a store of value: however, money can only perform both of these roles because there </a:t>
            </a:r>
            <a:r>
              <a:rPr lang="en-US" sz="2100" i="1" dirty="0" smtClean="0"/>
              <a:t>is</a:t>
            </a:r>
            <a:r>
              <a:rPr lang="en-US" sz="2100" dirty="0" smtClean="0"/>
              <a:t> demand for money. While the circular nature of the argument is problematic, what it really highlights is that Keynes has tossed aside the key principle of asset valuation: discounted future benefits.</a:t>
            </a:r>
            <a:endParaRPr lang="en-US" sz="2100" dirty="0"/>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167</a:t>
            </a:fld>
            <a:endParaRPr lang="en-US"/>
          </a:p>
        </p:txBody>
      </p:sp>
    </p:spTree>
    <p:extLst>
      <p:ext uri="{BB962C8B-B14F-4D97-AF65-F5344CB8AC3E}">
        <p14:creationId xmlns:p14="http://schemas.microsoft.com/office/powerpoint/2010/main" val="107873897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Key Objections (Continued)</a:t>
            </a:r>
            <a:endParaRPr lang="en-US" sz="4000" dirty="0"/>
          </a:p>
        </p:txBody>
      </p:sp>
      <p:sp>
        <p:nvSpPr>
          <p:cNvPr id="3" name="Content Placeholder 2"/>
          <p:cNvSpPr>
            <a:spLocks noGrp="1"/>
          </p:cNvSpPr>
          <p:nvPr>
            <p:ph idx="1"/>
          </p:nvPr>
        </p:nvSpPr>
        <p:spPr>
          <a:xfrm>
            <a:off x="500250" y="1825697"/>
            <a:ext cx="8234891" cy="4563236"/>
          </a:xfrm>
        </p:spPr>
        <p:txBody>
          <a:bodyPr>
            <a:normAutofit/>
          </a:bodyPr>
          <a:lstStyle/>
          <a:p>
            <a:r>
              <a:rPr lang="en-US" sz="2100" dirty="0" smtClean="0"/>
              <a:t>Secondly, liquidity preference theory effectively denies that money has its own unique market value. The notion that the price of money (the equity of society) is not only the same as, but also determines, the price of government debt (the debt of society) breaches perhaps the most obvious principle of asset pricing: every unique asset has a unique market value.</a:t>
            </a:r>
          </a:p>
          <a:p>
            <a:pPr>
              <a:spcBef>
                <a:spcPts val="1400"/>
              </a:spcBef>
            </a:pPr>
            <a:r>
              <a:rPr lang="en-US" sz="2100" dirty="0" smtClean="0"/>
              <a:t>Thirdly, it will be argued (primarily in The Velocity Enigma) that the relationship that Keynes proposes between the interest rate and the demand for money is, in fact, the precise opposite of the actual relationship. An increase in expected nominal investment returns, as </a:t>
            </a:r>
            <a:r>
              <a:rPr lang="en-US" sz="2100" dirty="0" err="1" smtClean="0"/>
              <a:t>proxied</a:t>
            </a:r>
            <a:r>
              <a:rPr lang="en-US" sz="2100" dirty="0" smtClean="0"/>
              <a:t> by the long-term nominal interest rate, increases the present market value of money, increases the demand for money and, all else equal, leads to a fall in the price level.</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168</a:t>
            </a:fld>
            <a:endParaRPr lang="en-US"/>
          </a:p>
        </p:txBody>
      </p:sp>
    </p:spTree>
    <p:extLst>
      <p:ext uri="{BB962C8B-B14F-4D97-AF65-F5344CB8AC3E}">
        <p14:creationId xmlns:p14="http://schemas.microsoft.com/office/powerpoint/2010/main" val="230799817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Third Objection:</a:t>
            </a:r>
            <a:br>
              <a:rPr lang="en-US" sz="4000" dirty="0" smtClean="0"/>
            </a:br>
            <a:r>
              <a:rPr lang="en-US" sz="4000" dirty="0" smtClean="0"/>
              <a:t>A Philosophical Question</a:t>
            </a:r>
            <a:endParaRPr lang="en-US" sz="4000" dirty="0"/>
          </a:p>
        </p:txBody>
      </p:sp>
      <p:sp>
        <p:nvSpPr>
          <p:cNvPr id="3" name="Content Placeholder 2"/>
          <p:cNvSpPr>
            <a:spLocks noGrp="1"/>
          </p:cNvSpPr>
          <p:nvPr>
            <p:ph idx="1"/>
          </p:nvPr>
        </p:nvSpPr>
        <p:spPr>
          <a:xfrm>
            <a:off x="500251" y="1825697"/>
            <a:ext cx="8196410" cy="4563236"/>
          </a:xfrm>
        </p:spPr>
        <p:txBody>
          <a:bodyPr>
            <a:normAutofit fontScale="92500"/>
          </a:bodyPr>
          <a:lstStyle/>
          <a:p>
            <a:r>
              <a:rPr lang="en-US" dirty="0" smtClean="0"/>
              <a:t>We are not going to address the third of these arguments in detail at this stage of the Series: the issue is discussed in the final paper, the Velocity Enigma. However, I will leave readers with this question to ponder: “Is the dollar in your pocket more or less valuable if, all else equal, the investment returns you could expect to receive from investing that dollar rise?” Keynes’ view is that the dollar is less valuable (there is less demand for money): the view of the Enigma Series is that the dollar is more valuable (and there is more demand for money).</a:t>
            </a:r>
          </a:p>
          <a:p>
            <a:r>
              <a:rPr lang="en-US" dirty="0" smtClean="0"/>
              <a:t>Let’s focus on the first objection and why it matters and then we will touch on the second objection which leads us into the core material discussed in The Inflation Enigma.</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169</a:t>
            </a:fld>
            <a:endParaRPr lang="en-US"/>
          </a:p>
        </p:txBody>
      </p:sp>
    </p:spTree>
    <p:extLst>
      <p:ext uri="{BB962C8B-B14F-4D97-AF65-F5344CB8AC3E}">
        <p14:creationId xmlns:p14="http://schemas.microsoft.com/office/powerpoint/2010/main" val="96040957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Keynes Treats Money</a:t>
            </a:r>
            <a:br>
              <a:rPr lang="en-US" sz="4000" dirty="0" smtClean="0"/>
            </a:br>
            <a:r>
              <a:rPr lang="en-US" sz="4000" dirty="0" smtClean="0"/>
              <a:t>As an Exception to the Rule</a:t>
            </a:r>
            <a:endParaRPr lang="en-US" sz="4000" dirty="0"/>
          </a:p>
        </p:txBody>
      </p:sp>
      <p:sp>
        <p:nvSpPr>
          <p:cNvPr id="3" name="Content Placeholder 2"/>
          <p:cNvSpPr>
            <a:spLocks noGrp="1"/>
          </p:cNvSpPr>
          <p:nvPr>
            <p:ph idx="1"/>
          </p:nvPr>
        </p:nvSpPr>
        <p:spPr>
          <a:xfrm>
            <a:off x="500250" y="1825697"/>
            <a:ext cx="8215650" cy="4563236"/>
          </a:xfrm>
        </p:spPr>
        <p:txBody>
          <a:bodyPr>
            <a:normAutofit fontScale="92500"/>
          </a:bodyPr>
          <a:lstStyle/>
          <a:p>
            <a:r>
              <a:rPr lang="en-US" dirty="0" smtClean="0"/>
              <a:t>It may seem to some readers that pointing out the inherent circular argument that underlies liquidity preference theory is just a cheap trick to score debating points. It isn’t and I doubt that such a simple observation will dissuade many of the supporters of liquidity preference theory.</a:t>
            </a:r>
          </a:p>
          <a:p>
            <a:r>
              <a:rPr lang="en-US" dirty="0" smtClean="0"/>
              <a:t>The key reason for making the observation is that it highlights an important point: the principle Keynes applies in determining the demand for money is completely different from the principle that is commonly applied to determining the demand for any other asset. How do you determine the value of a stock or a bond? Do you start by comparing its relative attractiveness as a store of value? No, you start with a discounted future benefits model.</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170</a:t>
            </a:fld>
            <a:endParaRPr lang="en-US"/>
          </a:p>
        </p:txBody>
      </p:sp>
    </p:spTree>
    <p:extLst>
      <p:ext uri="{BB962C8B-B14F-4D97-AF65-F5344CB8AC3E}">
        <p14:creationId xmlns:p14="http://schemas.microsoft.com/office/powerpoint/2010/main" val="42688554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250" y="244158"/>
            <a:ext cx="8215651" cy="1339850"/>
          </a:xfrm>
        </p:spPr>
        <p:txBody>
          <a:bodyPr>
            <a:normAutofit/>
          </a:bodyPr>
          <a:lstStyle/>
          <a:p>
            <a:r>
              <a:rPr lang="en-US" sz="4000" dirty="0" smtClean="0"/>
              <a:t>Demand for an Asset Depends on </a:t>
            </a:r>
            <a:br>
              <a:rPr lang="en-US" sz="4000" dirty="0" smtClean="0"/>
            </a:br>
            <a:r>
              <a:rPr lang="en-US" sz="4000" dirty="0" smtClean="0"/>
              <a:t>Discounted Future Benefits</a:t>
            </a:r>
            <a:endParaRPr lang="en-US" sz="4000" dirty="0"/>
          </a:p>
        </p:txBody>
      </p:sp>
      <p:sp>
        <p:nvSpPr>
          <p:cNvPr id="3" name="Content Placeholder 2"/>
          <p:cNvSpPr>
            <a:spLocks noGrp="1"/>
          </p:cNvSpPr>
          <p:nvPr>
            <p:ph idx="1"/>
          </p:nvPr>
        </p:nvSpPr>
        <p:spPr>
          <a:xfrm>
            <a:off x="500250" y="1825697"/>
            <a:ext cx="8215651" cy="4601724"/>
          </a:xfrm>
        </p:spPr>
        <p:txBody>
          <a:bodyPr>
            <a:normAutofit fontScale="92500"/>
          </a:bodyPr>
          <a:lstStyle/>
          <a:p>
            <a:r>
              <a:rPr lang="en-US" dirty="0" smtClean="0"/>
              <a:t>Bonds</a:t>
            </a:r>
            <a:r>
              <a:rPr lang="en-US" dirty="0"/>
              <a:t> </a:t>
            </a:r>
            <a:r>
              <a:rPr lang="en-US" dirty="0" smtClean="0"/>
              <a:t>and stocks are a “store of value”. They are, in Keynes’ words, a form in which one can “hold the command over future consumption which he has reserved” (Keynes, 1935, 13.II). Bonds and stocks are also characterized by different degrees of “liquidity”. However, a theory of the demand for bonds and/or stocks does not start by trying to determine the demand for these assets based on their relative attractiveness as a store of value based upon the notion of liquidity.</a:t>
            </a:r>
          </a:p>
          <a:p>
            <a:r>
              <a:rPr lang="en-US" dirty="0" smtClean="0"/>
              <a:t>A theory of demand for an asset, any asset, begins with a simple question: what is the present value of the expected future benefits of that asset? The “relative attractiveness” of that asset vis-à-vis other assets is captured in the model by the discount rate.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171</a:t>
            </a:fld>
            <a:endParaRPr lang="en-US"/>
          </a:p>
        </p:txBody>
      </p:sp>
    </p:spTree>
    <p:extLst>
      <p:ext uri="{BB962C8B-B14F-4D97-AF65-F5344CB8AC3E}">
        <p14:creationId xmlns:p14="http://schemas.microsoft.com/office/powerpoint/2010/main" val="271212798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Demand for Money Depends on Discounted Future Benefits</a:t>
            </a:r>
            <a:endParaRPr lang="en-US" sz="4000" dirty="0"/>
          </a:p>
        </p:txBody>
      </p:sp>
      <p:sp>
        <p:nvSpPr>
          <p:cNvPr id="3" name="Content Placeholder 2"/>
          <p:cNvSpPr>
            <a:spLocks noGrp="1"/>
          </p:cNvSpPr>
          <p:nvPr>
            <p:ph idx="1"/>
          </p:nvPr>
        </p:nvSpPr>
        <p:spPr>
          <a:xfrm>
            <a:off x="500250" y="1825696"/>
            <a:ext cx="8196410" cy="4620969"/>
          </a:xfrm>
        </p:spPr>
        <p:txBody>
          <a:bodyPr>
            <a:normAutofit fontScale="92500"/>
          </a:bodyPr>
          <a:lstStyle/>
          <a:p>
            <a:r>
              <a:rPr lang="en-US" dirty="0" smtClean="0"/>
              <a:t>Money, in common with all other financial instruments, entitles the holder to a series of possible future benefits. Our demand for money is driven by the future benefits that we expect to receive from obtaining it and, ultimately, spending it. We need to choose an appropriate rate to discount those benefits, but ultimately, the primary source of demand for money is the expectation of receiving those benefits at some point in the future.</a:t>
            </a:r>
          </a:p>
          <a:p>
            <a:r>
              <a:rPr lang="en-US" dirty="0" smtClean="0"/>
              <a:t>In the case of most financial instruments, the expected future benefit comes in the form of money (return of principal </a:t>
            </a:r>
            <a:r>
              <a:rPr lang="en-US" i="1" dirty="0" smtClean="0"/>
              <a:t>plus</a:t>
            </a:r>
            <a:r>
              <a:rPr lang="en-US" dirty="0" smtClean="0"/>
              <a:t> interest). In the case of money, the benefit comes in the form of the output of society. Hence, demand for money is a function of the discounted value of the output that it is expected to claim.</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172</a:t>
            </a:fld>
            <a:endParaRPr lang="en-US"/>
          </a:p>
        </p:txBody>
      </p:sp>
    </p:spTree>
    <p:extLst>
      <p:ext uri="{BB962C8B-B14F-4D97-AF65-F5344CB8AC3E}">
        <p14:creationId xmlns:p14="http://schemas.microsoft.com/office/powerpoint/2010/main" val="1214802152"/>
      </p:ext>
    </p:extLst>
  </p:cSld>
  <p:clrMapOvr>
    <a:masterClrMapping/>
  </p:clrMapOvr>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Discounted Future Benefits Model for the Value of Money</a:t>
            </a:r>
            <a:endParaRPr lang="en-US" sz="4000" dirty="0"/>
          </a:p>
        </p:txBody>
      </p:sp>
      <p:sp>
        <p:nvSpPr>
          <p:cNvPr id="3" name="Content Placeholder 2"/>
          <p:cNvSpPr>
            <a:spLocks noGrp="1"/>
          </p:cNvSpPr>
          <p:nvPr>
            <p:ph idx="1"/>
          </p:nvPr>
        </p:nvSpPr>
        <p:spPr>
          <a:xfrm>
            <a:off x="497007" y="1823233"/>
            <a:ext cx="8301850" cy="4639287"/>
          </a:xfrm>
        </p:spPr>
        <p:txBody>
          <a:bodyPr>
            <a:normAutofit fontScale="92500"/>
          </a:bodyPr>
          <a:lstStyle/>
          <a:p>
            <a:r>
              <a:rPr lang="en-US" dirty="0" smtClean="0"/>
              <a:t>It is the contention of The Enigma Series that is possible build a discounted future benefits model for money. The Velocity Enigma develops the following model for the market value of money:</a:t>
            </a:r>
          </a:p>
          <a:p>
            <a:pPr marL="0" indent="0">
              <a:spcBef>
                <a:spcPts val="3200"/>
              </a:spcBef>
              <a:buNone/>
            </a:pPr>
            <a:endParaRPr lang="en-US" dirty="0" smtClean="0"/>
          </a:p>
          <a:p>
            <a:pPr>
              <a:spcBef>
                <a:spcPts val="4400"/>
              </a:spcBef>
            </a:pPr>
            <a:r>
              <a:rPr lang="en-US" dirty="0" smtClean="0"/>
              <a:t>There is no point discussing the details of the model at this stage. However, this is the typical sort of model that one might expect to see in a theory purporting to explain the demand for an asset. In contrast, Keynes’ focus seems to be primarily on the discount rate one might use in such a model (typically, a discount rate captures the </a:t>
            </a:r>
            <a:r>
              <a:rPr lang="en-US" i="1" dirty="0" smtClean="0"/>
              <a:t>relative</a:t>
            </a:r>
            <a:r>
              <a:rPr lang="en-US" dirty="0" smtClean="0"/>
              <a:t> attractiveness of an asset as a store of value).</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469142751"/>
              </p:ext>
            </p:extLst>
          </p:nvPr>
        </p:nvGraphicFramePr>
        <p:xfrm>
          <a:off x="1465263" y="2911475"/>
          <a:ext cx="6372225" cy="1176338"/>
        </p:xfrm>
        <a:graphic>
          <a:graphicData uri="http://schemas.openxmlformats.org/presentationml/2006/ole">
            <mc:AlternateContent xmlns:mc="http://schemas.openxmlformats.org/markup-compatibility/2006">
              <mc:Choice xmlns:v="urn:schemas-microsoft-com:vml" Requires="v">
                <p:oleObj spid="_x0000_s1802" name="Equation" r:id="rId3" imgW="2616200" imgH="482600" progId="Equation.3">
                  <p:embed/>
                </p:oleObj>
              </mc:Choice>
              <mc:Fallback>
                <p:oleObj name="Equation" r:id="rId3" imgW="2616200" imgH="482600" progId="Equation.3">
                  <p:embed/>
                  <p:pic>
                    <p:nvPicPr>
                      <p:cNvPr id="0" name=""/>
                      <p:cNvPicPr/>
                      <p:nvPr/>
                    </p:nvPicPr>
                    <p:blipFill>
                      <a:blip r:embed="rId4"/>
                      <a:stretch>
                        <a:fillRect/>
                      </a:stretch>
                    </p:blipFill>
                    <p:spPr>
                      <a:xfrm>
                        <a:off x="1465263" y="2911475"/>
                        <a:ext cx="6372225" cy="1176338"/>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173</a:t>
            </a:fld>
            <a:endParaRPr lang="en-US"/>
          </a:p>
        </p:txBody>
      </p:sp>
    </p:spTree>
    <p:extLst>
      <p:ext uri="{BB962C8B-B14F-4D97-AF65-F5344CB8AC3E}">
        <p14:creationId xmlns:p14="http://schemas.microsoft.com/office/powerpoint/2010/main" val="1810752793"/>
      </p:ext>
    </p:extLst>
  </p:cSld>
  <p:clrMapOvr>
    <a:masterClrMapping/>
  </p:clrMapOvr>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72" y="244158"/>
            <a:ext cx="8061726" cy="1339850"/>
          </a:xfrm>
        </p:spPr>
        <p:txBody>
          <a:bodyPr>
            <a:normAutofit/>
          </a:bodyPr>
          <a:lstStyle/>
          <a:p>
            <a:r>
              <a:rPr lang="en-US" sz="4000" dirty="0" smtClean="0"/>
              <a:t>Keynes Derivation Relies on the Two Functions of Money</a:t>
            </a:r>
            <a:endParaRPr lang="en-US" sz="4000" dirty="0"/>
          </a:p>
        </p:txBody>
      </p:sp>
      <p:sp>
        <p:nvSpPr>
          <p:cNvPr id="3" name="Content Placeholder 2"/>
          <p:cNvSpPr>
            <a:spLocks noGrp="1"/>
          </p:cNvSpPr>
          <p:nvPr>
            <p:ph idx="1"/>
          </p:nvPr>
        </p:nvSpPr>
        <p:spPr>
          <a:xfrm>
            <a:off x="500252" y="1825696"/>
            <a:ext cx="8254130" cy="4640211"/>
          </a:xfrm>
        </p:spPr>
        <p:txBody>
          <a:bodyPr>
            <a:normAutofit fontScale="92500"/>
          </a:bodyPr>
          <a:lstStyle/>
          <a:p>
            <a:r>
              <a:rPr lang="en-US" dirty="0" smtClean="0"/>
              <a:t>Keynes relies entirely on two of the functions of money, medium of exchange and store of value, to build his liquidity preference theory, as can be witnessed by the following passage.</a:t>
            </a:r>
          </a:p>
          <a:p>
            <a:r>
              <a:rPr lang="en-US" dirty="0" smtClean="0"/>
              <a:t>“Let us turn back and consider why such thing as liquidity-preference exists. In this connection we can usefully employ the ancient distinction between the use of money for the transaction of current business and its use as a store of wealth. As regards the first of these two uses, it is obvious that up to a point it is worth while to sacrifice a certain amount of interest for the convenience of liquidity. But… why should anyone prefer to hold his wealth in a form which yields little or no interest to holding in a form which yields interest…?” (Keynes, 1935, 13.II).</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174</a:t>
            </a:fld>
            <a:endParaRPr lang="en-US"/>
          </a:p>
        </p:txBody>
      </p:sp>
    </p:spTree>
    <p:extLst>
      <p:ext uri="{BB962C8B-B14F-4D97-AF65-F5344CB8AC3E}">
        <p14:creationId xmlns:p14="http://schemas.microsoft.com/office/powerpoint/2010/main" val="3667866563"/>
      </p:ext>
    </p:extLst>
  </p:cSld>
  <p:clrMapOvr>
    <a:masterClrMapping/>
  </p:clrMapOvr>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730" y="244158"/>
            <a:ext cx="8100208" cy="1339850"/>
          </a:xfrm>
        </p:spPr>
        <p:txBody>
          <a:bodyPr>
            <a:normAutofit/>
          </a:bodyPr>
          <a:lstStyle/>
          <a:p>
            <a:r>
              <a:rPr lang="en-US" sz="4000" dirty="0" smtClean="0"/>
              <a:t>“Store of Value Preference Theory”</a:t>
            </a:r>
            <a:endParaRPr lang="en-US" sz="4000" dirty="0"/>
          </a:p>
        </p:txBody>
      </p:sp>
      <p:sp>
        <p:nvSpPr>
          <p:cNvPr id="3" name="Content Placeholder 2"/>
          <p:cNvSpPr>
            <a:spLocks noGrp="1"/>
          </p:cNvSpPr>
          <p:nvPr>
            <p:ph idx="1"/>
          </p:nvPr>
        </p:nvSpPr>
        <p:spPr>
          <a:xfrm>
            <a:off x="500250" y="1825697"/>
            <a:ext cx="8254132" cy="4563236"/>
          </a:xfrm>
        </p:spPr>
        <p:txBody>
          <a:bodyPr>
            <a:normAutofit fontScale="92500"/>
          </a:bodyPr>
          <a:lstStyle/>
          <a:p>
            <a:r>
              <a:rPr lang="en-US" dirty="0" smtClean="0"/>
              <a:t>Keynes answers this question by offering the “speculative-motive” which is the very simple proposition that if you suspect asset prices might fall you want to have money to take advantage of that fall in asset prices. Keynes argues that money demand increases as the interest rate falls because (</a:t>
            </a:r>
            <a:r>
              <a:rPr lang="en-US" dirty="0" err="1" smtClean="0"/>
              <a:t>i</a:t>
            </a:r>
            <a:r>
              <a:rPr lang="en-US" dirty="0" smtClean="0"/>
              <a:t>) a lower interest rate increases the risk of loss if one is forced to sell a bond before its maturity and (ii) “every fall in the interest rate reduces the current earnings from illiquidity” (Keynes, 1935, 15.II).</a:t>
            </a:r>
          </a:p>
          <a:p>
            <a:r>
              <a:rPr lang="en-US" dirty="0" smtClean="0"/>
              <a:t>In the language of most economics textbooks, the “opportunity cost” of holding money falls as the interest rate falls, hence there is more demand for money. In other words, money is relatively more attractive as a store of value.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175</a:t>
            </a:fld>
            <a:endParaRPr lang="en-US"/>
          </a:p>
        </p:txBody>
      </p:sp>
    </p:spTree>
    <p:extLst>
      <p:ext uri="{BB962C8B-B14F-4D97-AF65-F5344CB8AC3E}">
        <p14:creationId xmlns:p14="http://schemas.microsoft.com/office/powerpoint/2010/main" val="503762077"/>
      </p:ext>
    </p:extLst>
  </p:cSld>
  <p:clrMapOvr>
    <a:masterClrMapping/>
  </p:clrMapOvr>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Keynes Crosses The Line</a:t>
            </a:r>
            <a:endParaRPr lang="en-US" sz="4000" dirty="0"/>
          </a:p>
        </p:txBody>
      </p:sp>
      <p:sp>
        <p:nvSpPr>
          <p:cNvPr id="3" name="Content Placeholder 2"/>
          <p:cNvSpPr>
            <a:spLocks noGrp="1"/>
          </p:cNvSpPr>
          <p:nvPr>
            <p:ph idx="1"/>
          </p:nvPr>
        </p:nvSpPr>
        <p:spPr>
          <a:xfrm>
            <a:off x="500249" y="1825697"/>
            <a:ext cx="8215651" cy="4601724"/>
          </a:xfrm>
        </p:spPr>
        <p:txBody>
          <a:bodyPr>
            <a:normAutofit/>
          </a:bodyPr>
          <a:lstStyle/>
          <a:p>
            <a:r>
              <a:rPr lang="en-US" sz="2100" dirty="0" smtClean="0"/>
              <a:t>While it may not seem so to a macroeconomist, approaching the question of the demand for an asset by starting with the opportunity cost of holding that asset is an “unconventional” approach. Finance theory suggests that opportunity cost is only one part, albeit a critical part, of the analysis of the value of and demand for an asset.</a:t>
            </a:r>
          </a:p>
          <a:p>
            <a:r>
              <a:rPr lang="en-US" sz="2100" dirty="0" smtClean="0"/>
              <a:t>However, liquidity preference theory crosses the line from unconventional into a different realm when it then attempts to claim that the opportunity cost of holding the asset is the </a:t>
            </a:r>
            <a:r>
              <a:rPr lang="en-US" sz="2100" i="1" dirty="0" smtClean="0"/>
              <a:t>price</a:t>
            </a:r>
            <a:r>
              <a:rPr lang="en-US" sz="2100" dirty="0" smtClean="0"/>
              <a:t> of the asset. Not only does this notion fly directly in the face of finance theory, but it effectively denies of money of its own unique asset value, breaching the simple principle that every unique asset has its own unique market value. </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176</a:t>
            </a:fld>
            <a:endParaRPr lang="en-US"/>
          </a:p>
        </p:txBody>
      </p:sp>
    </p:spTree>
    <p:extLst>
      <p:ext uri="{BB962C8B-B14F-4D97-AF65-F5344CB8AC3E}">
        <p14:creationId xmlns:p14="http://schemas.microsoft.com/office/powerpoint/2010/main" val="346693828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48" y="244158"/>
            <a:ext cx="8350332" cy="1339850"/>
          </a:xfrm>
        </p:spPr>
        <p:txBody>
          <a:bodyPr>
            <a:normAutofit/>
          </a:bodyPr>
          <a:lstStyle/>
          <a:p>
            <a:r>
              <a:rPr lang="en-US" sz="4000" dirty="0" smtClean="0"/>
              <a:t>Demand is a Multivariable Function</a:t>
            </a:r>
            <a:endParaRPr lang="en-US" sz="4000" dirty="0"/>
          </a:p>
        </p:txBody>
      </p:sp>
      <p:sp>
        <p:nvSpPr>
          <p:cNvPr id="3" name="Content Placeholder 2"/>
          <p:cNvSpPr>
            <a:spLocks noGrp="1"/>
          </p:cNvSpPr>
          <p:nvPr>
            <p:ph idx="1"/>
          </p:nvPr>
        </p:nvSpPr>
        <p:spPr>
          <a:xfrm>
            <a:off x="500249" y="1825696"/>
            <a:ext cx="8196411" cy="4601725"/>
          </a:xfrm>
        </p:spPr>
        <p:txBody>
          <a:bodyPr>
            <a:normAutofit fontScale="92500"/>
          </a:bodyPr>
          <a:lstStyle/>
          <a:p>
            <a:r>
              <a:rPr lang="en-US" dirty="0" smtClean="0"/>
              <a:t>Demand is a multivariable function. The demand for any asset (or good) depends on a variety of factors. The fact that the demand for an asset (or a good) is a function of a particular variable does not imply that the variable in question represents (is the measure of) the “price” of the asset (or good).</a:t>
            </a:r>
          </a:p>
          <a:p>
            <a:r>
              <a:rPr lang="en-US" dirty="0" smtClean="0"/>
              <a:t>In other words, proving that the demand for money is related to the interest rate on bonds does not prove that the price of money is the interest rate. If the general principle is correct (interest rates are a factor in money demand), then it may be the case that the demand function for money will “shift” in response to a change in the interest rate on government debt, but it doesn’t imply movement along the demand curve.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177</a:t>
            </a:fld>
            <a:endParaRPr lang="en-US"/>
          </a:p>
        </p:txBody>
      </p:sp>
    </p:spTree>
    <p:extLst>
      <p:ext uri="{BB962C8B-B14F-4D97-AF65-F5344CB8AC3E}">
        <p14:creationId xmlns:p14="http://schemas.microsoft.com/office/powerpoint/2010/main" val="1433648857"/>
      </p:ext>
    </p:extLst>
  </p:cSld>
  <p:clrMapOvr>
    <a:masterClrMapping/>
  </p:clrMapOvr>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Is the Interest Rate Really the</a:t>
            </a:r>
            <a:br>
              <a:rPr lang="en-US" sz="4000" dirty="0" smtClean="0"/>
            </a:br>
            <a:r>
              <a:rPr lang="en-US" sz="4000" dirty="0" smtClean="0"/>
              <a:t>“Price” of Money?</a:t>
            </a:r>
            <a:endParaRPr lang="en-US" sz="4000" baseline="-25000" dirty="0"/>
          </a:p>
        </p:txBody>
      </p:sp>
      <p:sp>
        <p:nvSpPr>
          <p:cNvPr id="3" name="Content Placeholder 2"/>
          <p:cNvSpPr>
            <a:spLocks noGrp="1"/>
          </p:cNvSpPr>
          <p:nvPr>
            <p:ph idx="1"/>
          </p:nvPr>
        </p:nvSpPr>
        <p:spPr>
          <a:xfrm>
            <a:off x="428972" y="1806452"/>
            <a:ext cx="4188724" cy="4440745"/>
          </a:xfrm>
        </p:spPr>
        <p:txBody>
          <a:bodyPr>
            <a:noAutofit/>
          </a:bodyPr>
          <a:lstStyle/>
          <a:p>
            <a:r>
              <a:rPr lang="en-US" sz="2100" dirty="0" smtClean="0"/>
              <a:t>If we accept the correlation between money demand and the interest rate as posited by Keynes, what it suggests is that demand for money is a function of the interest rate. As the interest rate on government debt rises (</a:t>
            </a:r>
            <a:r>
              <a:rPr lang="en-US" sz="2100" i="1" dirty="0" smtClean="0"/>
              <a:t>i</a:t>
            </a:r>
            <a:r>
              <a:rPr lang="en-US" sz="2100" baseline="-25000" dirty="0" smtClean="0"/>
              <a:t>0</a:t>
            </a:r>
            <a:r>
              <a:rPr lang="en-US" sz="2100" dirty="0" smtClean="0"/>
              <a:t> to </a:t>
            </a:r>
            <a:r>
              <a:rPr lang="en-US" sz="2100" i="1" dirty="0" smtClean="0"/>
              <a:t>i</a:t>
            </a:r>
            <a:r>
              <a:rPr lang="en-US" sz="2100" baseline="-25000" dirty="0" smtClean="0"/>
              <a:t>1</a:t>
            </a:r>
            <a:r>
              <a:rPr lang="en-US" sz="2100" dirty="0" smtClean="0"/>
              <a:t>), the demand curve for money shifts downwards.</a:t>
            </a:r>
          </a:p>
          <a:p>
            <a:pPr>
              <a:spcBef>
                <a:spcPts val="1400"/>
              </a:spcBef>
            </a:pPr>
            <a:r>
              <a:rPr lang="en-US" sz="2100" dirty="0" smtClean="0"/>
              <a:t>The relationship posited by LPT between money and the interest rate does not prove the interest rate is the “price” of money.</a:t>
            </a:r>
          </a:p>
        </p:txBody>
      </p:sp>
      <p:cxnSp>
        <p:nvCxnSpPr>
          <p:cNvPr id="31" name="Straight Connector 30"/>
          <p:cNvCxnSpPr/>
          <p:nvPr/>
        </p:nvCxnSpPr>
        <p:spPr>
          <a:xfrm>
            <a:off x="5352937" y="3608142"/>
            <a:ext cx="0" cy="20889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352937" y="5695089"/>
            <a:ext cx="2456223"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775167" y="2801960"/>
            <a:ext cx="1181145" cy="646331"/>
          </a:xfrm>
          <a:prstGeom prst="rect">
            <a:avLst/>
          </a:prstGeom>
          <a:noFill/>
        </p:spPr>
        <p:txBody>
          <a:bodyPr wrap="none" rtlCol="0">
            <a:spAutoFit/>
          </a:bodyPr>
          <a:lstStyle/>
          <a:p>
            <a:pPr algn="ctr"/>
            <a:r>
              <a:rPr lang="en-US" dirty="0" smtClean="0"/>
              <a:t>Price of</a:t>
            </a:r>
          </a:p>
          <a:p>
            <a:pPr algn="ctr"/>
            <a:r>
              <a:rPr lang="en-US" dirty="0" smtClean="0"/>
              <a:t>Money (?)</a:t>
            </a:r>
            <a:endParaRPr lang="en-US" dirty="0"/>
          </a:p>
        </p:txBody>
      </p:sp>
      <p:sp>
        <p:nvSpPr>
          <p:cNvPr id="39" name="TextBox 38"/>
          <p:cNvSpPr txBox="1"/>
          <p:nvPr/>
        </p:nvSpPr>
        <p:spPr>
          <a:xfrm>
            <a:off x="7118527" y="5677842"/>
            <a:ext cx="1326004" cy="646331"/>
          </a:xfrm>
          <a:prstGeom prst="rect">
            <a:avLst/>
          </a:prstGeom>
          <a:noFill/>
        </p:spPr>
        <p:txBody>
          <a:bodyPr wrap="none" rtlCol="0">
            <a:spAutoFit/>
          </a:bodyPr>
          <a:lstStyle/>
          <a:p>
            <a:pPr algn="ctr"/>
            <a:r>
              <a:rPr lang="en-US" dirty="0" smtClean="0"/>
              <a:t>Quantity of</a:t>
            </a:r>
          </a:p>
          <a:p>
            <a:pPr algn="ctr"/>
            <a:r>
              <a:rPr lang="en-US" dirty="0" smtClean="0"/>
              <a:t>Money</a:t>
            </a:r>
            <a:endParaRPr lang="en-US" dirty="0"/>
          </a:p>
        </p:txBody>
      </p:sp>
      <p:cxnSp>
        <p:nvCxnSpPr>
          <p:cNvPr id="40" name="Straight Connector 39"/>
          <p:cNvCxnSpPr/>
          <p:nvPr/>
        </p:nvCxnSpPr>
        <p:spPr>
          <a:xfrm>
            <a:off x="6709371" y="3588898"/>
            <a:ext cx="0" cy="2086947"/>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09371" y="3280994"/>
            <a:ext cx="859806" cy="369332"/>
          </a:xfrm>
          <a:prstGeom prst="rect">
            <a:avLst/>
          </a:prstGeom>
          <a:noFill/>
        </p:spPr>
        <p:txBody>
          <a:bodyPr wrap="none" rtlCol="0">
            <a:spAutoFit/>
          </a:bodyPr>
          <a:lstStyle/>
          <a:p>
            <a:r>
              <a:rPr lang="en-US" dirty="0" smtClean="0"/>
              <a:t>Supply</a:t>
            </a:r>
            <a:endParaRPr lang="en-US" dirty="0"/>
          </a:p>
        </p:txBody>
      </p:sp>
      <p:cxnSp>
        <p:nvCxnSpPr>
          <p:cNvPr id="42" name="Straight Connector 41"/>
          <p:cNvCxnSpPr/>
          <p:nvPr/>
        </p:nvCxnSpPr>
        <p:spPr>
          <a:xfrm>
            <a:off x="5791360" y="3588898"/>
            <a:ext cx="1894780" cy="1523304"/>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434497" y="4600726"/>
            <a:ext cx="1331051" cy="369332"/>
          </a:xfrm>
          <a:prstGeom prst="rect">
            <a:avLst/>
          </a:prstGeom>
          <a:noFill/>
        </p:spPr>
        <p:txBody>
          <a:bodyPr wrap="none" rtlCol="0">
            <a:spAutoFit/>
          </a:bodyPr>
          <a:lstStyle/>
          <a:p>
            <a:r>
              <a:rPr lang="en-US" dirty="0" smtClean="0"/>
              <a:t>Demand(</a:t>
            </a:r>
            <a:r>
              <a:rPr lang="en-US" i="1" dirty="0" smtClean="0"/>
              <a:t>i</a:t>
            </a:r>
            <a:r>
              <a:rPr lang="en-US" baseline="-25000" dirty="0" smtClean="0"/>
              <a:t>0</a:t>
            </a:r>
            <a:r>
              <a:rPr lang="en-US" dirty="0" smtClean="0"/>
              <a:t>)</a:t>
            </a:r>
            <a:endParaRPr lang="en-US" dirty="0"/>
          </a:p>
        </p:txBody>
      </p:sp>
      <p:cxnSp>
        <p:nvCxnSpPr>
          <p:cNvPr id="44" name="Straight Connector 43"/>
          <p:cNvCxnSpPr/>
          <p:nvPr/>
        </p:nvCxnSpPr>
        <p:spPr>
          <a:xfrm flipH="1">
            <a:off x="5352937" y="4788616"/>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954132" y="4540476"/>
            <a:ext cx="405129" cy="369332"/>
          </a:xfrm>
          <a:prstGeom prst="rect">
            <a:avLst/>
          </a:prstGeom>
          <a:noFill/>
        </p:spPr>
        <p:txBody>
          <a:bodyPr wrap="none" rtlCol="0">
            <a:spAutoFit/>
          </a:bodyPr>
          <a:lstStyle/>
          <a:p>
            <a:r>
              <a:rPr lang="en-US" dirty="0" smtClean="0"/>
              <a:t>P</a:t>
            </a:r>
            <a:r>
              <a:rPr lang="en-US" baseline="-25000" dirty="0" smtClean="0"/>
              <a:t>1</a:t>
            </a:r>
            <a:endParaRPr lang="en-US" baseline="-25000" dirty="0"/>
          </a:p>
        </p:txBody>
      </p:sp>
      <p:sp>
        <p:nvSpPr>
          <p:cNvPr id="52" name="TextBox 51"/>
          <p:cNvSpPr txBox="1"/>
          <p:nvPr/>
        </p:nvSpPr>
        <p:spPr>
          <a:xfrm>
            <a:off x="4775166" y="1844941"/>
            <a:ext cx="3990381" cy="923330"/>
          </a:xfrm>
          <a:prstGeom prst="rect">
            <a:avLst/>
          </a:prstGeom>
          <a:noFill/>
        </p:spPr>
        <p:txBody>
          <a:bodyPr wrap="square" rtlCol="0">
            <a:spAutoFit/>
          </a:bodyPr>
          <a:lstStyle/>
          <a:p>
            <a:pPr algn="ctr"/>
            <a:r>
              <a:rPr lang="en-US" dirty="0" smtClean="0"/>
              <a:t>AN INCREASE IN THE INTEREST RATE REDUCES THE DEMAND FOR MONEY</a:t>
            </a:r>
            <a:endParaRPr lang="en-US" dirty="0"/>
          </a:p>
        </p:txBody>
      </p:sp>
      <p:cxnSp>
        <p:nvCxnSpPr>
          <p:cNvPr id="6" name="Straight Connector 5"/>
          <p:cNvCxnSpPr/>
          <p:nvPr/>
        </p:nvCxnSpPr>
        <p:spPr>
          <a:xfrm>
            <a:off x="5791360" y="4041194"/>
            <a:ext cx="1777817" cy="1424039"/>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5352937" y="4349095"/>
            <a:ext cx="1356434"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954132" y="4079682"/>
            <a:ext cx="405129" cy="369332"/>
          </a:xfrm>
          <a:prstGeom prst="rect">
            <a:avLst/>
          </a:prstGeom>
          <a:noFill/>
        </p:spPr>
        <p:txBody>
          <a:bodyPr wrap="none" rtlCol="0">
            <a:spAutoFit/>
          </a:bodyPr>
          <a:lstStyle/>
          <a:p>
            <a:r>
              <a:rPr lang="en-US" dirty="0" smtClean="0"/>
              <a:t>P</a:t>
            </a:r>
            <a:r>
              <a:rPr lang="en-US" baseline="-25000" dirty="0"/>
              <a:t>0</a:t>
            </a:r>
          </a:p>
        </p:txBody>
      </p:sp>
      <p:cxnSp>
        <p:nvCxnSpPr>
          <p:cNvPr id="12" name="Straight Arrow Connector 11"/>
          <p:cNvCxnSpPr/>
          <p:nvPr/>
        </p:nvCxnSpPr>
        <p:spPr>
          <a:xfrm>
            <a:off x="7118527" y="4711640"/>
            <a:ext cx="0" cy="3620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452217" y="5099518"/>
            <a:ext cx="1331051" cy="369332"/>
          </a:xfrm>
          <a:prstGeom prst="rect">
            <a:avLst/>
          </a:prstGeom>
          <a:noFill/>
        </p:spPr>
        <p:txBody>
          <a:bodyPr wrap="none" rtlCol="0">
            <a:spAutoFit/>
          </a:bodyPr>
          <a:lstStyle/>
          <a:p>
            <a:r>
              <a:rPr lang="en-US" dirty="0" smtClean="0"/>
              <a:t>Demand(</a:t>
            </a:r>
            <a:r>
              <a:rPr lang="en-US" i="1" dirty="0" smtClean="0"/>
              <a:t>i</a:t>
            </a:r>
            <a:r>
              <a:rPr lang="en-US" baseline="-25000" dirty="0"/>
              <a:t>1</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178</a:t>
            </a:fld>
            <a:endParaRPr lang="en-US"/>
          </a:p>
        </p:txBody>
      </p:sp>
    </p:spTree>
    <p:extLst>
      <p:ext uri="{BB962C8B-B14F-4D97-AF65-F5344CB8AC3E}">
        <p14:creationId xmlns:p14="http://schemas.microsoft.com/office/powerpoint/2010/main" val="1220746084"/>
      </p:ext>
    </p:extLst>
  </p:cSld>
  <p:clrMapOvr>
    <a:masterClrMapping/>
  </p:clrMapOvr>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of The Equity Market is the Interest Rate?</a:t>
            </a:r>
            <a:endParaRPr lang="en-US" sz="4000" dirty="0"/>
          </a:p>
        </p:txBody>
      </p:sp>
      <p:sp>
        <p:nvSpPr>
          <p:cNvPr id="3" name="Content Placeholder 2"/>
          <p:cNvSpPr>
            <a:spLocks noGrp="1"/>
          </p:cNvSpPr>
          <p:nvPr>
            <p:ph idx="1"/>
          </p:nvPr>
        </p:nvSpPr>
        <p:spPr>
          <a:xfrm>
            <a:off x="500251" y="1825697"/>
            <a:ext cx="8234891" cy="4601724"/>
          </a:xfrm>
        </p:spPr>
        <p:txBody>
          <a:bodyPr>
            <a:normAutofit/>
          </a:bodyPr>
          <a:lstStyle/>
          <a:p>
            <a:r>
              <a:rPr lang="en-US" sz="2100" dirty="0" smtClean="0"/>
              <a:t>Let’s consider a simple example to illustrate the point. The equity market represents a claim to the future cash flows of listed companies. As the interest rate on government bonds rises, the </a:t>
            </a:r>
            <a:r>
              <a:rPr lang="en-US" sz="2100" i="1" dirty="0" smtClean="0"/>
              <a:t>opportunity cost</a:t>
            </a:r>
            <a:r>
              <a:rPr lang="en-US" sz="2100" dirty="0" smtClean="0"/>
              <a:t> of holding equities rises. [As the return on the “risk free” asset increases, the opportunity cost of holding the risky asset rises.] As the interest rate rises, the quantity of equities demanded will fall. Therefore, the interest rate is the price of the equity market.</a:t>
            </a:r>
          </a:p>
          <a:p>
            <a:r>
              <a:rPr lang="en-US" sz="2100" dirty="0" smtClean="0"/>
              <a:t>This is the logic of Keynes’ liquidity preference theory simply restated in terms of assets with which we are more familiar. Clearly, this logic is wrong. The interest rate on government debt may be one factor in the demand for equities, but the interest rate is not “the price” of the equity market.</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179</a:t>
            </a:fld>
            <a:endParaRPr lang="en-US"/>
          </a:p>
        </p:txBody>
      </p:sp>
    </p:spTree>
    <p:extLst>
      <p:ext uri="{BB962C8B-B14F-4D97-AF65-F5344CB8AC3E}">
        <p14:creationId xmlns:p14="http://schemas.microsoft.com/office/powerpoint/2010/main" val="4219174466"/>
      </p:ext>
    </p:extLst>
  </p:cSld>
  <p:clrMapOvr>
    <a:masterClrMapping/>
  </p:clrMapOvr>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 Review of LPT Logic</a:t>
            </a:r>
            <a:endParaRPr lang="en-US" sz="4000" dirty="0"/>
          </a:p>
        </p:txBody>
      </p:sp>
      <p:sp>
        <p:nvSpPr>
          <p:cNvPr id="3" name="Content Placeholder 2"/>
          <p:cNvSpPr>
            <a:spLocks noGrp="1"/>
          </p:cNvSpPr>
          <p:nvPr>
            <p:ph idx="1"/>
          </p:nvPr>
        </p:nvSpPr>
        <p:spPr>
          <a:xfrm>
            <a:off x="500251" y="1825696"/>
            <a:ext cx="8234891" cy="4601724"/>
          </a:xfrm>
        </p:spPr>
        <p:txBody>
          <a:bodyPr>
            <a:normAutofit/>
          </a:bodyPr>
          <a:lstStyle/>
          <a:p>
            <a:r>
              <a:rPr lang="en-US" sz="2100" dirty="0" smtClean="0"/>
              <a:t>Let’s review the logic of </a:t>
            </a:r>
            <a:r>
              <a:rPr lang="en-US" sz="2100" dirty="0"/>
              <a:t>l</a:t>
            </a:r>
            <a:r>
              <a:rPr lang="en-US" sz="2100" dirty="0" smtClean="0"/>
              <a:t>iquidity preference theory once more:</a:t>
            </a:r>
          </a:p>
          <a:p>
            <a:pPr lvl="1">
              <a:spcBef>
                <a:spcPts val="1000"/>
              </a:spcBef>
            </a:pPr>
            <a:r>
              <a:rPr lang="en-US" sz="2100" dirty="0" smtClean="0"/>
              <a:t>Demand for an asset depends on certain variables.</a:t>
            </a:r>
          </a:p>
          <a:p>
            <a:pPr lvl="1">
              <a:spcBef>
                <a:spcPts val="400"/>
              </a:spcBef>
            </a:pPr>
            <a:r>
              <a:rPr lang="en-US" sz="2100" dirty="0" smtClean="0"/>
              <a:t>One of these variables is the “price” of the asset.</a:t>
            </a:r>
          </a:p>
          <a:p>
            <a:pPr lvl="1">
              <a:spcBef>
                <a:spcPts val="400"/>
              </a:spcBef>
            </a:pPr>
            <a:r>
              <a:rPr lang="en-US" sz="2100" dirty="0" smtClean="0"/>
              <a:t>A rise in the interest rate on bonds increases the opportunity cost of holding money.</a:t>
            </a:r>
          </a:p>
          <a:p>
            <a:pPr lvl="1">
              <a:spcBef>
                <a:spcPts val="400"/>
              </a:spcBef>
            </a:pPr>
            <a:r>
              <a:rPr lang="en-US" sz="2100" dirty="0" smtClean="0"/>
              <a:t>Hence, the interest rate on bonds is one of the variables that determines demand for money.</a:t>
            </a:r>
          </a:p>
          <a:p>
            <a:pPr lvl="1">
              <a:spcBef>
                <a:spcPts val="400"/>
              </a:spcBef>
            </a:pPr>
            <a:r>
              <a:rPr lang="en-US" sz="2100" dirty="0" smtClean="0"/>
              <a:t>Therefore, the interest rate on bonds is the price of money.</a:t>
            </a:r>
          </a:p>
          <a:p>
            <a:pPr>
              <a:spcBef>
                <a:spcPts val="1400"/>
              </a:spcBef>
            </a:pPr>
            <a:r>
              <a:rPr lang="en-US" sz="2100" dirty="0" smtClean="0"/>
              <a:t>Can you see the giant leap of faith between the last two points? To paraphrase: “The interest rate is one of the variables that determines the demand for money therefore it must be the price of money”. The argument is simply not correct.</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180</a:t>
            </a:fld>
            <a:endParaRPr lang="en-US"/>
          </a:p>
        </p:txBody>
      </p:sp>
    </p:spTree>
    <p:extLst>
      <p:ext uri="{BB962C8B-B14F-4D97-AF65-F5344CB8AC3E}">
        <p14:creationId xmlns:p14="http://schemas.microsoft.com/office/powerpoint/2010/main" val="1791752866"/>
      </p:ext>
    </p:extLst>
  </p:cSld>
  <p:clrMapOvr>
    <a:masterClrMapping/>
  </p:clrMapOvr>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Price of Debt is the Price of Equity? Not Likely.</a:t>
            </a:r>
            <a:endParaRPr lang="en-US" sz="4000" dirty="0"/>
          </a:p>
        </p:txBody>
      </p:sp>
      <p:sp>
        <p:nvSpPr>
          <p:cNvPr id="3" name="Content Placeholder 2"/>
          <p:cNvSpPr>
            <a:spLocks noGrp="1"/>
          </p:cNvSpPr>
          <p:nvPr>
            <p:ph idx="1"/>
          </p:nvPr>
        </p:nvSpPr>
        <p:spPr>
          <a:xfrm>
            <a:off x="500249" y="1825697"/>
            <a:ext cx="8080969" cy="4524748"/>
          </a:xfrm>
        </p:spPr>
        <p:txBody>
          <a:bodyPr>
            <a:normAutofit fontScale="92500"/>
          </a:bodyPr>
          <a:lstStyle/>
          <a:p>
            <a:r>
              <a:rPr lang="en-US" dirty="0" smtClean="0"/>
              <a:t>If you accept the fundamental tenet of proportional claim theory, namely that money is a special-form equity instrument of society, then liquidity preference theory has another bizarre implication: the price of the equity of society (money) is the same as the price of the debt of society (government bonds).</a:t>
            </a:r>
          </a:p>
          <a:p>
            <a:r>
              <a:rPr lang="en-US" dirty="0" smtClean="0"/>
              <a:t>The notion that a variable entitlement liability issued by an entity would “share” the same price as a fixed entitlement liability issued by that same entity is, to put it mildly, “unlikely”. Common factors may impact the respective prices of both securities, but the idea that those securities have the </a:t>
            </a:r>
            <a:r>
              <a:rPr lang="en-US" i="1" dirty="0" smtClean="0"/>
              <a:t>same</a:t>
            </a:r>
            <a:r>
              <a:rPr lang="en-US" dirty="0" smtClean="0"/>
              <a:t> price is just not plausible. [Think about IBM stock </a:t>
            </a:r>
            <a:r>
              <a:rPr lang="en-US" dirty="0" err="1" smtClean="0"/>
              <a:t>vs</a:t>
            </a:r>
            <a:r>
              <a:rPr lang="en-US" dirty="0" smtClean="0"/>
              <a:t> IBM debt or any other such example.]</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181</a:t>
            </a:fld>
            <a:endParaRPr lang="en-US"/>
          </a:p>
        </p:txBody>
      </p:sp>
    </p:spTree>
    <p:extLst>
      <p:ext uri="{BB962C8B-B14F-4D97-AF65-F5344CB8AC3E}">
        <p14:creationId xmlns:p14="http://schemas.microsoft.com/office/powerpoint/2010/main" val="275245224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Using Money to Buy Bonds Does Not Prove Keynes’ Theory</a:t>
            </a:r>
            <a:endParaRPr lang="en-US" sz="4000" dirty="0"/>
          </a:p>
        </p:txBody>
      </p:sp>
      <p:sp>
        <p:nvSpPr>
          <p:cNvPr id="3" name="Content Placeholder 2"/>
          <p:cNvSpPr>
            <a:spLocks noGrp="1"/>
          </p:cNvSpPr>
          <p:nvPr>
            <p:ph idx="1"/>
          </p:nvPr>
        </p:nvSpPr>
        <p:spPr>
          <a:xfrm>
            <a:off x="503024" y="1812016"/>
            <a:ext cx="8183994" cy="4679053"/>
          </a:xfrm>
        </p:spPr>
        <p:txBody>
          <a:bodyPr>
            <a:normAutofit fontScale="92500"/>
          </a:bodyPr>
          <a:lstStyle/>
          <a:p>
            <a:r>
              <a:rPr lang="en-US" dirty="0" smtClean="0"/>
              <a:t>It is the contention of the Enigma Series that supply and demand for money does not </a:t>
            </a:r>
            <a:r>
              <a:rPr lang="en-US" i="1" dirty="0" smtClean="0"/>
              <a:t>determine</a:t>
            </a:r>
            <a:r>
              <a:rPr lang="en-US" dirty="0" smtClean="0"/>
              <a:t> the interest rate (the interest rate is not the price of money). Supply and demand for bonds determines the interest rate. However, this isn’t to say that money has no impact on the supply and demand for bonds.</a:t>
            </a:r>
          </a:p>
          <a:p>
            <a:r>
              <a:rPr lang="en-US" dirty="0" smtClean="0"/>
              <a:t>This simple point seems to escape Keynes when he offers the following observation as “evidence” for his theory: “There is a continuous curve relating changes in the demand for money to satisfy the speculative motive and changes in the rate of interest as given by changes in the prices of bonds and debts of various maturities. Indeed, if this we not so, “open market operations” would be impracticable.” (Keynes, 1935, 15.I)</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182</a:t>
            </a:fld>
            <a:endParaRPr lang="en-US"/>
          </a:p>
        </p:txBody>
      </p:sp>
    </p:spTree>
    <p:extLst>
      <p:ext uri="{BB962C8B-B14F-4D97-AF65-F5344CB8AC3E}">
        <p14:creationId xmlns:p14="http://schemas.microsoft.com/office/powerpoint/2010/main" val="205373099"/>
      </p:ext>
    </p:extLst>
  </p:cSld>
  <p:clrMapOvr>
    <a:masterClrMapping/>
  </p:clrMapOvr>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Confusing Common Practice with Theory of Money Demand</a:t>
            </a:r>
            <a:endParaRPr lang="en-US" sz="4000" dirty="0"/>
          </a:p>
        </p:txBody>
      </p:sp>
      <p:sp>
        <p:nvSpPr>
          <p:cNvPr id="3" name="Content Placeholder 2"/>
          <p:cNvSpPr>
            <a:spLocks noGrp="1"/>
          </p:cNvSpPr>
          <p:nvPr>
            <p:ph idx="1"/>
          </p:nvPr>
        </p:nvSpPr>
        <p:spPr>
          <a:xfrm>
            <a:off x="500250" y="1825697"/>
            <a:ext cx="8215651" cy="4543992"/>
          </a:xfrm>
        </p:spPr>
        <p:txBody>
          <a:bodyPr>
            <a:normAutofit fontScale="92500"/>
          </a:bodyPr>
          <a:lstStyle/>
          <a:p>
            <a:r>
              <a:rPr lang="en-US" dirty="0" smtClean="0"/>
              <a:t>In essence, Keynes is trying to claim that because the interest rate falls when the central bank creates money and uses it to buy (predominantly) government debt, the interest rate is the price of money. Keynes’ observation is fundamentally misleading. If a central bank creates money and uses it to buy debt, then this will shift the demand curve for bonds to the right, increasing the price of bonds and lowering the interest rate. However, in no way does this imply that the price of money is the interest rate.</a:t>
            </a:r>
          </a:p>
          <a:p>
            <a:r>
              <a:rPr lang="en-US" dirty="0" smtClean="0"/>
              <a:t>For example, what if the central bank created money and simply handed it out as welfare payments? Would that have the same impact on the interest rate as directly buying government debt? No. So how is the price of money the interest rate?</a:t>
            </a:r>
          </a:p>
          <a:p>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183</a:t>
            </a:fld>
            <a:endParaRPr lang="en-US"/>
          </a:p>
        </p:txBody>
      </p:sp>
    </p:spTree>
    <p:extLst>
      <p:ext uri="{BB962C8B-B14F-4D97-AF65-F5344CB8AC3E}">
        <p14:creationId xmlns:p14="http://schemas.microsoft.com/office/powerpoint/2010/main" val="321411277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Not Just an Issue of Definitions</a:t>
            </a:r>
            <a:endParaRPr lang="en-US" sz="4000" dirty="0"/>
          </a:p>
        </p:txBody>
      </p:sp>
      <p:sp>
        <p:nvSpPr>
          <p:cNvPr id="3" name="Content Placeholder 2"/>
          <p:cNvSpPr>
            <a:spLocks noGrp="1"/>
          </p:cNvSpPr>
          <p:nvPr>
            <p:ph idx="1"/>
          </p:nvPr>
        </p:nvSpPr>
        <p:spPr>
          <a:xfrm>
            <a:off x="500250" y="1825697"/>
            <a:ext cx="8177170" cy="4543992"/>
          </a:xfrm>
        </p:spPr>
        <p:txBody>
          <a:bodyPr>
            <a:normAutofit fontScale="92500"/>
          </a:bodyPr>
          <a:lstStyle/>
          <a:p>
            <a:r>
              <a:rPr lang="en-US" dirty="0" smtClean="0"/>
              <a:t>Some readers may consider my previous point to be pedantic. After all, does it really matter what we call it? If, under the current central banking system, an increase in money supply leads to lower interest rates, then can’t we just say that the “price” of money is the interest rate?</a:t>
            </a:r>
          </a:p>
          <a:p>
            <a:r>
              <a:rPr lang="en-US" dirty="0" smtClean="0"/>
              <a:t>No. It is precisely this sort of short cut that has led to the fundamental misunderstanding that lies at the heart of modern economics. Money has its own unique market value and a set of its own prices, none of which are “the interest rate”. The reason economics has gone down this road for so long comes back to a simple point: the true market value of money is hard to identify. The interest rate may seem an obvious candidate, but it is wrong. </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184</a:t>
            </a:fld>
            <a:endParaRPr lang="en-US"/>
          </a:p>
        </p:txBody>
      </p:sp>
    </p:spTree>
    <p:extLst>
      <p:ext uri="{BB962C8B-B14F-4D97-AF65-F5344CB8AC3E}">
        <p14:creationId xmlns:p14="http://schemas.microsoft.com/office/powerpoint/2010/main" val="398586260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Market Value of Money &amp; Price Determination</a:t>
            </a:r>
            <a:endParaRPr lang="en-US" sz="4000" dirty="0"/>
          </a:p>
        </p:txBody>
      </p:sp>
      <p:sp>
        <p:nvSpPr>
          <p:cNvPr id="3" name="Content Placeholder 2"/>
          <p:cNvSpPr>
            <a:spLocks noGrp="1"/>
          </p:cNvSpPr>
          <p:nvPr>
            <p:ph idx="1"/>
          </p:nvPr>
        </p:nvSpPr>
        <p:spPr>
          <a:xfrm>
            <a:off x="500250" y="1825696"/>
            <a:ext cx="8215651" cy="4524749"/>
          </a:xfrm>
        </p:spPr>
        <p:txBody>
          <a:bodyPr>
            <a:normAutofit/>
          </a:bodyPr>
          <a:lstStyle/>
          <a:p>
            <a:r>
              <a:rPr lang="en-US" sz="2100" dirty="0" smtClean="0"/>
              <a:t>This brings us to our final slide in the presentation and the final question. If the market value of money is not the interest rate, then what is it? The market value of money is not obvious and understanding it requires a level of abstraction. Why? Because the market value of money is not something that we can directly observe in the “absolute” (a fact that is true of </a:t>
            </a:r>
            <a:r>
              <a:rPr lang="en-US" sz="2100" i="1" dirty="0" smtClean="0"/>
              <a:t>all</a:t>
            </a:r>
            <a:r>
              <a:rPr lang="en-US" sz="2100" dirty="0" smtClean="0"/>
              <a:t> market values).</a:t>
            </a:r>
          </a:p>
          <a:p>
            <a:pPr>
              <a:spcBef>
                <a:spcPts val="1400"/>
              </a:spcBef>
            </a:pPr>
            <a:r>
              <a:rPr lang="en-US" sz="2100" dirty="0" smtClean="0"/>
              <a:t>Every price is a relative expression of </a:t>
            </a:r>
            <a:r>
              <a:rPr lang="en-US" sz="2100" i="1" dirty="0" smtClean="0"/>
              <a:t>two</a:t>
            </a:r>
            <a:r>
              <a:rPr lang="en-US" sz="2100" dirty="0" smtClean="0"/>
              <a:t> market values. Supply and demand for money determines</a:t>
            </a:r>
            <a:r>
              <a:rPr lang="en-US" sz="2100" dirty="0"/>
              <a:t> </a:t>
            </a:r>
            <a:r>
              <a:rPr lang="en-US" sz="2100" dirty="0" smtClean="0"/>
              <a:t>the market value of money. In turn, </a:t>
            </a:r>
            <a:r>
              <a:rPr lang="en-US" sz="2100" dirty="0"/>
              <a:t>t</a:t>
            </a:r>
            <a:r>
              <a:rPr lang="en-US" sz="2100" dirty="0" smtClean="0"/>
              <a:t>he market value of money is the denominator of every money price in the economy. This concept will be more fully explored in the next paper by introducing a theoretical and invariable measure of market value. And with that, let’s move on to The Inflation Enigma and a discussion of price determination. </a:t>
            </a:r>
            <a:endParaRPr lang="en-US" sz="21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185</a:t>
            </a:fld>
            <a:endParaRPr lang="en-US"/>
          </a:p>
        </p:txBody>
      </p:sp>
    </p:spTree>
    <p:extLst>
      <p:ext uri="{BB962C8B-B14F-4D97-AF65-F5344CB8AC3E}">
        <p14:creationId xmlns:p14="http://schemas.microsoft.com/office/powerpoint/2010/main" val="295339345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End of Paper</a:t>
            </a:r>
            <a:endParaRPr lang="en-US" sz="4000" dirty="0"/>
          </a:p>
        </p:txBody>
      </p:sp>
      <p:sp>
        <p:nvSpPr>
          <p:cNvPr id="3" name="Text Placeholder 2"/>
          <p:cNvSpPr>
            <a:spLocks noGrp="1"/>
          </p:cNvSpPr>
          <p:nvPr>
            <p:ph type="body" idx="1"/>
          </p:nvPr>
        </p:nvSpPr>
        <p:spPr/>
        <p:txBody>
          <a:bodyPr/>
          <a:lstStyle/>
          <a:p>
            <a:r>
              <a:rPr lang="en-US" dirty="0" smtClean="0"/>
              <a:t>Next paper in the series: The Inflation Enigma</a:t>
            </a:r>
            <a:endParaRPr lang="en-US" dirty="0"/>
          </a:p>
        </p:txBody>
      </p:sp>
      <p:sp>
        <p:nvSpPr>
          <p:cNvPr id="6" name="Footer Placeholder 5"/>
          <p:cNvSpPr>
            <a:spLocks noGrp="1"/>
          </p:cNvSpPr>
          <p:nvPr>
            <p:ph type="ftr" sz="quarter" idx="11"/>
          </p:nvPr>
        </p:nvSpPr>
        <p:spPr/>
        <p:txBody>
          <a:bodyPr/>
          <a:lstStyle/>
          <a:p>
            <a:r>
              <a:rPr lang="en-US" smtClean="0"/>
              <a:t>Gervaise R. J. Heddle, 2014</a:t>
            </a:r>
            <a:endParaRPr lang="en-US" dirty="0"/>
          </a:p>
        </p:txBody>
      </p:sp>
      <p:sp>
        <p:nvSpPr>
          <p:cNvPr id="7" name="Slide Number Placeholder 6"/>
          <p:cNvSpPr>
            <a:spLocks noGrp="1"/>
          </p:cNvSpPr>
          <p:nvPr>
            <p:ph type="sldNum" sz="quarter" idx="12"/>
          </p:nvPr>
        </p:nvSpPr>
        <p:spPr/>
        <p:txBody>
          <a:bodyPr/>
          <a:lstStyle/>
          <a:p>
            <a:fld id="{CFE4BAC9-6D41-4691-9299-18EF07EF0177}" type="slidenum">
              <a:rPr lang="en-US" smtClean="0"/>
              <a:t>186</a:t>
            </a:fld>
            <a:endParaRPr lang="en-US" dirty="0"/>
          </a:p>
        </p:txBody>
      </p:sp>
    </p:spTree>
    <p:extLst>
      <p:ext uri="{BB962C8B-B14F-4D97-AF65-F5344CB8AC3E}">
        <p14:creationId xmlns:p14="http://schemas.microsoft.com/office/powerpoint/2010/main" val="392310409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References &amp; Appendices</a:t>
            </a:r>
            <a:endParaRPr lang="en-US" sz="4000" dirty="0"/>
          </a:p>
        </p:txBody>
      </p:sp>
      <p:sp>
        <p:nvSpPr>
          <p:cNvPr id="3" name="Text Placeholder 2"/>
          <p:cNvSpPr>
            <a:spLocks noGrp="1"/>
          </p:cNvSpPr>
          <p:nvPr>
            <p:ph type="body" idx="1"/>
          </p:nvPr>
        </p:nvSpPr>
        <p:spPr/>
        <p:txBody>
          <a:bodyPr/>
          <a:lstStyle/>
          <a:p>
            <a:r>
              <a:rPr lang="en-US" dirty="0" smtClean="0"/>
              <a:t>Includes “Appendix A: Government Debt as a Hybrid”</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187</a:t>
            </a:fld>
            <a:endParaRPr lang="en-US"/>
          </a:p>
        </p:txBody>
      </p:sp>
    </p:spTree>
    <p:extLst>
      <p:ext uri="{BB962C8B-B14F-4D97-AF65-F5344CB8AC3E}">
        <p14:creationId xmlns:p14="http://schemas.microsoft.com/office/powerpoint/2010/main" val="1098498561"/>
      </p:ext>
    </p:extLst>
  </p:cSld>
  <p:clrMapOvr>
    <a:masterClrMapping/>
  </p:clrMapOvr>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References</a:t>
            </a:r>
            <a:endParaRPr lang="en-US" sz="4000" dirty="0"/>
          </a:p>
        </p:txBody>
      </p:sp>
      <p:sp>
        <p:nvSpPr>
          <p:cNvPr id="3" name="Content Placeholder 2"/>
          <p:cNvSpPr>
            <a:spLocks noGrp="1"/>
          </p:cNvSpPr>
          <p:nvPr>
            <p:ph idx="1"/>
          </p:nvPr>
        </p:nvSpPr>
        <p:spPr>
          <a:xfrm>
            <a:off x="537052" y="1781228"/>
            <a:ext cx="8198090" cy="4575122"/>
          </a:xfrm>
        </p:spPr>
        <p:txBody>
          <a:bodyPr>
            <a:noAutofit/>
          </a:bodyPr>
          <a:lstStyle/>
          <a:p>
            <a:pPr marL="0" indent="0">
              <a:spcBef>
                <a:spcPts val="1400"/>
              </a:spcBef>
              <a:buNone/>
            </a:pPr>
            <a:r>
              <a:rPr lang="en-US" sz="2000" dirty="0"/>
              <a:t>Anderson, Benjamin M., </a:t>
            </a:r>
            <a:r>
              <a:rPr lang="en-US" sz="2000" dirty="0" smtClean="0"/>
              <a:t>1917, </a:t>
            </a:r>
            <a:r>
              <a:rPr lang="en-US" sz="2000" dirty="0"/>
              <a:t>“The Value of Money”, New York: Macmillan Company.</a:t>
            </a:r>
          </a:p>
          <a:p>
            <a:pPr marL="0" indent="0">
              <a:spcBef>
                <a:spcPts val="1400"/>
              </a:spcBef>
              <a:buNone/>
            </a:pPr>
            <a:r>
              <a:rPr lang="en-US" sz="2000" dirty="0" err="1" smtClean="0"/>
              <a:t>Cagan</a:t>
            </a:r>
            <a:r>
              <a:rPr lang="en-US" sz="2000" dirty="0" smtClean="0"/>
              <a:t>, Philip, 1965, “Determinants and Effects of Changes in the Stock of Money, 1875-1960”, pp. 1-16, NBER Book Series Studies in Business Cycles.</a:t>
            </a:r>
          </a:p>
          <a:p>
            <a:pPr marL="0" indent="0">
              <a:spcBef>
                <a:spcPts val="1400"/>
              </a:spcBef>
              <a:buNone/>
            </a:pPr>
            <a:r>
              <a:rPr lang="en-US" sz="2000" dirty="0" smtClean="0"/>
              <a:t>European Financial Reporting Advisory Group and the German Accounting Standards Board, 2007, “Distinguishing Between Liabilities and Equity: Preliminary view on the classification of liabilities and equity under International Financial Reporting Standards”, A Discussion Paper, Brussels/Berlin.</a:t>
            </a:r>
          </a:p>
          <a:p>
            <a:pPr marL="0" indent="0">
              <a:spcBef>
                <a:spcPts val="1400"/>
              </a:spcBef>
              <a:buNone/>
            </a:pPr>
            <a:r>
              <a:rPr lang="en-US" sz="2000" dirty="0" smtClean="0"/>
              <a:t>Fisher, Irving, 1912, “The Purchasing Power of Money: Its Determination and Relation to Credit Interest and Crises”.</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188</a:t>
            </a:fld>
            <a:endParaRPr lang="en-US"/>
          </a:p>
        </p:txBody>
      </p:sp>
    </p:spTree>
    <p:extLst>
      <p:ext uri="{BB962C8B-B14F-4D97-AF65-F5344CB8AC3E}">
        <p14:creationId xmlns:p14="http://schemas.microsoft.com/office/powerpoint/2010/main" val="212941940"/>
      </p:ext>
    </p:extLst>
  </p:cSld>
  <p:clrMapOvr>
    <a:masterClrMapping/>
  </p:clrMapOvr>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References</a:t>
            </a:r>
            <a:endParaRPr lang="en-US" sz="4000" dirty="0"/>
          </a:p>
        </p:txBody>
      </p:sp>
      <p:sp>
        <p:nvSpPr>
          <p:cNvPr id="3" name="Content Placeholder 2"/>
          <p:cNvSpPr>
            <a:spLocks noGrp="1"/>
          </p:cNvSpPr>
          <p:nvPr>
            <p:ph idx="1"/>
          </p:nvPr>
        </p:nvSpPr>
        <p:spPr>
          <a:xfrm>
            <a:off x="538731" y="1808914"/>
            <a:ext cx="8080967" cy="4543433"/>
          </a:xfrm>
        </p:spPr>
        <p:txBody>
          <a:bodyPr>
            <a:normAutofit/>
          </a:bodyPr>
          <a:lstStyle/>
          <a:p>
            <a:pPr marL="0" indent="0">
              <a:spcBef>
                <a:spcPts val="1400"/>
              </a:spcBef>
              <a:buNone/>
            </a:pPr>
            <a:r>
              <a:rPr lang="en-US" sz="2000" dirty="0"/>
              <a:t>Friedman, Milton, and Anna J. Schwartz, 1970, “Monetary Statistics of the United States: Estimates, Sources, Methods”, National Bureau of Economic Research, New York, Distributed by Columbia University Press.</a:t>
            </a:r>
          </a:p>
          <a:p>
            <a:pPr marL="0" indent="0">
              <a:spcBef>
                <a:spcPts val="1400"/>
              </a:spcBef>
              <a:buNone/>
            </a:pPr>
            <a:r>
              <a:rPr lang="en-US" sz="2000" dirty="0" smtClean="0"/>
              <a:t>Friedman</a:t>
            </a:r>
            <a:r>
              <a:rPr lang="en-US" sz="2000" dirty="0"/>
              <a:t>, Milton, 1994, “Money Mischief: Episodes in Monetary History”, pp. 16-17, Mariner Books, Reprint edition (March 31, 1994)</a:t>
            </a:r>
          </a:p>
          <a:p>
            <a:pPr marL="0" indent="0">
              <a:spcBef>
                <a:spcPts val="1400"/>
              </a:spcBef>
              <a:buNone/>
            </a:pPr>
            <a:r>
              <a:rPr lang="en-US" sz="2000" dirty="0" smtClean="0"/>
              <a:t>Lim</a:t>
            </a:r>
            <a:r>
              <a:rPr lang="en-US" sz="2000" dirty="0"/>
              <a:t>, Ewe-Ghee, and Subramanian S. </a:t>
            </a:r>
            <a:r>
              <a:rPr lang="en-US" sz="2000" dirty="0" err="1"/>
              <a:t>Sriram</a:t>
            </a:r>
            <a:r>
              <a:rPr lang="en-US" sz="2000" dirty="0"/>
              <a:t>, 2003, “Factors Underlying the Definition of Broad Money: An Examination of Recent U.S. Monetary Statistics and Practices of Other Countries”, IMF Working Paper 03/62.</a:t>
            </a:r>
          </a:p>
          <a:p>
            <a:pPr marL="0" indent="0">
              <a:spcBef>
                <a:spcPts val="1400"/>
              </a:spcBef>
              <a:buNone/>
            </a:pPr>
            <a:r>
              <a:rPr lang="en-US" sz="2000" dirty="0" smtClean="0"/>
              <a:t>Keynes</a:t>
            </a:r>
            <a:r>
              <a:rPr lang="en-US" sz="2000" dirty="0"/>
              <a:t>, John Maynard, </a:t>
            </a:r>
            <a:r>
              <a:rPr lang="en-US" sz="2000" dirty="0" smtClean="0"/>
              <a:t>1935, </a:t>
            </a:r>
            <a:r>
              <a:rPr lang="en-US" sz="2000" dirty="0"/>
              <a:t>“The General Theory of </a:t>
            </a:r>
            <a:r>
              <a:rPr lang="en-US" sz="2000" dirty="0" smtClean="0"/>
              <a:t>Employment, </a:t>
            </a:r>
            <a:r>
              <a:rPr lang="en-US" sz="2000" dirty="0"/>
              <a:t>Interest, and Money</a:t>
            </a:r>
            <a:r>
              <a:rPr lang="en-US" sz="2000" dirty="0" smtClean="0"/>
              <a:t>”.</a:t>
            </a:r>
            <a:endParaRPr lang="en-US" sz="2000"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189</a:t>
            </a:fld>
            <a:endParaRPr lang="en-US"/>
          </a:p>
        </p:txBody>
      </p:sp>
    </p:spTree>
    <p:extLst>
      <p:ext uri="{BB962C8B-B14F-4D97-AF65-F5344CB8AC3E}">
        <p14:creationId xmlns:p14="http://schemas.microsoft.com/office/powerpoint/2010/main" val="2519582931"/>
      </p:ext>
    </p:extLst>
  </p:cSld>
  <p:clrMapOvr>
    <a:masterClrMapping/>
  </p:clrMapOvr>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References</a:t>
            </a:r>
            <a:endParaRPr lang="en-US" sz="4000" dirty="0"/>
          </a:p>
        </p:txBody>
      </p:sp>
      <p:sp>
        <p:nvSpPr>
          <p:cNvPr id="3" name="Content Placeholder 2"/>
          <p:cNvSpPr>
            <a:spLocks noGrp="1"/>
          </p:cNvSpPr>
          <p:nvPr>
            <p:ph idx="1"/>
          </p:nvPr>
        </p:nvSpPr>
        <p:spPr>
          <a:xfrm>
            <a:off x="538731" y="1828158"/>
            <a:ext cx="8080967" cy="4541531"/>
          </a:xfrm>
        </p:spPr>
        <p:txBody>
          <a:bodyPr>
            <a:normAutofit/>
          </a:bodyPr>
          <a:lstStyle/>
          <a:p>
            <a:pPr marL="0" indent="0">
              <a:buNone/>
            </a:pPr>
            <a:r>
              <a:rPr lang="en-US" sz="2000" dirty="0" err="1"/>
              <a:t>Matthies</a:t>
            </a:r>
            <a:r>
              <a:rPr lang="en-US" sz="2000" dirty="0"/>
              <a:t>, Alexander B., 2013, “Empirical Research on Corporate Credit Ratings: A Literature Review”, SFB 649 Discussion Paper 2013-003, Humboldt-</a:t>
            </a:r>
            <a:r>
              <a:rPr lang="en-US" sz="2000" dirty="0" err="1"/>
              <a:t>Universitat</a:t>
            </a:r>
            <a:r>
              <a:rPr lang="en-US" sz="2000" dirty="0"/>
              <a:t> </a:t>
            </a:r>
            <a:r>
              <a:rPr lang="en-US" sz="2000" dirty="0" err="1"/>
              <a:t>zu</a:t>
            </a:r>
            <a:r>
              <a:rPr lang="en-US" sz="2000" dirty="0"/>
              <a:t> Berlin.</a:t>
            </a:r>
          </a:p>
          <a:p>
            <a:pPr marL="0" indent="0">
              <a:buNone/>
            </a:pPr>
            <a:r>
              <a:rPr lang="en-US" sz="2000" dirty="0" err="1" smtClean="0"/>
              <a:t>Mellios</a:t>
            </a:r>
            <a:r>
              <a:rPr lang="en-US" sz="2000" dirty="0"/>
              <a:t>, </a:t>
            </a:r>
            <a:r>
              <a:rPr lang="en-US" sz="2000" dirty="0" err="1"/>
              <a:t>Constantin</a:t>
            </a:r>
            <a:r>
              <a:rPr lang="en-US" sz="2000" dirty="0"/>
              <a:t>, and Eric Paget-Blanc, 2005, “Which Factors Determine Sovereign Credit Ratings?”, </a:t>
            </a:r>
            <a:r>
              <a:rPr lang="en-US" sz="2000" dirty="0" smtClean="0"/>
              <a:t>The European Journal of Finance, Issue 4, Volume 12, 2006.</a:t>
            </a:r>
            <a:endParaRPr lang="en-US" sz="2000" dirty="0"/>
          </a:p>
          <a:p>
            <a:pPr marL="0" indent="0">
              <a:buNone/>
            </a:pPr>
            <a:r>
              <a:rPr lang="en-US" sz="2000" dirty="0" err="1"/>
              <a:t>Mishkin</a:t>
            </a:r>
            <a:r>
              <a:rPr lang="en-US" sz="2000" dirty="0"/>
              <a:t>, Frederic, </a:t>
            </a:r>
            <a:r>
              <a:rPr lang="en-US" sz="2000" dirty="0" smtClean="0"/>
              <a:t>2013, </a:t>
            </a:r>
            <a:r>
              <a:rPr lang="en-US" sz="2000" dirty="0"/>
              <a:t>“Economics of Money, Banking, and Financial Markets”, 10</a:t>
            </a:r>
            <a:r>
              <a:rPr lang="en-US" sz="2000" baseline="30000" dirty="0"/>
              <a:t>th</a:t>
            </a:r>
            <a:r>
              <a:rPr lang="en-US" sz="2000" dirty="0"/>
              <a:t> Edition, Prentice Hall</a:t>
            </a:r>
            <a:r>
              <a:rPr lang="en-US" sz="2000" dirty="0" smtClean="0"/>
              <a:t>.</a:t>
            </a:r>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190</a:t>
            </a:fld>
            <a:endParaRPr lang="en-US"/>
          </a:p>
        </p:txBody>
      </p:sp>
    </p:spTree>
    <p:extLst>
      <p:ext uri="{BB962C8B-B14F-4D97-AF65-F5344CB8AC3E}">
        <p14:creationId xmlns:p14="http://schemas.microsoft.com/office/powerpoint/2010/main" val="429524729"/>
      </p:ext>
    </p:extLst>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Appendix A:</a:t>
            </a:r>
            <a:br>
              <a:rPr lang="en-US" sz="4000" dirty="0" smtClean="0"/>
            </a:br>
            <a:r>
              <a:rPr lang="en-US" sz="4000" dirty="0" smtClean="0"/>
              <a:t>Government Debt as a Hybrid</a:t>
            </a:r>
            <a:endParaRPr lang="en-US" sz="4000" dirty="0"/>
          </a:p>
        </p:txBody>
      </p:sp>
      <p:sp>
        <p:nvSpPr>
          <p:cNvPr id="3" name="Content Placeholder 2"/>
          <p:cNvSpPr>
            <a:spLocks noGrp="1"/>
          </p:cNvSpPr>
          <p:nvPr>
            <p:ph idx="1"/>
          </p:nvPr>
        </p:nvSpPr>
        <p:spPr>
          <a:xfrm>
            <a:off x="500250" y="1844941"/>
            <a:ext cx="8215651" cy="4543992"/>
          </a:xfrm>
        </p:spPr>
        <p:txBody>
          <a:bodyPr>
            <a:normAutofit fontScale="92500" lnSpcReduction="10000"/>
          </a:bodyPr>
          <a:lstStyle/>
          <a:p>
            <a:r>
              <a:rPr lang="en-US" dirty="0" smtClean="0"/>
              <a:t>In the discussion regarding the “fixed” or “variable” entitlement nature of money, money is characterized as a variable entitlement to the output of society, while government debt is characterized as a “fixed” entitlement to the output of society. Technically, this characterization of government debt is not correct and can perhaps be best considered as a mere generalization of the nature of debt.</a:t>
            </a:r>
          </a:p>
          <a:p>
            <a:r>
              <a:rPr lang="en-US" dirty="0" smtClean="0"/>
              <a:t>Technically, government debt is a fixed claim to a variable entitlement and hence can be considered to be a hybrid security. The fact is that society, in general, only issues very purpose specific fixed entitlements to the output of society. Indeed, in most countries, the only entitlement issued by society on any scale that is a “direct claim” to output is money itself.</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191</a:t>
            </a:fld>
            <a:endParaRPr lang="en-US"/>
          </a:p>
        </p:txBody>
      </p:sp>
    </p:spTree>
    <p:extLst>
      <p:ext uri="{BB962C8B-B14F-4D97-AF65-F5344CB8AC3E}">
        <p14:creationId xmlns:p14="http://schemas.microsoft.com/office/powerpoint/2010/main" val="2041024311"/>
      </p:ext>
    </p:extLst>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Appendix A:</a:t>
            </a:r>
            <a:br>
              <a:rPr lang="en-US" sz="4000" dirty="0" smtClean="0"/>
            </a:br>
            <a:r>
              <a:rPr lang="en-US" sz="4000" dirty="0" smtClean="0"/>
              <a:t>Continued</a:t>
            </a:r>
            <a:endParaRPr lang="en-US" sz="4000" dirty="0"/>
          </a:p>
        </p:txBody>
      </p:sp>
      <p:sp>
        <p:nvSpPr>
          <p:cNvPr id="3" name="Content Placeholder 2"/>
          <p:cNvSpPr>
            <a:spLocks noGrp="1"/>
          </p:cNvSpPr>
          <p:nvPr>
            <p:ph idx="1"/>
          </p:nvPr>
        </p:nvSpPr>
        <p:spPr>
          <a:xfrm>
            <a:off x="500250" y="1844941"/>
            <a:ext cx="8196410" cy="4582480"/>
          </a:xfrm>
        </p:spPr>
        <p:txBody>
          <a:bodyPr>
            <a:normAutofit fontScale="92500" lnSpcReduction="10000"/>
          </a:bodyPr>
          <a:lstStyle/>
          <a:p>
            <a:r>
              <a:rPr lang="en-US" dirty="0" smtClean="0"/>
              <a:t>Just to be clear on definitions, we can either say that:</a:t>
            </a:r>
          </a:p>
          <a:p>
            <a:pPr lvl="1">
              <a:spcBef>
                <a:spcPts val="800"/>
              </a:spcBef>
            </a:pPr>
            <a:r>
              <a:rPr lang="en-US" sz="2400" dirty="0" smtClean="0"/>
              <a:t>Government debt is a fixed entitlement in money terms; or</a:t>
            </a:r>
          </a:p>
          <a:p>
            <a:pPr lvl="1">
              <a:spcBef>
                <a:spcPts val="200"/>
              </a:spcBef>
            </a:pPr>
            <a:r>
              <a:rPr lang="en-US" sz="2400" dirty="0" smtClean="0"/>
              <a:t>Government debt is a variable entitlement in output terms.</a:t>
            </a:r>
          </a:p>
          <a:p>
            <a:pPr marL="342900" lvl="1" indent="-342900">
              <a:spcBef>
                <a:spcPts val="2000"/>
              </a:spcBef>
              <a:buClr>
                <a:schemeClr val="tx1">
                  <a:lumMod val="75000"/>
                  <a:lumOff val="25000"/>
                </a:schemeClr>
              </a:buClr>
            </a:pPr>
            <a:r>
              <a:rPr lang="en-US" sz="2400" dirty="0"/>
              <a:t>Hence, investors in government debt are </a:t>
            </a:r>
            <a:r>
              <a:rPr lang="en-US" sz="2400" dirty="0" smtClean="0"/>
              <a:t>always </a:t>
            </a:r>
            <a:r>
              <a:rPr lang="en-US" sz="2400" dirty="0"/>
              <a:t>concerned about the potential decline in the purchasing power of money: the money entitlement is </a:t>
            </a:r>
            <a:r>
              <a:rPr lang="en-US" sz="2400" dirty="0" smtClean="0"/>
              <a:t>fixed, </a:t>
            </a:r>
            <a:r>
              <a:rPr lang="en-US" sz="2400" dirty="0"/>
              <a:t>the output entitlement is not</a:t>
            </a:r>
            <a:r>
              <a:rPr lang="en-US" sz="2400" dirty="0" smtClean="0"/>
              <a:t>.</a:t>
            </a:r>
          </a:p>
          <a:p>
            <a:r>
              <a:rPr lang="en-US" dirty="0" smtClean="0"/>
              <a:t>Society can create fixed entitlements to the output of society. The most obvious example of this would be food stamps where the terms of the foods stamps state that they can be exchanged for a particular number of a particular type of good. (Note, this is not the way most food stamp programs operate: rather, the “food stamp” is a simple money-based welfare payment).</a:t>
            </a:r>
            <a:endParaRPr lang="en-US" dirty="0"/>
          </a:p>
        </p:txBody>
      </p:sp>
      <p:sp>
        <p:nvSpPr>
          <p:cNvPr id="4" name="Footer Placeholder 3"/>
          <p:cNvSpPr>
            <a:spLocks noGrp="1"/>
          </p:cNvSpPr>
          <p:nvPr>
            <p:ph type="ftr" sz="quarter" idx="11"/>
          </p:nvPr>
        </p:nvSpPr>
        <p:spPr/>
        <p:txBody>
          <a:bodyPr/>
          <a:lstStyle/>
          <a:p>
            <a:r>
              <a:rPr lang="en-US" smtClean="0"/>
              <a:t>Gervaise R. J. Heddle, 2014</a:t>
            </a:r>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192</a:t>
            </a:fld>
            <a:endParaRPr lang="en-US"/>
          </a:p>
        </p:txBody>
      </p:sp>
    </p:spTree>
    <p:extLst>
      <p:ext uri="{BB962C8B-B14F-4D97-AF65-F5344CB8AC3E}">
        <p14:creationId xmlns:p14="http://schemas.microsoft.com/office/powerpoint/2010/main" val="22379452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17734</TotalTime>
  <Words>27812</Words>
  <Application>Microsoft Macintosh PowerPoint</Application>
  <PresentationFormat>On-screen Show (4:3)</PresentationFormat>
  <Paragraphs>1232</Paragraphs>
  <Slides>192</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192</vt:i4>
      </vt:variant>
    </vt:vector>
  </HeadingPairs>
  <TitlesOfParts>
    <vt:vector size="194" baseType="lpstr">
      <vt:lpstr>Capital</vt:lpstr>
      <vt:lpstr>Equation</vt:lpstr>
      <vt:lpstr>The Money Enigma</vt:lpstr>
      <vt:lpstr>The Money Enigma Abstract</vt:lpstr>
      <vt:lpstr>Index</vt:lpstr>
      <vt:lpstr>Introduction &amp; Overview</vt:lpstr>
      <vt:lpstr>The Money Enigma Introduction</vt:lpstr>
      <vt:lpstr>Traditional Definitions of Money Focus on its “Asset Nature”</vt:lpstr>
      <vt:lpstr>Two Sides of the Same Coin: Money as an Asset &amp; Liability</vt:lpstr>
      <vt:lpstr>Every Asset Falls Into One of Two Buckets</vt:lpstr>
      <vt:lpstr>Money as a Liability of Society</vt:lpstr>
      <vt:lpstr>Money as a Proportional Claim on the Output of Society</vt:lpstr>
      <vt:lpstr>Money as a Financing Option</vt:lpstr>
      <vt:lpstr>Money vs Common Stock</vt:lpstr>
      <vt:lpstr>Money Has “Equity Like” Characteristics</vt:lpstr>
      <vt:lpstr>The Supply of Money: Money is the Monetary Base</vt:lpstr>
      <vt:lpstr>Financial Instrument #1 Physical Cash</vt:lpstr>
      <vt:lpstr>Financial Instrument #2 A Bank Deposit</vt:lpstr>
      <vt:lpstr>Banks Create Credit, Not Money</vt:lpstr>
      <vt:lpstr>The Demand for Money</vt:lpstr>
      <vt:lpstr>The Bedrock Beneath the Functions of Money</vt:lpstr>
      <vt:lpstr>Liquidity Preference Theory starts with Incorrect Assumption</vt:lpstr>
      <vt:lpstr>Demand for any Asset Depends on Discounted Future Benefits</vt:lpstr>
      <vt:lpstr>A Discount Rate for an Asset is Not the “Price” of an Asset</vt:lpstr>
      <vt:lpstr>Money Has its Own Unique Market Value</vt:lpstr>
      <vt:lpstr>Two Sides of the Same Coin: Money as an Asset &amp; Liability</vt:lpstr>
      <vt:lpstr>Why is Money Valuable?</vt:lpstr>
      <vt:lpstr>A Liability Ignored</vt:lpstr>
      <vt:lpstr>The Blind Spot of Monetary Economics</vt:lpstr>
      <vt:lpstr>The Current Approach to Defining Money</vt:lpstr>
      <vt:lpstr>The Legacy of Friedman and Schwarz</vt:lpstr>
      <vt:lpstr>A Dead End in Monetary Economics</vt:lpstr>
      <vt:lpstr>What Makes an Asset Valuable?</vt:lpstr>
      <vt:lpstr>Real Assets vs Financial Instruments</vt:lpstr>
      <vt:lpstr>A Financial Instrument is Both an Asset and a Liability</vt:lpstr>
      <vt:lpstr>Every Asset Falls Into One of Two Buckets</vt:lpstr>
      <vt:lpstr>Fiat Money: Real Asset or Financial Instrument?</vt:lpstr>
      <vt:lpstr>Fiat Money is Not a Real Asset</vt:lpstr>
      <vt:lpstr>Fiat Money is a Financial Instrument</vt:lpstr>
      <vt:lpstr>Why the “Liability Nature” of Money is so Important</vt:lpstr>
      <vt:lpstr>Common Stock as a Financial Instrument</vt:lpstr>
      <vt:lpstr>Common Stock: An Asset &amp; A Liability</vt:lpstr>
      <vt:lpstr>The Nature of the Liability Determines the Nature of the Asset</vt:lpstr>
      <vt:lpstr>Money as a Financial Instrument</vt:lpstr>
      <vt:lpstr>Money: A Liability, but to Whom?</vt:lpstr>
      <vt:lpstr>Who is the Counterparty?</vt:lpstr>
      <vt:lpstr>Government as a Trust</vt:lpstr>
      <vt:lpstr>The Trust Structure of Government</vt:lpstr>
      <vt:lpstr>Money as a Liability of Society</vt:lpstr>
      <vt:lpstr>Government is a Trust Established by and for Society</vt:lpstr>
      <vt:lpstr>The Advantages of the Trust Function of Government</vt:lpstr>
      <vt:lpstr>The Trust Solves an Important Problem</vt:lpstr>
      <vt:lpstr>Legal vs Economic Liability</vt:lpstr>
      <vt:lpstr>The Funding of Government</vt:lpstr>
      <vt:lpstr>Taxation as a Claim on the Current Output of Society</vt:lpstr>
      <vt:lpstr>Government Liabilities as a Claim on the Future Output of Society</vt:lpstr>
      <vt:lpstr>Funding Public Projects in a Society with no Government</vt:lpstr>
      <vt:lpstr>A Simple Example: Funding the Pyramids</vt:lpstr>
      <vt:lpstr>Society as a Corporation</vt:lpstr>
      <vt:lpstr>A Pooling of Economic Resources</vt:lpstr>
      <vt:lpstr>The Same Basic Set of  Financing Options</vt:lpstr>
      <vt:lpstr>Government Liabilities as Claims on Future Output</vt:lpstr>
      <vt:lpstr>A Vested Interest in Honoring “Government” Liabilities</vt:lpstr>
      <vt:lpstr>Why is US Government Debt Considered a “Safe Investment”?</vt:lpstr>
      <vt:lpstr>Would You Lend Money to This Entity if it was a Business?</vt:lpstr>
      <vt:lpstr>The Capacity &amp; Willingness of Society To Pay Its Debts</vt:lpstr>
      <vt:lpstr>A Comparison of Credit Rating Metrics</vt:lpstr>
      <vt:lpstr>Corporate vs Sovereign Credit Rating</vt:lpstr>
      <vt:lpstr>Government Bonds: An Indirect Claim on the Future Output of Society</vt:lpstr>
      <vt:lpstr>Money is a Direct Claim on the Future Output of Society</vt:lpstr>
      <vt:lpstr>Direct vs Indirect Claim</vt:lpstr>
      <vt:lpstr>Money as a Claim on the Future Output of Society</vt:lpstr>
      <vt:lpstr>Why Was Fiat Money Created?</vt:lpstr>
      <vt:lpstr>“Asset Backed” Fiat Currency</vt:lpstr>
      <vt:lpstr>Express Contract Replaced by an Implied-in-Fact Contract</vt:lpstr>
      <vt:lpstr>The New, Implied-in-Fact “Moneyholders’ Agreement”</vt:lpstr>
      <vt:lpstr>You Have to Give to Receive</vt:lpstr>
      <vt:lpstr>Review of Section</vt:lpstr>
      <vt:lpstr>The Proportional Claim</vt:lpstr>
      <vt:lpstr>The Nature of the Financial Instrument</vt:lpstr>
      <vt:lpstr>Money: Debt or Equity?</vt:lpstr>
      <vt:lpstr>Definition of “Equity”</vt:lpstr>
      <vt:lpstr>Definition of “Debt”</vt:lpstr>
      <vt:lpstr>Substance Matters More Than Form</vt:lpstr>
      <vt:lpstr>What Does “The Contract” Say?</vt:lpstr>
      <vt:lpstr>Deciphering the Implied Contract</vt:lpstr>
      <vt:lpstr>Debt vs Equity</vt:lpstr>
      <vt:lpstr>Debt vs Equity Key Points of Difference</vt:lpstr>
      <vt:lpstr>Three Key Features of Any Financial Instrument</vt:lpstr>
      <vt:lpstr>Money: A Long-Duration, Special-Form Equity Instrument</vt:lpstr>
      <vt:lpstr>Money: Equity or Debt? A Brief Review of the Evidence</vt:lpstr>
      <vt:lpstr>A Fixed or Variable Entitlement?</vt:lpstr>
      <vt:lpstr>The Basic Characteristics of a Variable Entitlement to Real Output</vt:lpstr>
      <vt:lpstr>A Fixed Claim on Real Output?</vt:lpstr>
      <vt:lpstr>Quantity Theory of Money Doesn’t Support “Fixed Entitlement” Thesis</vt:lpstr>
      <vt:lpstr>The Price Level &amp; The Purchasing Power of Money</vt:lpstr>
      <vt:lpstr>Variable Entitlement Thesis Supported by Long Run Evidence</vt:lpstr>
      <vt:lpstr>Short-Run Behavior Suggests Money Is a Long-Duration Asset</vt:lpstr>
      <vt:lpstr>The Duration of an Asset</vt:lpstr>
      <vt:lpstr>Money: Long-Duration or Short-Duration Asset?</vt:lpstr>
      <vt:lpstr>Value of a Short-Duration Asset is More Sensitive to Near-Term Conditions</vt:lpstr>
      <vt:lpstr>Can We Test for Duration?</vt:lpstr>
      <vt:lpstr>The Duration of an Asset: “The Benefits Cut-Off Test”</vt:lpstr>
      <vt:lpstr>Applying the Benefits Cut-Off Test to Money</vt:lpstr>
      <vt:lpstr>Shifting the Time Horizon</vt:lpstr>
      <vt:lpstr>How is it Possible for Money to be a Long-Duration Asset?</vt:lpstr>
      <vt:lpstr>Present Value of Money Depends on Chain of Expected Future Values</vt:lpstr>
      <vt:lpstr>Money as a Special-Form Equity Instrument</vt:lpstr>
      <vt:lpstr>Building a Valuation Model for Money</vt:lpstr>
      <vt:lpstr>A Comparison of Money and Traditional Equity</vt:lpstr>
      <vt:lpstr>Intertemporal Equilibrium Creates the Probability Function</vt:lpstr>
      <vt:lpstr>A Different Perspective on Money vs Equity</vt:lpstr>
      <vt:lpstr>Value of Money Depends on Long-Term Expectations</vt:lpstr>
      <vt:lpstr>Returning to the Main Topic</vt:lpstr>
      <vt:lpstr>Money Has No Term</vt:lpstr>
      <vt:lpstr>Money as a Junior Claim</vt:lpstr>
      <vt:lpstr>Money is the Equity of Society</vt:lpstr>
      <vt:lpstr>The Financing Options of Society</vt:lpstr>
      <vt:lpstr>The Necessity and Attraction of Variable Entitlements</vt:lpstr>
      <vt:lpstr>Equity as a “Last Resort” Method of Financing</vt:lpstr>
      <vt:lpstr>The Political Expediency of  Variable Entitlements</vt:lpstr>
      <vt:lpstr>A Little Bit of Money Magic</vt:lpstr>
      <vt:lpstr>Explaining the Magic: Why The Value of Money Doesn’t Fall Automatically</vt:lpstr>
      <vt:lpstr>Money: A Financing Option too Useful to Ignore</vt:lpstr>
      <vt:lpstr>Section Review</vt:lpstr>
      <vt:lpstr>The Money Dance</vt:lpstr>
      <vt:lpstr>The Definition of Money and the Creation of Money</vt:lpstr>
      <vt:lpstr>Money is the Monetary Base</vt:lpstr>
      <vt:lpstr>The Traditional Approach to the Definition of Money</vt:lpstr>
      <vt:lpstr>Shortcomings of the “Asset Nature” Approach</vt:lpstr>
      <vt:lpstr>Many Assets are a “Temporary Abode of Purchasing Power”</vt:lpstr>
      <vt:lpstr>Friedman’s Flexible and Open- Ended Definition of Money</vt:lpstr>
      <vt:lpstr>If It Has Wings, Then It Must Be a Duck</vt:lpstr>
      <vt:lpstr>If People Shoot at It, Then It Must Be a Duck</vt:lpstr>
      <vt:lpstr>The Moneyness Test</vt:lpstr>
      <vt:lpstr>The Empirical Approach</vt:lpstr>
      <vt:lpstr>Why did Friedman Persist with an Open-Ended Definition of Money?</vt:lpstr>
      <vt:lpstr>Correlation is the Wrong Criteria for Defining Money</vt:lpstr>
      <vt:lpstr>Asset Nature Approach is a  Dead End in Economics</vt:lpstr>
      <vt:lpstr>Financial Instrument #1 Physical Cash</vt:lpstr>
      <vt:lpstr>Financial Instrument #2 A Bank Deposit</vt:lpstr>
      <vt:lpstr>Two Completely Different Financial Instruments</vt:lpstr>
      <vt:lpstr>The Creation of Money vs The Creation of Credit</vt:lpstr>
      <vt:lpstr>The Monetary Base as the True Measure of Money</vt:lpstr>
      <vt:lpstr>Money Creation A Traditional View</vt:lpstr>
      <vt:lpstr>The Role of Banks</vt:lpstr>
      <vt:lpstr>Banking is Not a “License to Print Money”</vt:lpstr>
      <vt:lpstr>A Bank Run Exposes the True Nature of Bank Deposits</vt:lpstr>
      <vt:lpstr>The Definition of Money: The Details Matter</vt:lpstr>
      <vt:lpstr>The Functions of Money</vt:lpstr>
      <vt:lpstr>The Chicken and the Egg</vt:lpstr>
      <vt:lpstr>Demand for Money: A Circular Argument</vt:lpstr>
      <vt:lpstr>Breaking the Circularity</vt:lpstr>
      <vt:lpstr>Money Can Only Perform Functions Because Money Has Value</vt:lpstr>
      <vt:lpstr>The Bedrock Beneath the Functions of Money</vt:lpstr>
      <vt:lpstr>Anderson and the Functions of Money</vt:lpstr>
      <vt:lpstr>Anderson: Medium of Exchange Must Possess, or Represent, Value</vt:lpstr>
      <vt:lpstr>“Medium of Exchange” is the Most Important Function of Money</vt:lpstr>
      <vt:lpstr>Why is Fiat Money Accepted as a Medium of Exchange?</vt:lpstr>
      <vt:lpstr>Why Do We Accept Fiat Money as Payment?</vt:lpstr>
      <vt:lpstr>Why Can Money Be Used As a Unit of Account?</vt:lpstr>
      <vt:lpstr>Money has Market Value &amp; It’s Market Value is Widely Recognized</vt:lpstr>
      <vt:lpstr>Why is Money a Store of Value?</vt:lpstr>
      <vt:lpstr>Money’s Value is Derived from the Liability it Represents</vt:lpstr>
      <vt:lpstr>A Review of the Functions of Money</vt:lpstr>
      <vt:lpstr>The Demand for Money</vt:lpstr>
      <vt:lpstr>Points of Qualification</vt:lpstr>
      <vt:lpstr>A Difference in Perspective</vt:lpstr>
      <vt:lpstr>Liquidity Preference Theory: Three Key Objections</vt:lpstr>
      <vt:lpstr>Key Objections (Continued)</vt:lpstr>
      <vt:lpstr>The Third Objection: A Philosophical Question</vt:lpstr>
      <vt:lpstr>Keynes Treats Money As an Exception to the Rule</vt:lpstr>
      <vt:lpstr>Demand for an Asset Depends on  Discounted Future Benefits</vt:lpstr>
      <vt:lpstr>Demand for Money Depends on Discounted Future Benefits</vt:lpstr>
      <vt:lpstr>The Discounted Future Benefits Model for the Value of Money</vt:lpstr>
      <vt:lpstr>Keynes Derivation Relies on the Two Functions of Money</vt:lpstr>
      <vt:lpstr>“Store of Value Preference Theory”</vt:lpstr>
      <vt:lpstr>Keynes Crosses The Line</vt:lpstr>
      <vt:lpstr>Demand is a Multivariable Function</vt:lpstr>
      <vt:lpstr>Is the Interest Rate Really the “Price” of Money?</vt:lpstr>
      <vt:lpstr>The Price of The Equity Market is the Interest Rate?</vt:lpstr>
      <vt:lpstr>A Review of LPT Logic</vt:lpstr>
      <vt:lpstr>The Price of Debt is the Price of Equity? Not Likely.</vt:lpstr>
      <vt:lpstr>Using Money to Buy Bonds Does Not Prove Keynes’ Theory</vt:lpstr>
      <vt:lpstr>Confusing Common Practice with Theory of Money Demand</vt:lpstr>
      <vt:lpstr>Not Just an Issue of Definitions</vt:lpstr>
      <vt:lpstr>The Market Value of Money &amp; Price Determination</vt:lpstr>
      <vt:lpstr>End of Paper</vt:lpstr>
      <vt:lpstr>References &amp; Appendices</vt:lpstr>
      <vt:lpstr>References</vt:lpstr>
      <vt:lpstr>References</vt:lpstr>
      <vt:lpstr>References</vt:lpstr>
      <vt:lpstr>Appendix A: Government Debt as a Hybrid</vt:lpstr>
      <vt:lpstr>Appendix A: Continued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Money Enigma</dc:title>
  <dc:creator>Gervaise Heddle</dc:creator>
  <cp:lastModifiedBy>Gervaise Heddle</cp:lastModifiedBy>
  <cp:revision>3171</cp:revision>
  <dcterms:created xsi:type="dcterms:W3CDTF">2013-12-07T05:11:04Z</dcterms:created>
  <dcterms:modified xsi:type="dcterms:W3CDTF">2014-12-13T03:29:40Z</dcterms:modified>
</cp:coreProperties>
</file>