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embeddings/oleObject39.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embeddings/oleObject46.bin" ContentType="application/vnd.openxmlformats-officedocument.oleObject"/>
  <Override PartName="/ppt/embeddings/oleObject47.bin" ContentType="application/vnd.openxmlformats-officedocument.oleObject"/>
  <Override PartName="/ppt/embeddings/oleObject48.bin" ContentType="application/vnd.openxmlformats-officedocument.oleObject"/>
  <Override PartName="/ppt/embeddings/oleObject49.bin" ContentType="application/vnd.openxmlformats-officedocument.oleObject"/>
  <Override PartName="/ppt/embeddings/oleObject50.bin" ContentType="application/vnd.openxmlformats-officedocument.oleObject"/>
  <Override PartName="/ppt/embeddings/oleObject51.bin" ContentType="application/vnd.openxmlformats-officedocument.oleObject"/>
  <Override PartName="/ppt/embeddings/oleObject52.bin" ContentType="application/vnd.openxmlformats-officedocument.oleObject"/>
  <Override PartName="/ppt/embeddings/oleObject53.bin" ContentType="application/vnd.openxmlformats-officedocument.oleObject"/>
  <Override PartName="/ppt/embeddings/oleObject54.bin" ContentType="application/vnd.openxmlformats-officedocument.oleObject"/>
  <Override PartName="/ppt/embeddings/oleObject55.bin" ContentType="application/vnd.openxmlformats-officedocument.oleObject"/>
  <Override PartName="/ppt/embeddings/oleObject56.bin" ContentType="application/vnd.openxmlformats-officedocument.oleObject"/>
  <Override PartName="/ppt/embeddings/oleObject57.bin" ContentType="application/vnd.openxmlformats-officedocument.oleObject"/>
  <Override PartName="/ppt/embeddings/oleObject58.bin" ContentType="application/vnd.openxmlformats-officedocument.oleObject"/>
  <Override PartName="/ppt/embeddings/oleObject59.bin" ContentType="application/vnd.openxmlformats-officedocument.oleObject"/>
  <Override PartName="/ppt/embeddings/oleObject60.bin" ContentType="application/vnd.openxmlformats-officedocument.oleObject"/>
  <Override PartName="/ppt/embeddings/oleObject61.bin" ContentType="application/vnd.openxmlformats-officedocument.oleObject"/>
  <Override PartName="/ppt/embeddings/oleObject62.bin" ContentType="application/vnd.openxmlformats-officedocument.oleObject"/>
  <Override PartName="/ppt/embeddings/oleObject63.bin" ContentType="application/vnd.openxmlformats-officedocument.oleObject"/>
  <Override PartName="/ppt/embeddings/oleObject64.bin" ContentType="application/vnd.openxmlformats-officedocument.oleObject"/>
  <Override PartName="/ppt/embeddings/oleObject65.bin" ContentType="application/vnd.openxmlformats-officedocument.oleObject"/>
  <Override PartName="/ppt/embeddings/oleObject66.bin" ContentType="application/vnd.openxmlformats-officedocument.oleObject"/>
  <Override PartName="/ppt/embeddings/oleObject67.bin" ContentType="application/vnd.openxmlformats-officedocument.oleObject"/>
  <Override PartName="/ppt/embeddings/oleObject68.bin" ContentType="application/vnd.openxmlformats-officedocument.oleObject"/>
  <Override PartName="/ppt/embeddings/oleObject69.bin" ContentType="application/vnd.openxmlformats-officedocument.oleObject"/>
  <Override PartName="/ppt/embeddings/oleObject70.bin" ContentType="application/vnd.openxmlformats-officedocument.oleObject"/>
  <Override PartName="/ppt/embeddings/oleObject71.bin" ContentType="application/vnd.openxmlformats-officedocument.oleObject"/>
  <Override PartName="/ppt/embeddings/oleObject72.bin" ContentType="application/vnd.openxmlformats-officedocument.oleObject"/>
  <Override PartName="/ppt/embeddings/oleObject73.bin" ContentType="application/vnd.openxmlformats-officedocument.oleObject"/>
  <Override PartName="/ppt/embeddings/oleObject74.bin" ContentType="application/vnd.openxmlformats-officedocument.oleObject"/>
  <Override PartName="/ppt/embeddings/oleObject75.bin" ContentType="application/vnd.openxmlformats-officedocument.oleObject"/>
  <Override PartName="/ppt/embeddings/oleObject76.bin" ContentType="application/vnd.openxmlformats-officedocument.oleObject"/>
  <Override PartName="/ppt/embeddings/oleObject77.bin" ContentType="application/vnd.openxmlformats-officedocument.oleObject"/>
  <Override PartName="/ppt/embeddings/oleObject78.bin" ContentType="application/vnd.openxmlformats-officedocument.oleObject"/>
  <Override PartName="/ppt/embeddings/oleObject79.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3"/>
  </p:notesMasterIdLst>
  <p:handoutMasterIdLst>
    <p:handoutMasterId r:id="rId224"/>
  </p:handoutMasterIdLst>
  <p:sldIdLst>
    <p:sldId id="256" r:id="rId2"/>
    <p:sldId id="493" r:id="rId3"/>
    <p:sldId id="616" r:id="rId4"/>
    <p:sldId id="494" r:id="rId5"/>
    <p:sldId id="283" r:id="rId6"/>
    <p:sldId id="499" r:id="rId7"/>
    <p:sldId id="500" r:id="rId8"/>
    <p:sldId id="501" r:id="rId9"/>
    <p:sldId id="502" r:id="rId10"/>
    <p:sldId id="503" r:id="rId11"/>
    <p:sldId id="504" r:id="rId12"/>
    <p:sldId id="507" r:id="rId13"/>
    <p:sldId id="509" r:id="rId14"/>
    <p:sldId id="510" r:id="rId15"/>
    <p:sldId id="511" r:id="rId16"/>
    <p:sldId id="512" r:id="rId17"/>
    <p:sldId id="515" r:id="rId18"/>
    <p:sldId id="517" r:id="rId19"/>
    <p:sldId id="519" r:id="rId20"/>
    <p:sldId id="521" r:id="rId21"/>
    <p:sldId id="522" r:id="rId22"/>
    <p:sldId id="523" r:id="rId23"/>
    <p:sldId id="526" r:id="rId24"/>
    <p:sldId id="525" r:id="rId25"/>
    <p:sldId id="524" r:id="rId26"/>
    <p:sldId id="527" r:id="rId27"/>
    <p:sldId id="528" r:id="rId28"/>
    <p:sldId id="591" r:id="rId29"/>
    <p:sldId id="530" r:id="rId30"/>
    <p:sldId id="590" r:id="rId31"/>
    <p:sldId id="532" r:id="rId32"/>
    <p:sldId id="533" r:id="rId33"/>
    <p:sldId id="534" r:id="rId34"/>
    <p:sldId id="535" r:id="rId35"/>
    <p:sldId id="536" r:id="rId36"/>
    <p:sldId id="537" r:id="rId37"/>
    <p:sldId id="538" r:id="rId38"/>
    <p:sldId id="496" r:id="rId39"/>
    <p:sldId id="539" r:id="rId40"/>
    <p:sldId id="541" r:id="rId41"/>
    <p:sldId id="497" r:id="rId42"/>
    <p:sldId id="542" r:id="rId43"/>
    <p:sldId id="540" r:id="rId44"/>
    <p:sldId id="587" r:id="rId45"/>
    <p:sldId id="287" r:id="rId46"/>
    <p:sldId id="290" r:id="rId47"/>
    <p:sldId id="592" r:id="rId48"/>
    <p:sldId id="286" r:id="rId49"/>
    <p:sldId id="288" r:id="rId50"/>
    <p:sldId id="294" r:id="rId51"/>
    <p:sldId id="295" r:id="rId52"/>
    <p:sldId id="296" r:id="rId53"/>
    <p:sldId id="588" r:id="rId54"/>
    <p:sldId id="297" r:id="rId55"/>
    <p:sldId id="301" r:id="rId56"/>
    <p:sldId id="299" r:id="rId57"/>
    <p:sldId id="306" r:id="rId58"/>
    <p:sldId id="303" r:id="rId59"/>
    <p:sldId id="307" r:id="rId60"/>
    <p:sldId id="304" r:id="rId61"/>
    <p:sldId id="305" r:id="rId62"/>
    <p:sldId id="309" r:id="rId63"/>
    <p:sldId id="310" r:id="rId64"/>
    <p:sldId id="311" r:id="rId65"/>
    <p:sldId id="312" r:id="rId66"/>
    <p:sldId id="313" r:id="rId67"/>
    <p:sldId id="593" r:id="rId68"/>
    <p:sldId id="316" r:id="rId69"/>
    <p:sldId id="339" r:id="rId70"/>
    <p:sldId id="594" r:id="rId71"/>
    <p:sldId id="432" r:id="rId72"/>
    <p:sldId id="348" r:id="rId73"/>
    <p:sldId id="349" r:id="rId74"/>
    <p:sldId id="598" r:id="rId75"/>
    <p:sldId id="599" r:id="rId76"/>
    <p:sldId id="350" r:id="rId77"/>
    <p:sldId id="357" r:id="rId78"/>
    <p:sldId id="360" r:id="rId79"/>
    <p:sldId id="358" r:id="rId80"/>
    <p:sldId id="362" r:id="rId81"/>
    <p:sldId id="364" r:id="rId82"/>
    <p:sldId id="363" r:id="rId83"/>
    <p:sldId id="367" r:id="rId84"/>
    <p:sldId id="430" r:id="rId85"/>
    <p:sldId id="429" r:id="rId86"/>
    <p:sldId id="365" r:id="rId87"/>
    <p:sldId id="431" r:id="rId88"/>
    <p:sldId id="368" r:id="rId89"/>
    <p:sldId id="603" r:id="rId90"/>
    <p:sldId id="370" r:id="rId91"/>
    <p:sldId id="600" r:id="rId92"/>
    <p:sldId id="602" r:id="rId93"/>
    <p:sldId id="601" r:id="rId94"/>
    <p:sldId id="375" r:id="rId95"/>
    <p:sldId id="376" r:id="rId96"/>
    <p:sldId id="319" r:id="rId97"/>
    <p:sldId id="386" r:id="rId98"/>
    <p:sldId id="384" r:id="rId99"/>
    <p:sldId id="345" r:id="rId100"/>
    <p:sldId id="385" r:id="rId101"/>
    <p:sldId id="320" r:id="rId102"/>
    <p:sldId id="321" r:id="rId103"/>
    <p:sldId id="389" r:id="rId104"/>
    <p:sldId id="322" r:id="rId105"/>
    <p:sldId id="324" r:id="rId106"/>
    <p:sldId id="326" r:id="rId107"/>
    <p:sldId id="327" r:id="rId108"/>
    <p:sldId id="390" r:id="rId109"/>
    <p:sldId id="328" r:id="rId110"/>
    <p:sldId id="329" r:id="rId111"/>
    <p:sldId id="330" r:id="rId112"/>
    <p:sldId id="331" r:id="rId113"/>
    <p:sldId id="391" r:id="rId114"/>
    <p:sldId id="392" r:id="rId115"/>
    <p:sldId id="394" r:id="rId116"/>
    <p:sldId id="393" r:id="rId117"/>
    <p:sldId id="395" r:id="rId118"/>
    <p:sldId id="396" r:id="rId119"/>
    <p:sldId id="397" r:id="rId120"/>
    <p:sldId id="398" r:id="rId121"/>
    <p:sldId id="399" r:id="rId122"/>
    <p:sldId id="400" r:id="rId123"/>
    <p:sldId id="401" r:id="rId124"/>
    <p:sldId id="402" r:id="rId125"/>
    <p:sldId id="403" r:id="rId126"/>
    <p:sldId id="404" r:id="rId127"/>
    <p:sldId id="405" r:id="rId128"/>
    <p:sldId id="407" r:id="rId129"/>
    <p:sldId id="406" r:id="rId130"/>
    <p:sldId id="471" r:id="rId131"/>
    <p:sldId id="435" r:id="rId132"/>
    <p:sldId id="410" r:id="rId133"/>
    <p:sldId id="412" r:id="rId134"/>
    <p:sldId id="413" r:id="rId135"/>
    <p:sldId id="414" r:id="rId136"/>
    <p:sldId id="411" r:id="rId137"/>
    <p:sldId id="417" r:id="rId138"/>
    <p:sldId id="416" r:id="rId139"/>
    <p:sldId id="418" r:id="rId140"/>
    <p:sldId id="419" r:id="rId141"/>
    <p:sldId id="420" r:id="rId142"/>
    <p:sldId id="421" r:id="rId143"/>
    <p:sldId id="422" r:id="rId144"/>
    <p:sldId id="423" r:id="rId145"/>
    <p:sldId id="424" r:id="rId146"/>
    <p:sldId id="426" r:id="rId147"/>
    <p:sldId id="425" r:id="rId148"/>
    <p:sldId id="436" r:id="rId149"/>
    <p:sldId id="445" r:id="rId150"/>
    <p:sldId id="438" r:id="rId151"/>
    <p:sldId id="446" r:id="rId152"/>
    <p:sldId id="605" r:id="rId153"/>
    <p:sldId id="467" r:id="rId154"/>
    <p:sldId id="465" r:id="rId155"/>
    <p:sldId id="612" r:id="rId156"/>
    <p:sldId id="387" r:id="rId157"/>
    <p:sldId id="427" r:id="rId158"/>
    <p:sldId id="434" r:id="rId159"/>
    <p:sldId id="474" r:id="rId160"/>
    <p:sldId id="475" r:id="rId161"/>
    <p:sldId id="433" r:id="rId162"/>
    <p:sldId id="476" r:id="rId163"/>
    <p:sldId id="477" r:id="rId164"/>
    <p:sldId id="478" r:id="rId165"/>
    <p:sldId id="483" r:id="rId166"/>
    <p:sldId id="482" r:id="rId167"/>
    <p:sldId id="479" r:id="rId168"/>
    <p:sldId id="480" r:id="rId169"/>
    <p:sldId id="544" r:id="rId170"/>
    <p:sldId id="484" r:id="rId171"/>
    <p:sldId id="485" r:id="rId172"/>
    <p:sldId id="488" r:id="rId173"/>
    <p:sldId id="487" r:id="rId174"/>
    <p:sldId id="489" r:id="rId175"/>
    <p:sldId id="611" r:id="rId176"/>
    <p:sldId id="486" r:id="rId177"/>
    <p:sldId id="586" r:id="rId178"/>
    <p:sldId id="613" r:id="rId179"/>
    <p:sldId id="614" r:id="rId180"/>
    <p:sldId id="615" r:id="rId181"/>
    <p:sldId id="549" r:id="rId182"/>
    <p:sldId id="545" r:id="rId183"/>
    <p:sldId id="546" r:id="rId184"/>
    <p:sldId id="547" r:id="rId185"/>
    <p:sldId id="548" r:id="rId186"/>
    <p:sldId id="550" r:id="rId187"/>
    <p:sldId id="551" r:id="rId188"/>
    <p:sldId id="552" r:id="rId189"/>
    <p:sldId id="553" r:id="rId190"/>
    <p:sldId id="554" r:id="rId191"/>
    <p:sldId id="555" r:id="rId192"/>
    <p:sldId id="556" r:id="rId193"/>
    <p:sldId id="557" r:id="rId194"/>
    <p:sldId id="558" r:id="rId195"/>
    <p:sldId id="559" r:id="rId196"/>
    <p:sldId id="560" r:id="rId197"/>
    <p:sldId id="561" r:id="rId198"/>
    <p:sldId id="562" r:id="rId199"/>
    <p:sldId id="563" r:id="rId200"/>
    <p:sldId id="565" r:id="rId201"/>
    <p:sldId id="566" r:id="rId202"/>
    <p:sldId id="567" r:id="rId203"/>
    <p:sldId id="568" r:id="rId204"/>
    <p:sldId id="570" r:id="rId205"/>
    <p:sldId id="569" r:id="rId206"/>
    <p:sldId id="572" r:id="rId207"/>
    <p:sldId id="571" r:id="rId208"/>
    <p:sldId id="573" r:id="rId209"/>
    <p:sldId id="584" r:id="rId210"/>
    <p:sldId id="574" r:id="rId211"/>
    <p:sldId id="575" r:id="rId212"/>
    <p:sldId id="577" r:id="rId213"/>
    <p:sldId id="583" r:id="rId214"/>
    <p:sldId id="578" r:id="rId215"/>
    <p:sldId id="579" r:id="rId216"/>
    <p:sldId id="585" r:id="rId217"/>
    <p:sldId id="580" r:id="rId218"/>
    <p:sldId id="581" r:id="rId219"/>
    <p:sldId id="582" r:id="rId220"/>
    <p:sldId id="464" r:id="rId221"/>
    <p:sldId id="576" r:id="rId2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985" autoAdjust="0"/>
  </p:normalViewPr>
  <p:slideViewPr>
    <p:cSldViewPr snapToGrid="0" snapToObjects="1">
      <p:cViewPr>
        <p:scale>
          <a:sx n="66" d="100"/>
          <a:sy n="66" d="100"/>
        </p:scale>
        <p:origin x="-1176" y="-2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notesMaster" Target="notesMasters/notesMaster1.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224" Type="http://schemas.openxmlformats.org/officeDocument/2006/relationships/handoutMaster" Target="handoutMasters/handoutMaster1.xml"/><Relationship Id="rId225" Type="http://schemas.openxmlformats.org/officeDocument/2006/relationships/printerSettings" Target="printerSettings/printerSettings1.bin"/><Relationship Id="rId226" Type="http://schemas.openxmlformats.org/officeDocument/2006/relationships/presProps" Target="presProps.xml"/><Relationship Id="rId227" Type="http://schemas.openxmlformats.org/officeDocument/2006/relationships/viewProps" Target="viewProps.xml"/><Relationship Id="rId228" Type="http://schemas.openxmlformats.org/officeDocument/2006/relationships/theme" Target="theme/theme1.xml"/><Relationship Id="rId229" Type="http://schemas.openxmlformats.org/officeDocument/2006/relationships/tableStyles" Target="tableStyles.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 Id="rId3"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2.emf"/><Relationship Id="rId2" Type="http://schemas.openxmlformats.org/officeDocument/2006/relationships/image" Target="../media/image2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3.emf"/><Relationship Id="rId2" Type="http://schemas.openxmlformats.org/officeDocument/2006/relationships/image" Target="../media/image24.emf"/><Relationship Id="rId3" Type="http://schemas.openxmlformats.org/officeDocument/2006/relationships/image" Target="../media/image2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6.emf"/><Relationship Id="rId2" Type="http://schemas.openxmlformats.org/officeDocument/2006/relationships/image" Target="../media/image2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image" Target="../media/image2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9.emf"/><Relationship Id="rId2" Type="http://schemas.openxmlformats.org/officeDocument/2006/relationships/image" Target="../media/image30.emf"/><Relationship Id="rId3" Type="http://schemas.openxmlformats.org/officeDocument/2006/relationships/image" Target="../media/image3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2.emf"/><Relationship Id="rId2" Type="http://schemas.openxmlformats.org/officeDocument/2006/relationships/image" Target="../media/image3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6.emf"/><Relationship Id="rId2" Type="http://schemas.openxmlformats.org/officeDocument/2006/relationships/image" Target="../media/image37.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39.emf"/><Relationship Id="rId3" Type="http://schemas.openxmlformats.org/officeDocument/2006/relationships/image" Target="../media/image38.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3.emf"/><Relationship Id="rId3" Type="http://schemas.openxmlformats.org/officeDocument/2006/relationships/image" Target="../media/image40.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1.emf"/><Relationship Id="rId2" Type="http://schemas.openxmlformats.org/officeDocument/2006/relationships/image" Target="../media/image1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6.emf"/><Relationship Id="rId2" Type="http://schemas.openxmlformats.org/officeDocument/2006/relationships/image" Target="../media/image47.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51.emf"/><Relationship Id="rId2" Type="http://schemas.openxmlformats.org/officeDocument/2006/relationships/image" Target="../media/image5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3.emf"/><Relationship Id="rId2" Type="http://schemas.openxmlformats.org/officeDocument/2006/relationships/image" Target="../media/image54.emf"/><Relationship Id="rId3" Type="http://schemas.openxmlformats.org/officeDocument/2006/relationships/image" Target="../media/image55.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6.emf"/><Relationship Id="rId2" Type="http://schemas.openxmlformats.org/officeDocument/2006/relationships/image" Target="../media/image57.emf"/><Relationship Id="rId3" Type="http://schemas.openxmlformats.org/officeDocument/2006/relationships/image" Target="../media/image5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9.emf"/><Relationship Id="rId2" Type="http://schemas.openxmlformats.org/officeDocument/2006/relationships/image" Target="../media/image6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61.emf"/><Relationship Id="rId2" Type="http://schemas.openxmlformats.org/officeDocument/2006/relationships/image" Target="../media/image15.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54.emf"/><Relationship Id="rId2" Type="http://schemas.openxmlformats.org/officeDocument/2006/relationships/image" Target="../media/image55.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89F078D-89F5-DD4D-88E4-5F2C27EC3886}" type="datetimeFigureOut">
              <a:rPr lang="en-US" smtClean="0"/>
              <a:t>14/12/14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36D8133-0B28-0C42-AADC-BE6711D35C63}" type="slidenum">
              <a:rPr lang="en-US" smtClean="0"/>
              <a:t>‹#›</a:t>
            </a:fld>
            <a:endParaRPr lang="en-US"/>
          </a:p>
        </p:txBody>
      </p:sp>
    </p:spTree>
    <p:extLst>
      <p:ext uri="{BB962C8B-B14F-4D97-AF65-F5344CB8AC3E}">
        <p14:creationId xmlns:p14="http://schemas.microsoft.com/office/powerpoint/2010/main" val="15853196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9E55BA-08B1-E640-98E9-F373835D984F}" type="datetimeFigureOut">
              <a:rPr lang="en-US" smtClean="0"/>
              <a:t>14/12/14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D78F6B-F96F-E949-B872-F76465972C1F}" type="slidenum">
              <a:rPr lang="en-US" smtClean="0"/>
              <a:t>‹#›</a:t>
            </a:fld>
            <a:endParaRPr lang="en-US"/>
          </a:p>
        </p:txBody>
      </p:sp>
    </p:spTree>
    <p:extLst>
      <p:ext uri="{BB962C8B-B14F-4D97-AF65-F5344CB8AC3E}">
        <p14:creationId xmlns:p14="http://schemas.microsoft.com/office/powerpoint/2010/main" val="124347026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AU"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64D5A2A2-7639-984A-BD3F-B056CB54798B}" type="datetime1">
              <a:rPr lang="en-AU" smtClean="0"/>
              <a:t>14/12/14</a:t>
            </a:fld>
            <a:endParaRPr lang="en-US" dirty="0"/>
          </a:p>
        </p:txBody>
      </p:sp>
      <p:sp>
        <p:nvSpPr>
          <p:cNvPr id="5" name="Footer Placeholder 4"/>
          <p:cNvSpPr>
            <a:spLocks noGrp="1"/>
          </p:cNvSpPr>
          <p:nvPr>
            <p:ph type="ftr" sz="quarter" idx="11"/>
          </p:nvPr>
        </p:nvSpPr>
        <p:spPr>
          <a:xfrm>
            <a:off x="5638800" y="6122894"/>
            <a:ext cx="2895600" cy="257810"/>
          </a:xfrm>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a:xfrm>
            <a:off x="4191000" y="6122894"/>
            <a:ext cx="762000" cy="271463"/>
          </a:xfrm>
        </p:spPr>
        <p:txBody>
          <a:bodyPr/>
          <a:lstStyle/>
          <a:p>
            <a:fld id="{CFE4BAC9-6D41-4691-9299-18EF07EF017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1A191777-7DA0-F644-9509-43F733BCEBB3}" type="datetime1">
              <a:rPr lang="en-AU" smtClean="0"/>
              <a:t>14/12/14</a:t>
            </a:fld>
            <a:endParaRPr lang="en-US"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AU"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7C334678-04CE-754C-BFDF-D1F34513C635}" type="datetime1">
              <a:rPr lang="en-AU" smtClean="0"/>
              <a:t>14/12/14</a:t>
            </a:fld>
            <a:endParaRPr lang="en-US" dirty="0"/>
          </a:p>
        </p:txBody>
      </p:sp>
      <p:sp>
        <p:nvSpPr>
          <p:cNvPr id="5" name="Footer Placeholder 4"/>
          <p:cNvSpPr>
            <a:spLocks noGrp="1"/>
          </p:cNvSpPr>
          <p:nvPr>
            <p:ph type="ftr" sz="quarter" idx="11"/>
          </p:nvPr>
        </p:nvSpPr>
        <p:spPr>
          <a:xfrm>
            <a:off x="5638800" y="6124401"/>
            <a:ext cx="2895600" cy="257810"/>
          </a:xfrm>
        </p:spPr>
        <p:txBody>
          <a:bodyPr/>
          <a:lstStyle/>
          <a:p>
            <a:r>
              <a:rPr lang="en-US" smtClean="0"/>
              <a:t>Gervaise R. J. Heddle, 2014</a:t>
            </a:r>
            <a:endParaRPr lang="en-US" dirty="0"/>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AU" dirty="0"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AU"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84B07914-FE3F-F64D-9E25-4B09E45DC442}" type="datetime1">
              <a:rPr lang="en-AU" smtClean="0"/>
              <a:t>14/12/14</a:t>
            </a:fld>
            <a:endParaRPr lang="en-US"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5" name="Date Placeholder 4"/>
          <p:cNvSpPr>
            <a:spLocks noGrp="1"/>
          </p:cNvSpPr>
          <p:nvPr>
            <p:ph type="dt" sz="half" idx="10"/>
          </p:nvPr>
        </p:nvSpPr>
        <p:spPr/>
        <p:txBody>
          <a:bodyPr/>
          <a:lstStyle/>
          <a:p>
            <a:fld id="{4FCA48CD-AEE5-1641-B20B-9757DA3FC36C}"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7" name="Date Placeholder 6"/>
          <p:cNvSpPr>
            <a:spLocks noGrp="1"/>
          </p:cNvSpPr>
          <p:nvPr>
            <p:ph type="dt" sz="half" idx="10"/>
          </p:nvPr>
        </p:nvSpPr>
        <p:spPr/>
        <p:txBody>
          <a:bodyPr/>
          <a:lstStyle/>
          <a:p>
            <a:fld id="{AAF315FE-E572-FF4B-BA8C-098801A00F50}" type="datetime1">
              <a:rPr lang="en-AU" smtClean="0"/>
              <a:t>14/12/14</a:t>
            </a:fld>
            <a:endParaRPr lang="en-US" dirty="0"/>
          </a:p>
        </p:txBody>
      </p: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2B16044A-DB92-8148-9AED-18FE2B755F0E}" type="datetime1">
              <a:rPr lang="en-AU" smtClean="0"/>
              <a:t>14/12/14</a:t>
            </a:fld>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2A715EF3-8D72-5D41-B87B-DC7197AC12C2}" type="datetime1">
              <a:rPr lang="en-AU" smtClean="0"/>
              <a:t>14/12/14</a:t>
            </a:fld>
            <a:endParaRPr lang="en-US" dirty="0"/>
          </a:p>
        </p:txBody>
      </p:sp>
      <p:sp>
        <p:nvSpPr>
          <p:cNvPr id="3" name="Footer Placeholder 2"/>
          <p:cNvSpPr>
            <a:spLocks noGrp="1"/>
          </p:cNvSpPr>
          <p:nvPr>
            <p:ph type="ftr" sz="quarter" idx="11"/>
          </p:nvPr>
        </p:nvSpPr>
        <p:spPr/>
        <p:txBody>
          <a:bodyPr/>
          <a:lstStyle/>
          <a:p>
            <a:r>
              <a:rPr lang="en-US" smtClean="0"/>
              <a:t>Gervaise R. J. Heddle, 2014</a:t>
            </a:r>
            <a:endParaRPr lang="en-US" dirty="0"/>
          </a:p>
        </p:txBody>
      </p:sp>
      <p:sp>
        <p:nvSpPr>
          <p:cNvPr id="4" name="Slide Number Placeholder 3"/>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AU"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AU" smtClean="0"/>
              <a:t>Click to edit Master text styles</a:t>
            </a:r>
          </a:p>
        </p:txBody>
      </p:sp>
      <p:sp>
        <p:nvSpPr>
          <p:cNvPr id="5" name="Date Placeholder 4"/>
          <p:cNvSpPr>
            <a:spLocks noGrp="1"/>
          </p:cNvSpPr>
          <p:nvPr>
            <p:ph type="dt" sz="half" idx="10"/>
          </p:nvPr>
        </p:nvSpPr>
        <p:spPr/>
        <p:txBody>
          <a:bodyPr/>
          <a:lstStyle/>
          <a:p>
            <a:fld id="{08FC395E-204B-5B46-BB2C-6AF24B5C5622}"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AU"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C406D003-8A53-F44C-8665-80F6A6CD70D4}"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AU" dirty="0"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AU"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dirty="0"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AU" smtClean="0"/>
              <a:t>Click to edit Master text styles</a:t>
            </a:r>
          </a:p>
        </p:txBody>
      </p:sp>
      <p:sp>
        <p:nvSpPr>
          <p:cNvPr id="5" name="Date Placeholder 4"/>
          <p:cNvSpPr>
            <a:spLocks noGrp="1"/>
          </p:cNvSpPr>
          <p:nvPr>
            <p:ph type="dt" sz="half" idx="10"/>
          </p:nvPr>
        </p:nvSpPr>
        <p:spPr/>
        <p:txBody>
          <a:bodyPr/>
          <a:lstStyle/>
          <a:p>
            <a:fld id="{1169EF2E-BB95-244F-A5D7-C5DA03651F4E}"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AU"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dirty="0"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AU" smtClean="0"/>
              <a:t>Click to edit Master text styles</a:t>
            </a:r>
          </a:p>
        </p:txBody>
      </p:sp>
      <p:sp>
        <p:nvSpPr>
          <p:cNvPr id="5" name="Date Placeholder 4"/>
          <p:cNvSpPr>
            <a:spLocks noGrp="1"/>
          </p:cNvSpPr>
          <p:nvPr>
            <p:ph type="dt" sz="half" idx="10"/>
          </p:nvPr>
        </p:nvSpPr>
        <p:spPr/>
        <p:txBody>
          <a:bodyPr/>
          <a:lstStyle/>
          <a:p>
            <a:fld id="{372DE19C-4B08-3740-BF9C-98A941356F6B}" type="datetime1">
              <a:rPr lang="en-AU" smtClean="0"/>
              <a:t>14/12/14</a:t>
            </a:fld>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D974EB42-B714-4B4F-AF6C-B1091AF8F772}" type="datetime1">
              <a:rPr lang="en-AU" smtClean="0"/>
              <a:t>14/12/14</a:t>
            </a:fld>
            <a:endParaRPr lang="en-US"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AU"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A7DE3CDE-8CBC-A247-8A4D-8FDE8E3C4A1A}" type="datetime1">
              <a:rPr lang="en-AU" smtClean="0"/>
              <a:t>14/12/14</a:t>
            </a:fld>
            <a:endParaRPr lang="en-US" dirty="0"/>
          </a:p>
        </p:txBody>
      </p:sp>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AU"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77285564-6B13-A547-97F0-C134C981DE1C}" type="datetime1">
              <a:rPr lang="en-AU" smtClean="0"/>
              <a:t>14/12/14</a:t>
            </a:fld>
            <a:endParaRPr lang="en-US" dirty="0"/>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r>
              <a:rPr lang="en-US" smtClean="0"/>
              <a:t>Gervaise R. J. Heddle, 2014</a:t>
            </a:r>
            <a:endParaRPr lang="en-US" dirty="0"/>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CFE4BAC9-6D41-4691-9299-18EF07EF017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dt="0"/>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emf"/><Relationship Id="rId5" Type="http://schemas.openxmlformats.org/officeDocument/2006/relationships/oleObject" Target="../embeddings/oleObject2.bin"/><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7.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8.emf"/><Relationship Id="rId5" Type="http://schemas.openxmlformats.org/officeDocument/2006/relationships/oleObject" Target="../embeddings/oleObject6.bin"/><Relationship Id="rId6"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10.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11.emf"/><Relationship Id="rId5" Type="http://schemas.openxmlformats.org/officeDocument/2006/relationships/oleObject" Target="../embeddings/oleObject9.bin"/><Relationship Id="rId6" Type="http://schemas.openxmlformats.org/officeDocument/2006/relationships/image" Target="../media/image12.emf"/><Relationship Id="rId7" Type="http://schemas.openxmlformats.org/officeDocument/2006/relationships/oleObject" Target="../embeddings/oleObject10.bin"/><Relationship Id="rId8" Type="http://schemas.openxmlformats.org/officeDocument/2006/relationships/image" Target="../media/image13.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14.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15.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15.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image" Target="../media/image16.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16.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image" Target="../media/image17.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18.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8.bin"/><Relationship Id="rId4" Type="http://schemas.openxmlformats.org/officeDocument/2006/relationships/image" Target="../media/image19.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9.bin"/><Relationship Id="rId4" Type="http://schemas.openxmlformats.org/officeDocument/2006/relationships/image" Target="../media/image20.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0.bin"/><Relationship Id="rId4" Type="http://schemas.openxmlformats.org/officeDocument/2006/relationships/image" Target="../media/image21.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21.bin"/><Relationship Id="rId4" Type="http://schemas.openxmlformats.org/officeDocument/2006/relationships/image" Target="../media/image22.emf"/><Relationship Id="rId5" Type="http://schemas.openxmlformats.org/officeDocument/2006/relationships/oleObject" Target="../embeddings/oleObject22.bin"/><Relationship Id="rId6" Type="http://schemas.openxmlformats.org/officeDocument/2006/relationships/image" Target="../media/image23.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23.bin"/><Relationship Id="rId4" Type="http://schemas.openxmlformats.org/officeDocument/2006/relationships/image" Target="../media/image23.emf"/><Relationship Id="rId5" Type="http://schemas.openxmlformats.org/officeDocument/2006/relationships/oleObject" Target="../embeddings/oleObject24.bin"/><Relationship Id="rId6" Type="http://schemas.openxmlformats.org/officeDocument/2006/relationships/image" Target="../media/image24.emf"/><Relationship Id="rId7" Type="http://schemas.openxmlformats.org/officeDocument/2006/relationships/oleObject" Target="../embeddings/oleObject25.bin"/><Relationship Id="rId8" Type="http://schemas.openxmlformats.org/officeDocument/2006/relationships/image" Target="../media/image25.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26.bin"/><Relationship Id="rId4" Type="http://schemas.openxmlformats.org/officeDocument/2006/relationships/image" Target="../media/image26.emf"/><Relationship Id="rId5" Type="http://schemas.openxmlformats.org/officeDocument/2006/relationships/oleObject" Target="../embeddings/oleObject27.bin"/><Relationship Id="rId6" Type="http://schemas.openxmlformats.org/officeDocument/2006/relationships/image" Target="../media/image27.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28.bin"/><Relationship Id="rId4" Type="http://schemas.openxmlformats.org/officeDocument/2006/relationships/image" Target="../media/image4.emf"/><Relationship Id="rId5" Type="http://schemas.openxmlformats.org/officeDocument/2006/relationships/oleObject" Target="../embeddings/oleObject29.bin"/><Relationship Id="rId6" Type="http://schemas.openxmlformats.org/officeDocument/2006/relationships/image" Target="../media/image28.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30.bin"/><Relationship Id="rId4" Type="http://schemas.openxmlformats.org/officeDocument/2006/relationships/image" Target="../media/image29.emf"/><Relationship Id="rId5" Type="http://schemas.openxmlformats.org/officeDocument/2006/relationships/oleObject" Target="../embeddings/oleObject31.bin"/><Relationship Id="rId6" Type="http://schemas.openxmlformats.org/officeDocument/2006/relationships/image" Target="../media/image30.emf"/><Relationship Id="rId7" Type="http://schemas.openxmlformats.org/officeDocument/2006/relationships/oleObject" Target="../embeddings/oleObject32.bin"/><Relationship Id="rId8" Type="http://schemas.openxmlformats.org/officeDocument/2006/relationships/image" Target="../media/image31.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33.bin"/><Relationship Id="rId4" Type="http://schemas.openxmlformats.org/officeDocument/2006/relationships/image" Target="../media/image32.emf"/><Relationship Id="rId5" Type="http://schemas.openxmlformats.org/officeDocument/2006/relationships/oleObject" Target="../embeddings/oleObject34.bin"/><Relationship Id="rId6" Type="http://schemas.openxmlformats.org/officeDocument/2006/relationships/image" Target="../media/image33.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35.bin"/><Relationship Id="rId4" Type="http://schemas.openxmlformats.org/officeDocument/2006/relationships/image" Target="../media/image34.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36.bin"/><Relationship Id="rId4" Type="http://schemas.openxmlformats.org/officeDocument/2006/relationships/image" Target="../media/image35.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37.bin"/><Relationship Id="rId4" Type="http://schemas.openxmlformats.org/officeDocument/2006/relationships/image" Target="../media/image36.emf"/><Relationship Id="rId5" Type="http://schemas.openxmlformats.org/officeDocument/2006/relationships/oleObject" Target="../embeddings/oleObject38.bin"/><Relationship Id="rId6" Type="http://schemas.openxmlformats.org/officeDocument/2006/relationships/image" Target="../media/image37.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39.bin"/><Relationship Id="rId4" Type="http://schemas.openxmlformats.org/officeDocument/2006/relationships/image" Target="../media/image38.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40.bin"/><Relationship Id="rId4" Type="http://schemas.openxmlformats.org/officeDocument/2006/relationships/image" Target="../media/image11.emf"/><Relationship Id="rId5" Type="http://schemas.openxmlformats.org/officeDocument/2006/relationships/oleObject" Target="../embeddings/oleObject41.bin"/><Relationship Id="rId6" Type="http://schemas.openxmlformats.org/officeDocument/2006/relationships/image" Target="../media/image39.emf"/><Relationship Id="rId7" Type="http://schemas.openxmlformats.org/officeDocument/2006/relationships/oleObject" Target="../embeddings/oleObject42.bin"/><Relationship Id="rId8" Type="http://schemas.openxmlformats.org/officeDocument/2006/relationships/image" Target="../media/image38.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43.bin"/><Relationship Id="rId4" Type="http://schemas.openxmlformats.org/officeDocument/2006/relationships/image" Target="../media/image12.emf"/><Relationship Id="rId5" Type="http://schemas.openxmlformats.org/officeDocument/2006/relationships/oleObject" Target="../embeddings/oleObject44.bin"/><Relationship Id="rId6" Type="http://schemas.openxmlformats.org/officeDocument/2006/relationships/image" Target="../media/image13.emf"/><Relationship Id="rId7" Type="http://schemas.openxmlformats.org/officeDocument/2006/relationships/oleObject" Target="../embeddings/oleObject45.bin"/><Relationship Id="rId8" Type="http://schemas.openxmlformats.org/officeDocument/2006/relationships/image" Target="../media/image40.emf"/><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46.bin"/><Relationship Id="rId4" Type="http://schemas.openxmlformats.org/officeDocument/2006/relationships/image" Target="../media/image41.emf"/><Relationship Id="rId5" Type="http://schemas.openxmlformats.org/officeDocument/2006/relationships/oleObject" Target="../embeddings/oleObject47.bin"/><Relationship Id="rId6" Type="http://schemas.openxmlformats.org/officeDocument/2006/relationships/image" Target="../media/image14.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48.bin"/><Relationship Id="rId4" Type="http://schemas.openxmlformats.org/officeDocument/2006/relationships/image" Target="../media/image42.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49.bin"/><Relationship Id="rId4" Type="http://schemas.openxmlformats.org/officeDocument/2006/relationships/image" Target="../media/image43.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oleObject" Target="../embeddings/oleObject50.bin"/><Relationship Id="rId4" Type="http://schemas.openxmlformats.org/officeDocument/2006/relationships/image" Target="../media/image44.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oleObject" Target="../embeddings/oleObject51.bin"/><Relationship Id="rId4" Type="http://schemas.openxmlformats.org/officeDocument/2006/relationships/image" Target="../media/image45.emf"/><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oleObject" Target="../embeddings/oleObject52.bin"/><Relationship Id="rId4" Type="http://schemas.openxmlformats.org/officeDocument/2006/relationships/image" Target="../media/image46.emf"/><Relationship Id="rId5" Type="http://schemas.openxmlformats.org/officeDocument/2006/relationships/oleObject" Target="../embeddings/oleObject53.bin"/><Relationship Id="rId6" Type="http://schemas.openxmlformats.org/officeDocument/2006/relationships/image" Target="../media/image47.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oleObject" Target="../embeddings/oleObject54.bin"/><Relationship Id="rId4" Type="http://schemas.openxmlformats.org/officeDocument/2006/relationships/image" Target="../media/image48.emf"/><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oleObject" Target="../embeddings/oleObject55.bin"/><Relationship Id="rId4" Type="http://schemas.openxmlformats.org/officeDocument/2006/relationships/image" Target="../media/image49.emf"/><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oleObject" Target="../embeddings/oleObject56.bin"/><Relationship Id="rId4" Type="http://schemas.openxmlformats.org/officeDocument/2006/relationships/image" Target="../media/image50.emf"/><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oleObject" Target="../embeddings/oleObject57.bin"/><Relationship Id="rId4" Type="http://schemas.openxmlformats.org/officeDocument/2006/relationships/image" Target="../media/image51.emf"/><Relationship Id="rId5" Type="http://schemas.openxmlformats.org/officeDocument/2006/relationships/oleObject" Target="../embeddings/oleObject58.bin"/><Relationship Id="rId6" Type="http://schemas.openxmlformats.org/officeDocument/2006/relationships/image" Target="../media/image52.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oleObject" Target="../embeddings/oleObject59.bin"/><Relationship Id="rId4" Type="http://schemas.openxmlformats.org/officeDocument/2006/relationships/image" Target="../media/image53.emf"/><Relationship Id="rId5" Type="http://schemas.openxmlformats.org/officeDocument/2006/relationships/oleObject" Target="../embeddings/oleObject60.bin"/><Relationship Id="rId6" Type="http://schemas.openxmlformats.org/officeDocument/2006/relationships/image" Target="../media/image54.emf"/><Relationship Id="rId7" Type="http://schemas.openxmlformats.org/officeDocument/2006/relationships/oleObject" Target="../embeddings/oleObject61.bin"/><Relationship Id="rId8" Type="http://schemas.openxmlformats.org/officeDocument/2006/relationships/image" Target="../media/image55.emf"/><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oleObject" Target="../embeddings/oleObject62.bin"/><Relationship Id="rId4" Type="http://schemas.openxmlformats.org/officeDocument/2006/relationships/image" Target="../media/image56.emf"/><Relationship Id="rId5" Type="http://schemas.openxmlformats.org/officeDocument/2006/relationships/oleObject" Target="../embeddings/oleObject63.bin"/><Relationship Id="rId6" Type="http://schemas.openxmlformats.org/officeDocument/2006/relationships/image" Target="../media/image57.emf"/><Relationship Id="rId7" Type="http://schemas.openxmlformats.org/officeDocument/2006/relationships/oleObject" Target="../embeddings/oleObject64.bin"/><Relationship Id="rId8" Type="http://schemas.openxmlformats.org/officeDocument/2006/relationships/image" Target="../media/image58.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oleObject" Target="../embeddings/oleObject65.bin"/><Relationship Id="rId4" Type="http://schemas.openxmlformats.org/officeDocument/2006/relationships/image" Target="../media/image59.emf"/><Relationship Id="rId5" Type="http://schemas.openxmlformats.org/officeDocument/2006/relationships/oleObject" Target="../embeddings/oleObject66.bin"/><Relationship Id="rId6" Type="http://schemas.openxmlformats.org/officeDocument/2006/relationships/image" Target="../media/image60.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oleObject" Target="../embeddings/oleObject67.bin"/><Relationship Id="rId4" Type="http://schemas.openxmlformats.org/officeDocument/2006/relationships/image" Target="../media/image61.emf"/><Relationship Id="rId5" Type="http://schemas.openxmlformats.org/officeDocument/2006/relationships/oleObject" Target="../embeddings/oleObject68.bin"/><Relationship Id="rId6" Type="http://schemas.openxmlformats.org/officeDocument/2006/relationships/image" Target="../media/image15.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oleObject" Target="../embeddings/oleObject69.bin"/><Relationship Id="rId4" Type="http://schemas.openxmlformats.org/officeDocument/2006/relationships/image" Target="../media/image15.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oleObject" Target="../embeddings/oleObject70.bin"/><Relationship Id="rId4" Type="http://schemas.openxmlformats.org/officeDocument/2006/relationships/image" Target="../media/image16.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oleObject" Target="../embeddings/oleObject71.bin"/><Relationship Id="rId4" Type="http://schemas.openxmlformats.org/officeDocument/2006/relationships/image" Target="../media/image17.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oleObject" Target="../embeddings/oleObject72.bin"/><Relationship Id="rId4" Type="http://schemas.openxmlformats.org/officeDocument/2006/relationships/image" Target="../media/image62.emf"/><Relationship Id="rId1" Type="http://schemas.openxmlformats.org/officeDocument/2006/relationships/vmlDrawing" Target="../drawings/vmlDrawing46.vml"/><Relationship Id="rId2"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oleObject" Target="../embeddings/oleObject73.bin"/><Relationship Id="rId4" Type="http://schemas.openxmlformats.org/officeDocument/2006/relationships/image" Target="../media/image63.emf"/><Relationship Id="rId1" Type="http://schemas.openxmlformats.org/officeDocument/2006/relationships/vmlDrawing" Target="../drawings/vmlDrawing47.vml"/><Relationship Id="rId2"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oleObject" Target="../embeddings/oleObject74.bin"/><Relationship Id="rId4" Type="http://schemas.openxmlformats.org/officeDocument/2006/relationships/image" Target="../media/image63.emf"/><Relationship Id="rId1" Type="http://schemas.openxmlformats.org/officeDocument/2006/relationships/vmlDrawing" Target="../drawings/vmlDrawing48.v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oleObject" Target="../embeddings/oleObject75.bin"/><Relationship Id="rId4" Type="http://schemas.openxmlformats.org/officeDocument/2006/relationships/image" Target="../media/image18.emf"/><Relationship Id="rId1" Type="http://schemas.openxmlformats.org/officeDocument/2006/relationships/vmlDrawing" Target="../drawings/vmlDrawing49.vml"/><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oleObject" Target="../embeddings/oleObject76.bin"/><Relationship Id="rId4" Type="http://schemas.openxmlformats.org/officeDocument/2006/relationships/image" Target="../media/image64.emf"/><Relationship Id="rId1" Type="http://schemas.openxmlformats.org/officeDocument/2006/relationships/vmlDrawing" Target="../drawings/vmlDrawing50.vml"/><Relationship Id="rId2"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oleObject" Target="../embeddings/oleObject77.bin"/><Relationship Id="rId4" Type="http://schemas.openxmlformats.org/officeDocument/2006/relationships/image" Target="../media/image54.emf"/><Relationship Id="rId5" Type="http://schemas.openxmlformats.org/officeDocument/2006/relationships/oleObject" Target="../embeddings/oleObject78.bin"/><Relationship Id="rId6" Type="http://schemas.openxmlformats.org/officeDocument/2006/relationships/image" Target="../media/image55.emf"/><Relationship Id="rId1" Type="http://schemas.openxmlformats.org/officeDocument/2006/relationships/vmlDrawing" Target="../drawings/vmlDrawing51.vml"/><Relationship Id="rId2"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oleObject" Target="../embeddings/oleObject79.bin"/><Relationship Id="rId4" Type="http://schemas.openxmlformats.org/officeDocument/2006/relationships/image" Target="../media/image15.emf"/><Relationship Id="rId1" Type="http://schemas.openxmlformats.org/officeDocument/2006/relationships/vmlDrawing" Target="../drawings/vmlDrawing52.vml"/><Relationship Id="rId2"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Velocity Enigma</a:t>
            </a:r>
            <a:endParaRPr lang="en-US" dirty="0"/>
          </a:p>
        </p:txBody>
      </p:sp>
      <p:sp>
        <p:nvSpPr>
          <p:cNvPr id="3" name="Subtitle 2"/>
          <p:cNvSpPr>
            <a:spLocks noGrp="1"/>
          </p:cNvSpPr>
          <p:nvPr>
            <p:ph type="subTitle" idx="1"/>
          </p:nvPr>
        </p:nvSpPr>
        <p:spPr>
          <a:xfrm>
            <a:off x="914400" y="3428999"/>
            <a:ext cx="7342188" cy="2410223"/>
          </a:xfrm>
        </p:spPr>
        <p:txBody>
          <a:bodyPr>
            <a:normAutofit lnSpcReduction="10000"/>
          </a:bodyPr>
          <a:lstStyle/>
          <a:p>
            <a:r>
              <a:rPr lang="en-US" dirty="0" smtClean="0"/>
              <a:t>The Discounted Future Benefits Model for Money and</a:t>
            </a:r>
          </a:p>
          <a:p>
            <a:r>
              <a:rPr lang="en-US" dirty="0"/>
              <a:t>A</a:t>
            </a:r>
            <a:r>
              <a:rPr lang="en-US" dirty="0" smtClean="0"/>
              <a:t> Solution for the Velocity of Money and the Price Level</a:t>
            </a:r>
          </a:p>
          <a:p>
            <a:endParaRPr lang="en-US" dirty="0" smtClean="0"/>
          </a:p>
          <a:p>
            <a:r>
              <a:rPr lang="en-US" dirty="0" smtClean="0"/>
              <a:t>Part III of The Enigma Series</a:t>
            </a:r>
          </a:p>
          <a:p>
            <a:endParaRPr lang="en-US" dirty="0"/>
          </a:p>
          <a:p>
            <a:r>
              <a:rPr lang="en-US" dirty="0" smtClean="0"/>
              <a:t>Gervaise R.J. Heddle</a:t>
            </a:r>
          </a:p>
          <a:p>
            <a:r>
              <a:rPr lang="en-US" dirty="0" smtClean="0"/>
              <a:t>December 2014</a:t>
            </a:r>
            <a:endParaRPr lang="en-US" dirty="0"/>
          </a:p>
        </p:txBody>
      </p:sp>
    </p:spTree>
    <p:extLst>
      <p:ext uri="{BB962C8B-B14F-4D97-AF65-F5344CB8AC3E}">
        <p14:creationId xmlns:p14="http://schemas.microsoft.com/office/powerpoint/2010/main" val="204841921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Abstract</a:t>
            </a:r>
            <a:endParaRPr lang="en-US" sz="4000" dirty="0"/>
          </a:p>
        </p:txBody>
      </p:sp>
      <p:sp>
        <p:nvSpPr>
          <p:cNvPr id="3" name="Content Placeholder 2"/>
          <p:cNvSpPr>
            <a:spLocks noGrp="1"/>
          </p:cNvSpPr>
          <p:nvPr>
            <p:ph idx="1"/>
          </p:nvPr>
        </p:nvSpPr>
        <p:spPr>
          <a:xfrm>
            <a:off x="481010" y="1844941"/>
            <a:ext cx="8234891" cy="4526650"/>
          </a:xfrm>
        </p:spPr>
        <p:txBody>
          <a:bodyPr>
            <a:noAutofit/>
          </a:bodyPr>
          <a:lstStyle/>
          <a:p>
            <a:r>
              <a:rPr lang="en-US" sz="2000" dirty="0" smtClean="0"/>
              <a:t>The Velocity Enigma is the final paper in The Enigma Series. The first paper in the series, The Money Enigma, argued that money is a long-duration, special-form equity instrument of society. The second paper in the series, The Inflation Enigma, posited that every price is a ratio of two market values. The Velocity Enigma brings this work together to develop a “valuation model” for money.</a:t>
            </a:r>
          </a:p>
          <a:p>
            <a:r>
              <a:rPr lang="en-US" sz="2000" dirty="0" smtClean="0"/>
              <a:t>The Velocity Enigma explores the nature of the velocity of money and the determination of the price level by developing the “Discounted Future Benefits Model for Money”. This model can be used to create expectations-based solutions for both the price level and the velocity of money and can be used with the Goods-Money Framework to analyze macroeconomic problems. This paper concludes by discussing monetary and fiscal policy transmission mechanisms.</a:t>
            </a:r>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a:t>
            </a:fld>
            <a:endParaRPr lang="en-US" dirty="0"/>
          </a:p>
        </p:txBody>
      </p:sp>
    </p:spTree>
    <p:extLst>
      <p:ext uri="{BB962C8B-B14F-4D97-AF65-F5344CB8AC3E}">
        <p14:creationId xmlns:p14="http://schemas.microsoft.com/office/powerpoint/2010/main" val="144118952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Index</a:t>
            </a:r>
            <a:endParaRPr lang="en-US" sz="4000" dirty="0"/>
          </a:p>
        </p:txBody>
      </p:sp>
      <p:sp>
        <p:nvSpPr>
          <p:cNvPr id="3" name="Content Placeholder 2"/>
          <p:cNvSpPr>
            <a:spLocks noGrp="1"/>
          </p:cNvSpPr>
          <p:nvPr>
            <p:ph idx="1"/>
          </p:nvPr>
        </p:nvSpPr>
        <p:spPr>
          <a:xfrm>
            <a:off x="900112" y="1924377"/>
            <a:ext cx="7345363" cy="4389482"/>
          </a:xfrm>
        </p:spPr>
        <p:txBody>
          <a:bodyPr>
            <a:normAutofit/>
          </a:bodyPr>
          <a:lstStyle/>
          <a:p>
            <a:pPr marL="0" indent="0">
              <a:buNone/>
            </a:pPr>
            <a:r>
              <a:rPr lang="en-US" dirty="0" smtClean="0"/>
              <a:t>Section					</a:t>
            </a:r>
            <a:r>
              <a:rPr lang="en-US" dirty="0"/>
              <a:t> </a:t>
            </a:r>
            <a:r>
              <a:rPr lang="en-US" dirty="0" smtClean="0"/>
              <a:t>         Slide</a:t>
            </a:r>
          </a:p>
          <a:p>
            <a:r>
              <a:rPr lang="en-US" dirty="0" smtClean="0"/>
              <a:t>Introduction &amp; Overview				  4</a:t>
            </a:r>
          </a:p>
          <a:p>
            <a:r>
              <a:rPr lang="en-US" dirty="0" smtClean="0"/>
              <a:t>The Moneyholders’ Agreement			 45</a:t>
            </a:r>
          </a:p>
          <a:p>
            <a:r>
              <a:rPr lang="en-US" dirty="0"/>
              <a:t>T</a:t>
            </a:r>
            <a:r>
              <a:rPr lang="en-US" dirty="0" smtClean="0"/>
              <a:t>he Velocity of Money: A Basic Theory	 97</a:t>
            </a:r>
          </a:p>
          <a:p>
            <a:r>
              <a:rPr lang="en-US" dirty="0" smtClean="0"/>
              <a:t>Valuation Model for Money: Assumptions	130</a:t>
            </a:r>
          </a:p>
          <a:p>
            <a:r>
              <a:rPr lang="en-US" dirty="0" smtClean="0"/>
              <a:t>The Discounted Future Benefits Model		156</a:t>
            </a:r>
          </a:p>
          <a:p>
            <a:r>
              <a:rPr lang="en-US" dirty="0" smtClean="0"/>
              <a:t>Monetary &amp; Fiscal Policy			181</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a:t>
            </a:fld>
            <a:endParaRPr lang="en-US" dirty="0"/>
          </a:p>
        </p:txBody>
      </p:sp>
    </p:spTree>
    <p:extLst>
      <p:ext uri="{BB962C8B-B14F-4D97-AF65-F5344CB8AC3E}">
        <p14:creationId xmlns:p14="http://schemas.microsoft.com/office/powerpoint/2010/main" val="293162416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Introduction &amp; Overview</a:t>
            </a:r>
            <a:endParaRPr lang="en-US" sz="4000" dirty="0"/>
          </a:p>
        </p:txBody>
      </p:sp>
      <p:sp>
        <p:nvSpPr>
          <p:cNvPr id="3" name="Text Placeholder 2"/>
          <p:cNvSpPr>
            <a:spLocks noGrp="1"/>
          </p:cNvSpPr>
          <p:nvPr>
            <p:ph type="body" idx="1"/>
          </p:nvPr>
        </p:nvSpPr>
        <p:spPr/>
        <p:txBody>
          <a:bodyPr/>
          <a:lstStyle/>
          <a:p>
            <a:r>
              <a:rPr lang="en-US" dirty="0" smtClean="0"/>
              <a:t>A Brief Overview of The Velocity Enigma</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4</a:t>
            </a:fld>
            <a:endParaRPr lang="en-US" dirty="0"/>
          </a:p>
        </p:txBody>
      </p:sp>
    </p:spTree>
    <p:extLst>
      <p:ext uri="{BB962C8B-B14F-4D97-AF65-F5344CB8AC3E}">
        <p14:creationId xmlns:p14="http://schemas.microsoft.com/office/powerpoint/2010/main" val="391005214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Velocity Enigma</a:t>
            </a:r>
            <a:br>
              <a:rPr lang="en-US" sz="4000" dirty="0" smtClean="0"/>
            </a:br>
            <a:r>
              <a:rPr lang="en-US" sz="4000" dirty="0" smtClean="0"/>
              <a:t>An Introduction</a:t>
            </a:r>
            <a:endParaRPr lang="en-US" sz="4000" dirty="0"/>
          </a:p>
        </p:txBody>
      </p:sp>
      <p:sp>
        <p:nvSpPr>
          <p:cNvPr id="3" name="Content Placeholder 2"/>
          <p:cNvSpPr>
            <a:spLocks noGrp="1"/>
          </p:cNvSpPr>
          <p:nvPr>
            <p:ph idx="1"/>
          </p:nvPr>
        </p:nvSpPr>
        <p:spPr>
          <a:xfrm>
            <a:off x="457983" y="1793371"/>
            <a:ext cx="8235634" cy="4470394"/>
          </a:xfrm>
        </p:spPr>
        <p:txBody>
          <a:bodyPr>
            <a:normAutofit fontScale="92500"/>
          </a:bodyPr>
          <a:lstStyle/>
          <a:p>
            <a:r>
              <a:rPr lang="en-US" dirty="0" smtClean="0"/>
              <a:t>If money is a financial instrument (a proportional claim on the output of society) and if we can measure the market value of money in terms of an invariable measure of market value (units of economic value, or “EV”), then it should also be possible to build a “valuation model” for money. Just as we can build a discounted future cash flow model for a share of common stock, so we should be able to build a discounted future benefits model for money (where future benefits are measured in EV terms).</a:t>
            </a:r>
          </a:p>
          <a:p>
            <a:r>
              <a:rPr lang="en-US" dirty="0" smtClean="0"/>
              <a:t>Developing an expectations-based model for the absolute market value of money and applying this to the Ratio Theory of the Price Level will allow us to develop expectations-based solutions for both the price level and the enigmatic velocity of money. </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a:t>
            </a:fld>
            <a:endParaRPr lang="en-US" dirty="0"/>
          </a:p>
        </p:txBody>
      </p:sp>
    </p:spTree>
    <p:extLst>
      <p:ext uri="{BB962C8B-B14F-4D97-AF65-F5344CB8AC3E}">
        <p14:creationId xmlns:p14="http://schemas.microsoft.com/office/powerpoint/2010/main" val="17178653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Two Sides of the Same Coin</a:t>
            </a:r>
            <a:endParaRPr lang="en-US" sz="4000" dirty="0"/>
          </a:p>
        </p:txBody>
      </p:sp>
      <p:sp>
        <p:nvSpPr>
          <p:cNvPr id="3" name="Content Placeholder 2"/>
          <p:cNvSpPr>
            <a:spLocks noGrp="1"/>
          </p:cNvSpPr>
          <p:nvPr>
            <p:ph idx="1"/>
          </p:nvPr>
        </p:nvSpPr>
        <p:spPr>
          <a:xfrm>
            <a:off x="458356" y="1799987"/>
            <a:ext cx="8257545" cy="4530653"/>
          </a:xfrm>
        </p:spPr>
        <p:txBody>
          <a:bodyPr>
            <a:normAutofit fontScale="92500"/>
          </a:bodyPr>
          <a:lstStyle/>
          <a:p>
            <a:r>
              <a:rPr lang="en-US" dirty="0" smtClean="0"/>
              <a:t>As discussed in The Money Enigma, money is a financial instrument: it derives its value “contractually”. In order to understand the “asset nature” of a financial liability, we need to understand the exact nature of the liability it represents (they are “two side of the same coin”). In the case of most financial instrument this is a relatively straightforward process: we can read the express written contract that governs the financial instrument (technically, the contact </a:t>
            </a:r>
            <a:r>
              <a:rPr lang="en-US" i="1" dirty="0" smtClean="0"/>
              <a:t>is</a:t>
            </a:r>
            <a:r>
              <a:rPr lang="en-US" dirty="0" smtClean="0"/>
              <a:t> the financial instrument).</a:t>
            </a:r>
          </a:p>
          <a:p>
            <a:r>
              <a:rPr lang="en-US" dirty="0" smtClean="0"/>
              <a:t>In the case of money, the task is made more difficult by the fact that there is no express contract (or certainly not a meaningful express contract). Rather, non-asset backed fiat money is issued pursuant to an </a:t>
            </a:r>
            <a:r>
              <a:rPr lang="en-US" i="1" dirty="0" smtClean="0"/>
              <a:t>implied</a:t>
            </a:r>
            <a:r>
              <a:rPr lang="en-US" dirty="0" smtClean="0"/>
              <a:t> contract, the Moneyholders’ Agreement.</a:t>
            </a:r>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a:t>
            </a:fld>
            <a:endParaRPr lang="en-US" dirty="0"/>
          </a:p>
        </p:txBody>
      </p:sp>
    </p:spTree>
    <p:extLst>
      <p:ext uri="{BB962C8B-B14F-4D97-AF65-F5344CB8AC3E}">
        <p14:creationId xmlns:p14="http://schemas.microsoft.com/office/powerpoint/2010/main" val="349879056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Moneyholders’ Agreement</a:t>
            </a:r>
            <a:endParaRPr lang="en-US" sz="4000" dirty="0"/>
          </a:p>
        </p:txBody>
      </p:sp>
      <p:sp>
        <p:nvSpPr>
          <p:cNvPr id="3" name="Content Placeholder 2"/>
          <p:cNvSpPr>
            <a:spLocks noGrp="1"/>
          </p:cNvSpPr>
          <p:nvPr>
            <p:ph idx="1"/>
          </p:nvPr>
        </p:nvSpPr>
        <p:spPr>
          <a:xfrm>
            <a:off x="481008" y="1766078"/>
            <a:ext cx="8177170" cy="1409145"/>
          </a:xfrm>
        </p:spPr>
        <p:txBody>
          <a:bodyPr>
            <a:normAutofit fontScale="92500" lnSpcReduction="10000"/>
          </a:bodyPr>
          <a:lstStyle/>
          <a:p>
            <a:pPr marL="0" indent="0" algn="ctr">
              <a:buNone/>
            </a:pPr>
            <a:r>
              <a:rPr lang="en-US" dirty="0" smtClean="0"/>
              <a:t>Money derives its value as an asset from its status as a financial instrument (it has value because it is someone’s liability). In order to understand the asset nature of money, we must unravel the contractual terms of the implied “Moneyholders’ Agreement”.</a:t>
            </a:r>
            <a:endParaRPr lang="en-US"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FINANCIAL 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0" name="TextBox 9"/>
          <p:cNvSpPr txBox="1"/>
          <p:nvPr/>
        </p:nvSpPr>
        <p:spPr>
          <a:xfrm>
            <a:off x="2694743" y="3220177"/>
            <a:ext cx="3942105" cy="369332"/>
          </a:xfrm>
          <a:prstGeom prst="rect">
            <a:avLst/>
          </a:prstGeom>
          <a:noFill/>
        </p:spPr>
        <p:txBody>
          <a:bodyPr wrap="none" rtlCol="0">
            <a:spAutoFit/>
          </a:bodyPr>
          <a:lstStyle/>
          <a:p>
            <a:r>
              <a:rPr lang="en-US" dirty="0" smtClean="0"/>
              <a:t>MONEYHOLDERS’ AGREEMENT</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MONEY</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14" name="Slide Number Placeholder 13"/>
          <p:cNvSpPr>
            <a:spLocks noGrp="1"/>
          </p:cNvSpPr>
          <p:nvPr>
            <p:ph type="sldNum" sz="quarter" idx="12"/>
          </p:nvPr>
        </p:nvSpPr>
        <p:spPr/>
        <p:txBody>
          <a:bodyPr/>
          <a:lstStyle/>
          <a:p>
            <a:fld id="{CFE4BAC9-6D41-4691-9299-18EF07EF0177}" type="slidenum">
              <a:rPr lang="en-US" smtClean="0"/>
              <a:t>7</a:t>
            </a:fld>
            <a:endParaRPr lang="en-US" dirty="0"/>
          </a:p>
        </p:txBody>
      </p:sp>
    </p:spTree>
    <p:extLst>
      <p:ext uri="{BB962C8B-B14F-4D97-AF65-F5344CB8AC3E}">
        <p14:creationId xmlns:p14="http://schemas.microsoft.com/office/powerpoint/2010/main" val="279611047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a:bodyPr>
          <a:lstStyle/>
          <a:p>
            <a:r>
              <a:rPr lang="en-US" sz="4000" dirty="0" smtClean="0"/>
              <a:t>Need to Understand the Exact Terms of Moneyholders’ Agreement</a:t>
            </a:r>
            <a:endParaRPr lang="en-US" sz="4000" dirty="0"/>
          </a:p>
        </p:txBody>
      </p:sp>
      <p:sp>
        <p:nvSpPr>
          <p:cNvPr id="3" name="Content Placeholder 2"/>
          <p:cNvSpPr>
            <a:spLocks noGrp="1"/>
          </p:cNvSpPr>
          <p:nvPr>
            <p:ph idx="1"/>
          </p:nvPr>
        </p:nvSpPr>
        <p:spPr>
          <a:xfrm>
            <a:off x="461770" y="1806453"/>
            <a:ext cx="8234891" cy="4545894"/>
          </a:xfrm>
        </p:spPr>
        <p:txBody>
          <a:bodyPr>
            <a:normAutofit/>
          </a:bodyPr>
          <a:lstStyle/>
          <a:p>
            <a:r>
              <a:rPr lang="en-US" sz="2100" dirty="0" smtClean="0"/>
              <a:t>We began the process of unraveling the Moneyholders’ Agreement in The Money Enigma. In that paper it was argued that:</a:t>
            </a:r>
          </a:p>
          <a:p>
            <a:pPr marL="808038" lvl="1" indent="-457200">
              <a:buFont typeface="+mj-lt"/>
              <a:buAutoNum type="arabicPeriod"/>
            </a:pPr>
            <a:r>
              <a:rPr lang="en-US" sz="2100" dirty="0" smtClean="0"/>
              <a:t>Money is a </a:t>
            </a:r>
            <a:r>
              <a:rPr lang="en-US" sz="2100" i="1" dirty="0" smtClean="0"/>
              <a:t>direct</a:t>
            </a:r>
            <a:r>
              <a:rPr lang="en-US" sz="2100" dirty="0" smtClean="0"/>
              <a:t> claim on the output of society;</a:t>
            </a:r>
          </a:p>
          <a:p>
            <a:pPr marL="808038" lvl="1" indent="-457200">
              <a:buFont typeface="+mj-lt"/>
              <a:buAutoNum type="arabicPeriod"/>
            </a:pPr>
            <a:r>
              <a:rPr lang="en-US" sz="2100" dirty="0" smtClean="0"/>
              <a:t>Money is a </a:t>
            </a:r>
            <a:r>
              <a:rPr lang="en-US" sz="2100" i="1" dirty="0" smtClean="0"/>
              <a:t>proportional</a:t>
            </a:r>
            <a:r>
              <a:rPr lang="en-US" sz="2100" dirty="0" smtClean="0"/>
              <a:t> claim on the output of society (money represents a variable, not a fixed, entitlement to output);</a:t>
            </a:r>
          </a:p>
          <a:p>
            <a:pPr marL="808038" lvl="1" indent="-457200">
              <a:buFont typeface="+mj-lt"/>
              <a:buAutoNum type="arabicPeriod"/>
            </a:pPr>
            <a:r>
              <a:rPr lang="en-US" sz="2100" dirty="0"/>
              <a:t>M</a:t>
            </a:r>
            <a:r>
              <a:rPr lang="en-US" sz="2100" dirty="0" smtClean="0"/>
              <a:t>oney represents a claim to a </a:t>
            </a:r>
            <a:r>
              <a:rPr lang="en-US" sz="2100" i="1" dirty="0" smtClean="0"/>
              <a:t>slice</a:t>
            </a:r>
            <a:r>
              <a:rPr lang="en-US" sz="2100" dirty="0" smtClean="0"/>
              <a:t>, not a stream, of future benefits; and, perhaps somewhat counter intuitively,</a:t>
            </a:r>
          </a:p>
          <a:p>
            <a:pPr marL="808038" lvl="1" indent="-457200">
              <a:buFont typeface="+mj-lt"/>
              <a:buAutoNum type="arabicPeriod"/>
            </a:pPr>
            <a:r>
              <a:rPr lang="en-US" sz="2100" dirty="0" smtClean="0"/>
              <a:t>Money is a </a:t>
            </a:r>
            <a:r>
              <a:rPr lang="en-US" sz="2100" i="1" dirty="0" smtClean="0"/>
              <a:t>long-duration</a:t>
            </a:r>
            <a:r>
              <a:rPr lang="en-US" sz="2100" dirty="0" smtClean="0"/>
              <a:t> asset (much of its value depends on claims to be made in the distant future).</a:t>
            </a:r>
          </a:p>
          <a:p>
            <a:pPr>
              <a:spcBef>
                <a:spcPts val="1400"/>
              </a:spcBef>
            </a:pPr>
            <a:r>
              <a:rPr lang="en-US" sz="2100" dirty="0" smtClean="0"/>
              <a:t>While these observations are helpful in general terms, they are not sufficient for us to build a valuation model for money. Rather, we need to try and ascertain the exact terms of the proportional claim.</a:t>
            </a:r>
            <a:endParaRPr lang="en-US" sz="2100"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8</a:t>
            </a:fld>
            <a:endParaRPr lang="en-US" dirty="0"/>
          </a:p>
        </p:txBody>
      </p:sp>
    </p:spTree>
    <p:extLst>
      <p:ext uri="{BB962C8B-B14F-4D97-AF65-F5344CB8AC3E}">
        <p14:creationId xmlns:p14="http://schemas.microsoft.com/office/powerpoint/2010/main" val="56886545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a:bodyPr>
          <a:lstStyle/>
          <a:p>
            <a:r>
              <a:rPr lang="en-US" sz="4000" dirty="0" smtClean="0"/>
              <a:t>The Evolution of Money: Shift from Express to Implied Contract</a:t>
            </a:r>
            <a:endParaRPr lang="en-US" sz="4000" dirty="0"/>
          </a:p>
        </p:txBody>
      </p:sp>
      <p:sp>
        <p:nvSpPr>
          <p:cNvPr id="3" name="Content Placeholder 2"/>
          <p:cNvSpPr>
            <a:spLocks noGrp="1"/>
          </p:cNvSpPr>
          <p:nvPr>
            <p:ph idx="1"/>
          </p:nvPr>
        </p:nvSpPr>
        <p:spPr>
          <a:xfrm>
            <a:off x="461770" y="1806452"/>
            <a:ext cx="8234891" cy="4569141"/>
          </a:xfrm>
        </p:spPr>
        <p:txBody>
          <a:bodyPr>
            <a:normAutofit fontScale="92500"/>
          </a:bodyPr>
          <a:lstStyle/>
          <a:p>
            <a:r>
              <a:rPr lang="en-US" dirty="0" smtClean="0"/>
              <a:t>The first step in this process is understanding how the absolute market value of fiat money is set when it is introduced for the first time. The initial value of fiat money (the economic value of one dollar) is completely arbitrary: it is a value set by political process.</a:t>
            </a:r>
          </a:p>
          <a:p>
            <a:r>
              <a:rPr lang="en-US" dirty="0" smtClean="0"/>
              <a:t>Traditionally, when a new fiat currency is introduced, its value is set relative to an established measure of market value (most commonly, gold). The initial rate of exchange (dollars for gold) is completely arbitrary: it is whatever society chooses it to be. Historically, fiat money was asset backed (gold backed): money represented an express written contract that entitled the holder to gold. But what happened when this express contract was voided?</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a:t>
            </a:fld>
            <a:endParaRPr lang="en-US" dirty="0"/>
          </a:p>
        </p:txBody>
      </p:sp>
    </p:spTree>
    <p:extLst>
      <p:ext uri="{BB962C8B-B14F-4D97-AF65-F5344CB8AC3E}">
        <p14:creationId xmlns:p14="http://schemas.microsoft.com/office/powerpoint/2010/main" val="227620645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157930" cy="1339850"/>
          </a:xfrm>
        </p:spPr>
        <p:txBody>
          <a:bodyPr>
            <a:normAutofit/>
          </a:bodyPr>
          <a:lstStyle/>
          <a:p>
            <a:r>
              <a:rPr lang="en-US" sz="4000" dirty="0" smtClean="0"/>
              <a:t>Implied Contract Replaces</a:t>
            </a:r>
            <a:br>
              <a:rPr lang="en-US" sz="4000" dirty="0" smtClean="0"/>
            </a:br>
            <a:r>
              <a:rPr lang="en-US" sz="4000" dirty="0" smtClean="0"/>
              <a:t>Express Written Contract</a:t>
            </a:r>
            <a:endParaRPr lang="en-US" sz="4000" dirty="0"/>
          </a:p>
        </p:txBody>
      </p:sp>
      <p:sp>
        <p:nvSpPr>
          <p:cNvPr id="3" name="Content Placeholder 2"/>
          <p:cNvSpPr>
            <a:spLocks noGrp="1"/>
          </p:cNvSpPr>
          <p:nvPr>
            <p:ph idx="1"/>
          </p:nvPr>
        </p:nvSpPr>
        <p:spPr>
          <a:xfrm>
            <a:off x="461770" y="1806452"/>
            <a:ext cx="8196410" cy="4549897"/>
          </a:xfrm>
        </p:spPr>
        <p:txBody>
          <a:bodyPr>
            <a:normAutofit fontScale="92500"/>
          </a:bodyPr>
          <a:lstStyle/>
          <a:p>
            <a:r>
              <a:rPr lang="en-US" dirty="0" smtClean="0"/>
              <a:t>When the express contract is rendered null and void (money is no longer convertible into gold), a new implied contract (the “Moneyholders’ Agreement”) must take its place. This new contract comes into effect on “announcement date”, or </a:t>
            </a:r>
            <a:r>
              <a:rPr lang="en-US" i="1" dirty="0" smtClean="0"/>
              <a:t>t=k</a:t>
            </a:r>
            <a:r>
              <a:rPr lang="en-US" dirty="0" smtClean="0"/>
              <a:t>.</a:t>
            </a:r>
          </a:p>
          <a:p>
            <a:r>
              <a:rPr lang="en-US" dirty="0" smtClean="0"/>
              <a:t>For the many years prior to announcement date, the absolute market value of money </a:t>
            </a:r>
            <a:r>
              <a:rPr lang="en-US" i="1" dirty="0" smtClean="0"/>
              <a:t>V</a:t>
            </a:r>
            <a:r>
              <a:rPr lang="en-US" i="1" baseline="-25000" dirty="0" smtClean="0"/>
              <a:t>M</a:t>
            </a:r>
            <a:r>
              <a:rPr lang="en-US" dirty="0" smtClean="0"/>
              <a:t> has been moving in lockstep with the absolute market value of gold. The absolute market value of money at announcement date </a:t>
            </a:r>
            <a:r>
              <a:rPr lang="en-US" i="1" dirty="0" smtClean="0"/>
              <a:t>V</a:t>
            </a:r>
            <a:r>
              <a:rPr lang="en-US" i="1" baseline="-25000" dirty="0" smtClean="0"/>
              <a:t>M,k</a:t>
            </a:r>
            <a:r>
              <a:rPr lang="en-US" dirty="0" smtClean="0"/>
              <a:t> (the day gold convertibility removal is announced) and the monetary base at announcement date </a:t>
            </a:r>
            <a:r>
              <a:rPr lang="en-US" i="1" dirty="0" smtClean="0"/>
              <a:t>M</a:t>
            </a:r>
            <a:r>
              <a:rPr lang="en-US" i="1" baseline="-25000" dirty="0" smtClean="0"/>
              <a:t>k</a:t>
            </a:r>
            <a:r>
              <a:rPr lang="en-US" dirty="0" smtClean="0"/>
              <a:t> are critical because they determine and fix the scope of the collective entitlement of money, denoted as </a:t>
            </a:r>
            <a:r>
              <a:rPr lang="en-US" i="1" dirty="0" smtClean="0"/>
              <a:t>E</a:t>
            </a:r>
            <a:r>
              <a:rPr lang="en-US" i="1" baseline="-25000" dirty="0" smtClean="0"/>
              <a:t>k</a:t>
            </a:r>
            <a:r>
              <a:rPr lang="en-US" dirty="0" smtClean="0"/>
              <a:t> , under the new implied Moneyholders’ Agreement.</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a:t>
            </a:fld>
            <a:endParaRPr lang="en-US" dirty="0"/>
          </a:p>
        </p:txBody>
      </p:sp>
    </p:spTree>
    <p:extLst>
      <p:ext uri="{BB962C8B-B14F-4D97-AF65-F5344CB8AC3E}">
        <p14:creationId xmlns:p14="http://schemas.microsoft.com/office/powerpoint/2010/main" val="175866772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Fixing the Scope of the Collective Entitlement</a:t>
            </a:r>
            <a:endParaRPr lang="en-US" sz="4000" dirty="0"/>
          </a:p>
        </p:txBody>
      </p:sp>
      <p:sp>
        <p:nvSpPr>
          <p:cNvPr id="3" name="Content Placeholder 2"/>
          <p:cNvSpPr>
            <a:spLocks noGrp="1"/>
          </p:cNvSpPr>
          <p:nvPr>
            <p:ph idx="1"/>
          </p:nvPr>
        </p:nvSpPr>
        <p:spPr>
          <a:xfrm>
            <a:off x="461770" y="1806452"/>
            <a:ext cx="8215650" cy="4549897"/>
          </a:xfrm>
        </p:spPr>
        <p:txBody>
          <a:bodyPr>
            <a:normAutofit fontScale="92500"/>
          </a:bodyPr>
          <a:lstStyle/>
          <a:p>
            <a:r>
              <a:rPr lang="en-US" dirty="0" smtClean="0"/>
              <a:t>In order for a financial instrument to </a:t>
            </a:r>
            <a:r>
              <a:rPr lang="en-US" dirty="0"/>
              <a:t>be defined and hence, have value, the </a:t>
            </a:r>
            <a:r>
              <a:rPr lang="en-US" i="1" dirty="0"/>
              <a:t>nature</a:t>
            </a:r>
            <a:r>
              <a:rPr lang="en-US" dirty="0"/>
              <a:t> and </a:t>
            </a:r>
            <a:r>
              <a:rPr lang="en-US" i="1" dirty="0"/>
              <a:t>scope</a:t>
            </a:r>
            <a:r>
              <a:rPr lang="en-US" dirty="0"/>
              <a:t> of the collective economic entitlement </a:t>
            </a:r>
            <a:r>
              <a:rPr lang="en-US" dirty="0" smtClean="0"/>
              <a:t>of the </a:t>
            </a:r>
            <a:r>
              <a:rPr lang="en-US" dirty="0"/>
              <a:t>claim must be </a:t>
            </a:r>
            <a:r>
              <a:rPr lang="en-US" dirty="0" smtClean="0"/>
              <a:t>fixed. In the case of a “variable entitlement” or “proportional claim”, the scope of the collective entitlement of the set of proportional claims must be fixed.</a:t>
            </a:r>
          </a:p>
          <a:p>
            <a:r>
              <a:rPr lang="en-US" dirty="0"/>
              <a:t>I</a:t>
            </a:r>
            <a:r>
              <a:rPr lang="en-US" dirty="0" smtClean="0"/>
              <a:t>n </a:t>
            </a:r>
            <a:r>
              <a:rPr lang="en-US" dirty="0"/>
              <a:t>the case of common stock</a:t>
            </a:r>
            <a:r>
              <a:rPr lang="en-US" dirty="0" smtClean="0"/>
              <a:t>,</a:t>
            </a:r>
            <a:r>
              <a:rPr lang="en-US" dirty="0"/>
              <a:t> </a:t>
            </a:r>
            <a:r>
              <a:rPr lang="en-US" dirty="0" smtClean="0"/>
              <a:t>the collective entitlement of the </a:t>
            </a:r>
            <a:r>
              <a:rPr lang="en-US" dirty="0"/>
              <a:t>outstanding shares of </a:t>
            </a:r>
            <a:r>
              <a:rPr lang="en-US" dirty="0" smtClean="0"/>
              <a:t>a </a:t>
            </a:r>
            <a:r>
              <a:rPr lang="en-US" dirty="0"/>
              <a:t>company </a:t>
            </a:r>
            <a:r>
              <a:rPr lang="en-US" dirty="0" smtClean="0"/>
              <a:t>is, typically, 100</a:t>
            </a:r>
            <a:r>
              <a:rPr lang="en-US" dirty="0"/>
              <a:t>% </a:t>
            </a:r>
            <a:r>
              <a:rPr lang="en-US" dirty="0" smtClean="0"/>
              <a:t>of </a:t>
            </a:r>
            <a:r>
              <a:rPr lang="en-US" dirty="0"/>
              <a:t>residual cash </a:t>
            </a:r>
            <a:r>
              <a:rPr lang="en-US" dirty="0" smtClean="0"/>
              <a:t>flows: the </a:t>
            </a:r>
            <a:r>
              <a:rPr lang="en-US" i="1" dirty="0" smtClean="0"/>
              <a:t>scope</a:t>
            </a:r>
            <a:r>
              <a:rPr lang="en-US" dirty="0" smtClean="0"/>
              <a:t> of the collective entitlement is 100% of residual cash flows, not 120% (which is impossible), or 80%. In the case of money, the scope of the collective entitlement, the theoretical entitlement of the entire monetary base to real output, is set at announcement date and </a:t>
            </a:r>
            <a:r>
              <a:rPr lang="en-US" i="1" dirty="0" smtClean="0"/>
              <a:t>fixed</a:t>
            </a:r>
            <a:r>
              <a:rPr lang="en-US" dirty="0" smtClean="0"/>
              <a:t> at this level.</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a:t>
            </a:fld>
            <a:endParaRPr lang="en-US" dirty="0"/>
          </a:p>
        </p:txBody>
      </p:sp>
    </p:spTree>
    <p:extLst>
      <p:ext uri="{BB962C8B-B14F-4D97-AF65-F5344CB8AC3E}">
        <p14:creationId xmlns:p14="http://schemas.microsoft.com/office/powerpoint/2010/main" val="264773308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265033" cy="1339850"/>
          </a:xfrm>
        </p:spPr>
        <p:txBody>
          <a:bodyPr>
            <a:normAutofit/>
          </a:bodyPr>
          <a:lstStyle/>
          <a:p>
            <a:r>
              <a:rPr lang="en-US" sz="4000" dirty="0" smtClean="0"/>
              <a:t>Scope of the Collective Entitlement is Fixed at Announcement Date</a:t>
            </a:r>
            <a:endParaRPr lang="en-US" sz="4000" dirty="0"/>
          </a:p>
        </p:txBody>
      </p:sp>
      <p:sp>
        <p:nvSpPr>
          <p:cNvPr id="3" name="Content Placeholder 2"/>
          <p:cNvSpPr>
            <a:spLocks noGrp="1"/>
          </p:cNvSpPr>
          <p:nvPr>
            <p:ph idx="1"/>
          </p:nvPr>
        </p:nvSpPr>
        <p:spPr>
          <a:xfrm>
            <a:off x="461760" y="1792638"/>
            <a:ext cx="8265033" cy="4528859"/>
          </a:xfrm>
        </p:spPr>
        <p:txBody>
          <a:bodyPr>
            <a:normAutofit fontScale="92500"/>
          </a:bodyPr>
          <a:lstStyle/>
          <a:p>
            <a:r>
              <a:rPr lang="en-US" dirty="0" smtClean="0"/>
              <a:t>Money is a claim on the output of society: that is the </a:t>
            </a:r>
            <a:r>
              <a:rPr lang="en-US" i="1" dirty="0" smtClean="0"/>
              <a:t>nature</a:t>
            </a:r>
            <a:r>
              <a:rPr lang="en-US" dirty="0" smtClean="0"/>
              <a:t> of the claim. However, in order for the claim to be defined and have a “predictable” value, the </a:t>
            </a:r>
            <a:r>
              <a:rPr lang="en-US" i="1" dirty="0" smtClean="0"/>
              <a:t>scope</a:t>
            </a:r>
            <a:r>
              <a:rPr lang="en-US" dirty="0" smtClean="0"/>
              <a:t> of the collective entitlement needs to be determined. This is true of </a:t>
            </a:r>
            <a:r>
              <a:rPr lang="en-US" i="1" dirty="0" smtClean="0"/>
              <a:t>any</a:t>
            </a:r>
            <a:r>
              <a:rPr lang="en-US" dirty="0" smtClean="0"/>
              <a:t> proportional claim. </a:t>
            </a:r>
            <a:r>
              <a:rPr lang="en-US" dirty="0"/>
              <a:t>S</a:t>
            </a:r>
            <a:r>
              <a:rPr lang="en-US" dirty="0" smtClean="0"/>
              <a:t>hares are a claim on 100% of residual cash flows. We can’t calculate the value of shares if the scope (“100%”) is indeterminate.</a:t>
            </a:r>
          </a:p>
          <a:p>
            <a:r>
              <a:rPr lang="en-US" dirty="0" smtClean="0"/>
              <a:t>When money loses its asset backing (at announcement date), the monetary base represents a claim against some percentage of real output. The collective entitlement of the monetary base at that time may be 150% of real output or 20% of real output. This percentage sets the “in principle” scope of the monetary base as a claim against real output and is fixed for all future periods.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a:t>
            </a:fld>
            <a:endParaRPr lang="en-US" dirty="0"/>
          </a:p>
        </p:txBody>
      </p:sp>
    </p:spTree>
    <p:extLst>
      <p:ext uri="{BB962C8B-B14F-4D97-AF65-F5344CB8AC3E}">
        <p14:creationId xmlns:p14="http://schemas.microsoft.com/office/powerpoint/2010/main" val="62567863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Calculating the Theoretical Scope of the Entitlement</a:t>
            </a:r>
            <a:endParaRPr lang="en-US" sz="4000" dirty="0"/>
          </a:p>
        </p:txBody>
      </p:sp>
      <p:sp>
        <p:nvSpPr>
          <p:cNvPr id="3" name="Content Placeholder 2"/>
          <p:cNvSpPr>
            <a:spLocks noGrp="1"/>
          </p:cNvSpPr>
          <p:nvPr>
            <p:ph idx="1"/>
          </p:nvPr>
        </p:nvSpPr>
        <p:spPr>
          <a:xfrm>
            <a:off x="455139" y="1807405"/>
            <a:ext cx="8241521" cy="4548945"/>
          </a:xfrm>
        </p:spPr>
        <p:txBody>
          <a:bodyPr>
            <a:normAutofit fontScale="92500"/>
          </a:bodyPr>
          <a:lstStyle/>
          <a:p>
            <a:r>
              <a:rPr lang="en-US" dirty="0" smtClean="0"/>
              <a:t>We can calculate the scope of the monetary base </a:t>
            </a:r>
            <a:r>
              <a:rPr lang="en-US" i="1" dirty="0" smtClean="0"/>
              <a:t>E</a:t>
            </a:r>
            <a:r>
              <a:rPr lang="en-US" i="1" baseline="-25000" dirty="0" smtClean="0"/>
              <a:t>k</a:t>
            </a:r>
            <a:r>
              <a:rPr lang="en-US" dirty="0" smtClean="0"/>
              <a:t> as follows. At announcement date, base money is </a:t>
            </a:r>
            <a:r>
              <a:rPr lang="en-US" i="1" dirty="0" smtClean="0"/>
              <a:t>M</a:t>
            </a:r>
            <a:r>
              <a:rPr lang="en-US" i="1" baseline="-25000" dirty="0" smtClean="0"/>
              <a:t>k</a:t>
            </a:r>
            <a:r>
              <a:rPr lang="en-US" dirty="0" smtClean="0"/>
              <a:t> , the absolute market value of money is </a:t>
            </a:r>
            <a:r>
              <a:rPr lang="en-US" i="1" dirty="0" smtClean="0"/>
              <a:t>V</a:t>
            </a:r>
            <a:r>
              <a:rPr lang="en-US" i="1" baseline="-25000" dirty="0" smtClean="0"/>
              <a:t>M,k</a:t>
            </a:r>
            <a:r>
              <a:rPr lang="en-US" dirty="0" smtClean="0"/>
              <a:t> , the general value level is </a:t>
            </a:r>
            <a:r>
              <a:rPr lang="en-US" i="1" dirty="0" smtClean="0"/>
              <a:t>V</a:t>
            </a:r>
            <a:r>
              <a:rPr lang="en-US" i="1" baseline="-25000" dirty="0" smtClean="0"/>
              <a:t>G,k</a:t>
            </a:r>
            <a:r>
              <a:rPr lang="en-US" dirty="0" smtClean="0"/>
              <a:t> and real output for the “defined period” is </a:t>
            </a:r>
            <a:r>
              <a:rPr lang="en-US" i="1" dirty="0" smtClean="0"/>
              <a:t>q</a:t>
            </a:r>
            <a:r>
              <a:rPr lang="en-US" i="1" baseline="-25000" dirty="0"/>
              <a:t>k</a:t>
            </a:r>
            <a:r>
              <a:rPr lang="en-US" dirty="0" smtClean="0"/>
              <a:t>. The scope of the collective entitlement </a:t>
            </a:r>
            <a:r>
              <a:rPr lang="en-US" i="1" dirty="0" smtClean="0"/>
              <a:t>E</a:t>
            </a:r>
            <a:r>
              <a:rPr lang="en-US" i="1" baseline="-25000" dirty="0" smtClean="0"/>
              <a:t>k</a:t>
            </a:r>
            <a:r>
              <a:rPr lang="en-US" dirty="0" smtClean="0"/>
              <a:t> is fixed as the percentage of real output that the </a:t>
            </a:r>
            <a:r>
              <a:rPr lang="en-US" i="1" dirty="0" smtClean="0"/>
              <a:t>entire</a:t>
            </a:r>
            <a:r>
              <a:rPr lang="en-US" dirty="0" smtClean="0"/>
              <a:t> monetary base claimed at the announcement date:</a:t>
            </a:r>
          </a:p>
          <a:p>
            <a:endParaRPr lang="en-US" dirty="0"/>
          </a:p>
          <a:p>
            <a:pPr>
              <a:spcBef>
                <a:spcPts val="3800"/>
              </a:spcBef>
            </a:pPr>
            <a:r>
              <a:rPr lang="en-US" dirty="0" smtClean="0"/>
              <a:t>The scope of the collective entitlement for the entire contract period, (the period the implied Moneyholders Agreement is valid), is simply the reciprocal of the velocity of money at announcement date (</a:t>
            </a:r>
            <a:r>
              <a:rPr lang="en-US" i="1" dirty="0" smtClean="0"/>
              <a:t>v</a:t>
            </a:r>
            <a:r>
              <a:rPr lang="en-US" i="1" baseline="-25000" dirty="0" smtClean="0"/>
              <a:t>k</a:t>
            </a:r>
            <a:r>
              <a:rPr lang="en-US" dirty="0" smtClean="0"/>
              <a:t>).</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616148534"/>
              </p:ext>
            </p:extLst>
          </p:nvPr>
        </p:nvGraphicFramePr>
        <p:xfrm>
          <a:off x="4514850" y="3328045"/>
          <a:ext cx="114300" cy="165100"/>
        </p:xfrm>
        <a:graphic>
          <a:graphicData uri="http://schemas.openxmlformats.org/presentationml/2006/ole">
            <mc:AlternateContent xmlns:mc="http://schemas.openxmlformats.org/markup-compatibility/2006">
              <mc:Choice xmlns:v="urn:schemas-microsoft-com:vml" Requires="v">
                <p:oleObj spid="_x0000_s709328"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28045"/>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238483088"/>
              </p:ext>
            </p:extLst>
          </p:nvPr>
        </p:nvGraphicFramePr>
        <p:xfrm>
          <a:off x="3221160" y="3867997"/>
          <a:ext cx="2862263" cy="1077913"/>
        </p:xfrm>
        <a:graphic>
          <a:graphicData uri="http://schemas.openxmlformats.org/presentationml/2006/ole">
            <mc:AlternateContent xmlns:mc="http://schemas.openxmlformats.org/markup-compatibility/2006">
              <mc:Choice xmlns:v="urn:schemas-microsoft-com:vml" Requires="v">
                <p:oleObj spid="_x0000_s709329" name="Equation" r:id="rId5" imgW="1181100" imgH="444500" progId="Equation.3">
                  <p:embed/>
                </p:oleObj>
              </mc:Choice>
              <mc:Fallback>
                <p:oleObj name="Equation" r:id="rId5" imgW="1181100" imgH="444500" progId="Equation.3">
                  <p:embed/>
                  <p:pic>
                    <p:nvPicPr>
                      <p:cNvPr id="0" name=""/>
                      <p:cNvPicPr/>
                      <p:nvPr/>
                    </p:nvPicPr>
                    <p:blipFill>
                      <a:blip r:embed="rId6"/>
                      <a:stretch>
                        <a:fillRect/>
                      </a:stretch>
                    </p:blipFill>
                    <p:spPr>
                      <a:xfrm>
                        <a:off x="3221160" y="3867997"/>
                        <a:ext cx="2862263" cy="1077913"/>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a:t>
            </a:fld>
            <a:endParaRPr lang="en-US" dirty="0"/>
          </a:p>
        </p:txBody>
      </p:sp>
    </p:spTree>
    <p:extLst>
      <p:ext uri="{BB962C8B-B14F-4D97-AF65-F5344CB8AC3E}">
        <p14:creationId xmlns:p14="http://schemas.microsoft.com/office/powerpoint/2010/main" val="71626689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Baseline Proportion &amp;</a:t>
            </a:r>
            <a:br>
              <a:rPr lang="en-US" sz="4000" dirty="0" smtClean="0"/>
            </a:br>
            <a:r>
              <a:rPr lang="en-US" sz="4000" dirty="0" smtClean="0"/>
              <a:t>The Realized Proportion</a:t>
            </a:r>
            <a:endParaRPr lang="en-US" sz="4000" dirty="0"/>
          </a:p>
        </p:txBody>
      </p:sp>
      <p:sp>
        <p:nvSpPr>
          <p:cNvPr id="3" name="Content Placeholder 2"/>
          <p:cNvSpPr>
            <a:spLocks noGrp="1"/>
          </p:cNvSpPr>
          <p:nvPr>
            <p:ph idx="1"/>
          </p:nvPr>
        </p:nvSpPr>
        <p:spPr>
          <a:xfrm>
            <a:off x="461770" y="1806452"/>
            <a:ext cx="8196411" cy="4530653"/>
          </a:xfrm>
        </p:spPr>
        <p:txBody>
          <a:bodyPr>
            <a:normAutofit fontScale="92500"/>
          </a:bodyPr>
          <a:lstStyle/>
          <a:p>
            <a:r>
              <a:rPr lang="en-US" dirty="0" smtClean="0"/>
              <a:t>Once the scope of the collective entitlement is fixed, economic agents can begin to make a critical calculation: the baseline proportion of real output that a unit of money can claim in a given future period. The baseline proportion (“β”) represents the </a:t>
            </a:r>
            <a:r>
              <a:rPr lang="en-US" i="1" dirty="0" smtClean="0"/>
              <a:t>“in principle” or “approximate”</a:t>
            </a:r>
            <a:r>
              <a:rPr lang="en-US" dirty="0" smtClean="0"/>
              <a:t> proportion of output that a unit of money </a:t>
            </a:r>
            <a:r>
              <a:rPr lang="en-US" i="1" dirty="0" smtClean="0"/>
              <a:t>should</a:t>
            </a:r>
            <a:r>
              <a:rPr lang="en-US" dirty="0" smtClean="0"/>
              <a:t> claim in a given future period.</a:t>
            </a:r>
          </a:p>
          <a:p>
            <a:r>
              <a:rPr lang="en-US" dirty="0" smtClean="0"/>
              <a:t>The baseline proportion is </a:t>
            </a:r>
            <a:r>
              <a:rPr lang="en-US" i="1" dirty="0" smtClean="0"/>
              <a:t>not</a:t>
            </a:r>
            <a:r>
              <a:rPr lang="en-US" dirty="0" smtClean="0"/>
              <a:t> the actual or realized proportion of output (“α”) that money </a:t>
            </a:r>
            <a:r>
              <a:rPr lang="en-US" i="1" dirty="0" smtClean="0"/>
              <a:t>will</a:t>
            </a:r>
            <a:r>
              <a:rPr lang="en-US" dirty="0" smtClean="0"/>
              <a:t> claim in that future period for reasons we shall discuss shortly. However, the expected baseline proportion for a given future period does provide the </a:t>
            </a:r>
            <a:r>
              <a:rPr lang="en-US" i="1" dirty="0" smtClean="0"/>
              <a:t>best unbiased estimate</a:t>
            </a:r>
            <a:r>
              <a:rPr lang="en-US" dirty="0" smtClean="0"/>
              <a:t> of the expected realized proportion of output that one unit of money might claim in that given future period.</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a:t>
            </a:fld>
            <a:endParaRPr lang="en-US" dirty="0"/>
          </a:p>
        </p:txBody>
      </p:sp>
    </p:spTree>
    <p:extLst>
      <p:ext uri="{BB962C8B-B14F-4D97-AF65-F5344CB8AC3E}">
        <p14:creationId xmlns:p14="http://schemas.microsoft.com/office/powerpoint/2010/main" val="159874822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Calculating the Baseline Proportion</a:t>
            </a:r>
            <a:endParaRPr lang="en-US" sz="4000" dirty="0"/>
          </a:p>
        </p:txBody>
      </p:sp>
      <p:sp>
        <p:nvSpPr>
          <p:cNvPr id="3" name="Content Placeholder 2"/>
          <p:cNvSpPr>
            <a:spLocks noGrp="1"/>
          </p:cNvSpPr>
          <p:nvPr>
            <p:ph idx="1"/>
          </p:nvPr>
        </p:nvSpPr>
        <p:spPr>
          <a:xfrm>
            <a:off x="461768" y="1796722"/>
            <a:ext cx="8308500" cy="4533309"/>
          </a:xfrm>
        </p:spPr>
        <p:txBody>
          <a:bodyPr>
            <a:normAutofit fontScale="92500"/>
          </a:bodyPr>
          <a:lstStyle/>
          <a:p>
            <a:r>
              <a:rPr lang="en-US" dirty="0" smtClean="0"/>
              <a:t>Let’s denote the scope of the collective entitlement (the entitlement to real output of the entire monetary base) at time </a:t>
            </a:r>
            <a:r>
              <a:rPr lang="en-US" i="1" dirty="0" smtClean="0"/>
              <a:t>t</a:t>
            </a:r>
            <a:r>
              <a:rPr lang="en-US" dirty="0" smtClean="0"/>
              <a:t> as </a:t>
            </a:r>
            <a:r>
              <a:rPr lang="en-US" i="1" dirty="0" smtClean="0"/>
              <a:t>E</a:t>
            </a:r>
            <a:r>
              <a:rPr lang="en-US" i="1" baseline="-25000" dirty="0"/>
              <a:t>t</a:t>
            </a:r>
            <a:r>
              <a:rPr lang="en-US" dirty="0" smtClean="0"/>
              <a:t> . As discussed, </a:t>
            </a:r>
            <a:r>
              <a:rPr lang="en-US" dirty="0"/>
              <a:t>t</a:t>
            </a:r>
            <a:r>
              <a:rPr lang="en-US" dirty="0" smtClean="0"/>
              <a:t>his scope was fixed at announcement date, therefore </a:t>
            </a:r>
            <a:r>
              <a:rPr lang="en-US" i="1" dirty="0" smtClean="0"/>
              <a:t>E</a:t>
            </a:r>
            <a:r>
              <a:rPr lang="en-US" i="1" baseline="-25000" dirty="0" smtClean="0"/>
              <a:t>t</a:t>
            </a:r>
            <a:r>
              <a:rPr lang="en-US" i="1" dirty="0" smtClean="0"/>
              <a:t> = E</a:t>
            </a:r>
            <a:r>
              <a:rPr lang="en-US" i="1" baseline="-25000" dirty="0" smtClean="0"/>
              <a:t>k</a:t>
            </a:r>
            <a:r>
              <a:rPr lang="en-US" i="1" dirty="0" smtClean="0"/>
              <a:t> </a:t>
            </a:r>
            <a:r>
              <a:rPr lang="en-US" dirty="0" smtClean="0"/>
              <a:t>. If the monetary base at time </a:t>
            </a:r>
            <a:r>
              <a:rPr lang="en-US" i="1" dirty="0" smtClean="0"/>
              <a:t>t</a:t>
            </a:r>
            <a:r>
              <a:rPr lang="en-US" dirty="0" smtClean="0"/>
              <a:t> is </a:t>
            </a:r>
            <a:r>
              <a:rPr lang="en-US" i="1" dirty="0" smtClean="0"/>
              <a:t>M</a:t>
            </a:r>
            <a:r>
              <a:rPr lang="en-US" i="1" baseline="-25000" dirty="0" smtClean="0"/>
              <a:t>t</a:t>
            </a:r>
            <a:r>
              <a:rPr lang="en-US" dirty="0" smtClean="0"/>
              <a:t> , then we can calculate the theoretical or baseline proportion of output that each unit of money can claim at time </a:t>
            </a:r>
            <a:r>
              <a:rPr lang="en-US" i="1" dirty="0" smtClean="0"/>
              <a:t>t</a:t>
            </a:r>
            <a:r>
              <a:rPr lang="en-US" dirty="0" smtClean="0"/>
              <a:t> as:</a:t>
            </a:r>
          </a:p>
          <a:p>
            <a:pPr marL="0" indent="0">
              <a:buNone/>
            </a:pPr>
            <a:endParaRPr lang="en-US" dirty="0" smtClean="0"/>
          </a:p>
          <a:p>
            <a:pPr>
              <a:spcBef>
                <a:spcPts val="3800"/>
              </a:spcBef>
            </a:pPr>
            <a:r>
              <a:rPr lang="en-US" dirty="0" smtClean="0"/>
              <a:t>The thesis of </a:t>
            </a:r>
            <a:r>
              <a:rPr lang="en-US" dirty="0"/>
              <a:t>T</a:t>
            </a:r>
            <a:r>
              <a:rPr lang="en-US" dirty="0" smtClean="0"/>
              <a:t>he Enigma </a:t>
            </a:r>
            <a:r>
              <a:rPr lang="en-US" dirty="0"/>
              <a:t>S</a:t>
            </a:r>
            <a:r>
              <a:rPr lang="en-US" dirty="0" smtClean="0"/>
              <a:t>eries is that </a:t>
            </a:r>
            <a:r>
              <a:rPr lang="en-US" dirty="0"/>
              <a:t>m</a:t>
            </a:r>
            <a:r>
              <a:rPr lang="en-US" dirty="0" smtClean="0"/>
              <a:t>oney is a proportional claim on the output of society. The equation above provides us with our first description of the “in principle” proportional entitlement of one unit of money in a given future period.</a:t>
            </a:r>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653183978"/>
              </p:ext>
            </p:extLst>
          </p:nvPr>
        </p:nvGraphicFramePr>
        <p:xfrm>
          <a:off x="2883403" y="3874522"/>
          <a:ext cx="3433762" cy="1033463"/>
        </p:xfrm>
        <a:graphic>
          <a:graphicData uri="http://schemas.openxmlformats.org/presentationml/2006/ole">
            <mc:AlternateContent xmlns:mc="http://schemas.openxmlformats.org/markup-compatibility/2006">
              <mc:Choice xmlns:v="urn:schemas-microsoft-com:vml" Requires="v">
                <p:oleObj spid="_x0000_s342899" name="Equation" r:id="rId3" imgW="1435100" imgH="431800" progId="Equation.3">
                  <p:embed/>
                </p:oleObj>
              </mc:Choice>
              <mc:Fallback>
                <p:oleObj name="Equation" r:id="rId3" imgW="1435100" imgH="431800" progId="Equation.3">
                  <p:embed/>
                  <p:pic>
                    <p:nvPicPr>
                      <p:cNvPr id="0" name=""/>
                      <p:cNvPicPr/>
                      <p:nvPr/>
                    </p:nvPicPr>
                    <p:blipFill>
                      <a:blip r:embed="rId4"/>
                      <a:stretch>
                        <a:fillRect/>
                      </a:stretch>
                    </p:blipFill>
                    <p:spPr>
                      <a:xfrm>
                        <a:off x="2883403" y="3874522"/>
                        <a:ext cx="3433762" cy="1033463"/>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a:t>
            </a:fld>
            <a:endParaRPr lang="en-US" dirty="0"/>
          </a:p>
        </p:txBody>
      </p:sp>
    </p:spTree>
    <p:extLst>
      <p:ext uri="{BB962C8B-B14F-4D97-AF65-F5344CB8AC3E}">
        <p14:creationId xmlns:p14="http://schemas.microsoft.com/office/powerpoint/2010/main" val="429313761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15650" cy="1339850"/>
          </a:xfrm>
        </p:spPr>
        <p:txBody>
          <a:bodyPr>
            <a:normAutofit/>
          </a:bodyPr>
          <a:lstStyle/>
          <a:p>
            <a:r>
              <a:rPr lang="en-US" sz="4000" dirty="0" smtClean="0"/>
              <a:t>Simple Example:</a:t>
            </a:r>
            <a:br>
              <a:rPr lang="en-US" sz="4000" dirty="0" smtClean="0"/>
            </a:br>
            <a:r>
              <a:rPr lang="en-US" sz="4000" dirty="0" smtClean="0"/>
              <a:t>Scope of Collective Entitlement</a:t>
            </a:r>
            <a:endParaRPr lang="en-US" sz="4000" dirty="0"/>
          </a:p>
        </p:txBody>
      </p:sp>
      <p:sp>
        <p:nvSpPr>
          <p:cNvPr id="3" name="Content Placeholder 2"/>
          <p:cNvSpPr>
            <a:spLocks noGrp="1"/>
          </p:cNvSpPr>
          <p:nvPr>
            <p:ph idx="1"/>
          </p:nvPr>
        </p:nvSpPr>
        <p:spPr>
          <a:xfrm>
            <a:off x="461770" y="1806452"/>
            <a:ext cx="8215650" cy="4569141"/>
          </a:xfrm>
        </p:spPr>
        <p:txBody>
          <a:bodyPr>
            <a:normAutofit fontScale="92500"/>
          </a:bodyPr>
          <a:lstStyle/>
          <a:p>
            <a:r>
              <a:rPr lang="en-US" dirty="0" smtClean="0"/>
              <a:t>Let’s put some numbers around this to explain how the baseline proportion works in practice. Let’s assume that at announcement date there are 1,000 units of base money outstanding, </a:t>
            </a:r>
            <a:r>
              <a:rPr lang="en-US" i="1" dirty="0" smtClean="0"/>
              <a:t>M</a:t>
            </a:r>
            <a:r>
              <a:rPr lang="en-US" i="1" baseline="-25000" dirty="0" smtClean="0"/>
              <a:t>k</a:t>
            </a:r>
            <a:r>
              <a:rPr lang="en-US" dirty="0" smtClean="0"/>
              <a:t> = 1,000. Let’s also assume that the velocity of base money at announcement date is </a:t>
            </a:r>
            <a:r>
              <a:rPr lang="en-US" i="1" dirty="0" smtClean="0"/>
              <a:t>v</a:t>
            </a:r>
            <a:r>
              <a:rPr lang="en-US" i="1" baseline="-25000" dirty="0" smtClean="0"/>
              <a:t>k</a:t>
            </a:r>
            <a:r>
              <a:rPr lang="en-US" dirty="0" smtClean="0"/>
              <a:t> = 0.5. This implies that, at announcement date, one turn of the monetary base can claim 200% of real output. </a:t>
            </a:r>
            <a:r>
              <a:rPr lang="en-US" dirty="0"/>
              <a:t>T</a:t>
            </a:r>
            <a:r>
              <a:rPr lang="en-US" dirty="0" smtClean="0"/>
              <a:t>his is the “scope of the collective entitlement” of base money.</a:t>
            </a:r>
          </a:p>
          <a:p>
            <a:endParaRPr lang="en-US" dirty="0"/>
          </a:p>
          <a:p>
            <a:pPr>
              <a:spcBef>
                <a:spcPts val="3200"/>
              </a:spcBef>
            </a:pPr>
            <a:r>
              <a:rPr lang="en-US" dirty="0" smtClean="0"/>
              <a:t>The baseline proportion at announcement date is simply the collective entitlement divided by the money base (see next slide).</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16</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856264632"/>
              </p:ext>
            </p:extLst>
          </p:nvPr>
        </p:nvGraphicFramePr>
        <p:xfrm>
          <a:off x="2701545" y="4497388"/>
          <a:ext cx="3786188" cy="1047750"/>
        </p:xfrm>
        <a:graphic>
          <a:graphicData uri="http://schemas.openxmlformats.org/presentationml/2006/ole">
            <mc:AlternateContent xmlns:mc="http://schemas.openxmlformats.org/markup-compatibility/2006">
              <mc:Choice xmlns:v="urn:schemas-microsoft-com:vml" Requires="v">
                <p:oleObj spid="_x0000_s364387" name="Equation" r:id="rId3" imgW="1562100" imgH="431800" progId="Equation.3">
                  <p:embed/>
                </p:oleObj>
              </mc:Choice>
              <mc:Fallback>
                <p:oleObj name="Equation" r:id="rId3" imgW="1562100" imgH="431800" progId="Equation.3">
                  <p:embed/>
                  <p:pic>
                    <p:nvPicPr>
                      <p:cNvPr id="0" name=""/>
                      <p:cNvPicPr/>
                      <p:nvPr/>
                    </p:nvPicPr>
                    <p:blipFill>
                      <a:blip r:embed="rId4"/>
                      <a:stretch>
                        <a:fillRect/>
                      </a:stretch>
                    </p:blipFill>
                    <p:spPr>
                      <a:xfrm>
                        <a:off x="2701545" y="4497388"/>
                        <a:ext cx="3786188" cy="1047750"/>
                      </a:xfrm>
                      <a:prstGeom prst="rect">
                        <a:avLst/>
                      </a:prstGeom>
                    </p:spPr>
                  </p:pic>
                </p:oleObj>
              </mc:Fallback>
            </mc:AlternateContent>
          </a:graphicData>
        </a:graphic>
      </p:graphicFrame>
    </p:spTree>
    <p:extLst>
      <p:ext uri="{BB962C8B-B14F-4D97-AF65-F5344CB8AC3E}">
        <p14:creationId xmlns:p14="http://schemas.microsoft.com/office/powerpoint/2010/main" val="306145482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Simple Example:</a:t>
            </a:r>
            <a:br>
              <a:rPr lang="en-US" sz="4000" dirty="0" smtClean="0"/>
            </a:br>
            <a:r>
              <a:rPr lang="en-US" sz="4000" dirty="0" smtClean="0"/>
              <a:t>Baseline Proportion</a:t>
            </a:r>
            <a:endParaRPr lang="en-US" sz="4000" dirty="0"/>
          </a:p>
        </p:txBody>
      </p:sp>
      <p:sp>
        <p:nvSpPr>
          <p:cNvPr id="3" name="Content Placeholder 2"/>
          <p:cNvSpPr>
            <a:spLocks noGrp="1"/>
          </p:cNvSpPr>
          <p:nvPr>
            <p:ph idx="1"/>
          </p:nvPr>
        </p:nvSpPr>
        <p:spPr>
          <a:xfrm>
            <a:off x="461770" y="1806453"/>
            <a:ext cx="8234891" cy="3774242"/>
          </a:xfrm>
        </p:spPr>
        <p:txBody>
          <a:bodyPr>
            <a:normAutofit fontScale="92500"/>
          </a:bodyPr>
          <a:lstStyle/>
          <a:p>
            <a:r>
              <a:rPr lang="en-US" dirty="0" smtClean="0"/>
              <a:t>The baseline proportion at announcement date β</a:t>
            </a:r>
            <a:r>
              <a:rPr lang="en-US" i="1" baseline="-25000" dirty="0" smtClean="0"/>
              <a:t>k</a:t>
            </a:r>
            <a:r>
              <a:rPr lang="en-US" dirty="0" smtClean="0"/>
              <a:t> is equal to the the collective entitlement of the monetary base divided by the outstanding monetary base at</a:t>
            </a:r>
            <a:r>
              <a:rPr lang="en-US" i="1" dirty="0" smtClean="0"/>
              <a:t> t=k</a:t>
            </a:r>
            <a:r>
              <a:rPr lang="en-US" dirty="0" smtClean="0"/>
              <a:t>:</a:t>
            </a:r>
          </a:p>
          <a:p>
            <a:endParaRPr lang="en-US" dirty="0"/>
          </a:p>
          <a:p>
            <a:pPr>
              <a:spcBef>
                <a:spcPts val="3800"/>
              </a:spcBef>
            </a:pPr>
            <a:r>
              <a:rPr lang="en-US" dirty="0" smtClean="0"/>
              <a:t>In other words, at announcement date, the </a:t>
            </a:r>
            <a:r>
              <a:rPr lang="en-US" i="1" dirty="0" smtClean="0"/>
              <a:t>theoretical</a:t>
            </a:r>
            <a:r>
              <a:rPr lang="en-US" dirty="0" smtClean="0"/>
              <a:t> entitlement of each unit of output is 0.2% of real output. Now, let’s roll this forward. Suppose the monetary base has doubled and at current time </a:t>
            </a:r>
            <a:r>
              <a:rPr lang="en-US" i="1" dirty="0" smtClean="0"/>
              <a:t>t</a:t>
            </a:r>
            <a:r>
              <a:rPr lang="en-US" dirty="0" smtClean="0"/>
              <a:t>, </a:t>
            </a:r>
            <a:r>
              <a:rPr lang="en-US" i="1" dirty="0" smtClean="0"/>
              <a:t>M</a:t>
            </a:r>
            <a:r>
              <a:rPr lang="en-US" i="1" baseline="-25000" dirty="0" smtClean="0"/>
              <a:t>t</a:t>
            </a:r>
            <a:r>
              <a:rPr lang="en-US" dirty="0" smtClean="0"/>
              <a:t> = 2,000. The current baseline proportion is equal to:</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17</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856495541"/>
              </p:ext>
            </p:extLst>
          </p:nvPr>
        </p:nvGraphicFramePr>
        <p:xfrm>
          <a:off x="2181225" y="2955925"/>
          <a:ext cx="4800600" cy="1033463"/>
        </p:xfrm>
        <a:graphic>
          <a:graphicData uri="http://schemas.openxmlformats.org/presentationml/2006/ole">
            <mc:AlternateContent xmlns:mc="http://schemas.openxmlformats.org/markup-compatibility/2006">
              <mc:Choice xmlns:v="urn:schemas-microsoft-com:vml" Requires="v">
                <p:oleObj spid="_x0000_s733844" name="Equation" r:id="rId3" imgW="2006600" imgH="431800" progId="Equation.3">
                  <p:embed/>
                </p:oleObj>
              </mc:Choice>
              <mc:Fallback>
                <p:oleObj name="Equation" r:id="rId3" imgW="2006600" imgH="431800" progId="Equation.3">
                  <p:embed/>
                  <p:pic>
                    <p:nvPicPr>
                      <p:cNvPr id="0" name=""/>
                      <p:cNvPicPr/>
                      <p:nvPr/>
                    </p:nvPicPr>
                    <p:blipFill>
                      <a:blip r:embed="rId4"/>
                      <a:stretch>
                        <a:fillRect/>
                      </a:stretch>
                    </p:blipFill>
                    <p:spPr>
                      <a:xfrm>
                        <a:off x="2181225" y="2955925"/>
                        <a:ext cx="4800600" cy="1033463"/>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160743182"/>
              </p:ext>
            </p:extLst>
          </p:nvPr>
        </p:nvGraphicFramePr>
        <p:xfrm>
          <a:off x="1833943" y="5284594"/>
          <a:ext cx="5591175" cy="1033462"/>
        </p:xfrm>
        <a:graphic>
          <a:graphicData uri="http://schemas.openxmlformats.org/presentationml/2006/ole">
            <mc:AlternateContent xmlns:mc="http://schemas.openxmlformats.org/markup-compatibility/2006">
              <mc:Choice xmlns:v="urn:schemas-microsoft-com:vml" Requires="v">
                <p:oleObj spid="_x0000_s733845" name="Equation" r:id="rId5" imgW="2336800" imgH="431800" progId="Equation.3">
                  <p:embed/>
                </p:oleObj>
              </mc:Choice>
              <mc:Fallback>
                <p:oleObj name="Equation" r:id="rId5" imgW="2336800" imgH="431800" progId="Equation.3">
                  <p:embed/>
                  <p:pic>
                    <p:nvPicPr>
                      <p:cNvPr id="0" name=""/>
                      <p:cNvPicPr/>
                      <p:nvPr/>
                    </p:nvPicPr>
                    <p:blipFill>
                      <a:blip r:embed="rId6"/>
                      <a:stretch>
                        <a:fillRect/>
                      </a:stretch>
                    </p:blipFill>
                    <p:spPr>
                      <a:xfrm>
                        <a:off x="1833943" y="5284594"/>
                        <a:ext cx="5591175" cy="1033462"/>
                      </a:xfrm>
                      <a:prstGeom prst="rect">
                        <a:avLst/>
                      </a:prstGeom>
                    </p:spPr>
                  </p:pic>
                </p:oleObj>
              </mc:Fallback>
            </mc:AlternateContent>
          </a:graphicData>
        </a:graphic>
      </p:graphicFrame>
    </p:spTree>
    <p:extLst>
      <p:ext uri="{BB962C8B-B14F-4D97-AF65-F5344CB8AC3E}">
        <p14:creationId xmlns:p14="http://schemas.microsoft.com/office/powerpoint/2010/main" val="107545862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54131" cy="1339850"/>
          </a:xfrm>
        </p:spPr>
        <p:txBody>
          <a:bodyPr>
            <a:normAutofit/>
          </a:bodyPr>
          <a:lstStyle/>
          <a:p>
            <a:r>
              <a:rPr lang="en-US" sz="4000" dirty="0" smtClean="0"/>
              <a:t>Quantity Theory of Money:</a:t>
            </a:r>
            <a:br>
              <a:rPr lang="en-US" sz="4000" dirty="0" smtClean="0"/>
            </a:br>
            <a:r>
              <a:rPr lang="en-US" sz="4000" dirty="0" smtClean="0"/>
              <a:t>“Baseline”=“Realized” Proportion</a:t>
            </a:r>
            <a:endParaRPr lang="en-US" sz="4000" dirty="0"/>
          </a:p>
        </p:txBody>
      </p:sp>
      <p:sp>
        <p:nvSpPr>
          <p:cNvPr id="3" name="Content Placeholder 2"/>
          <p:cNvSpPr>
            <a:spLocks noGrp="1"/>
          </p:cNvSpPr>
          <p:nvPr>
            <p:ph idx="1"/>
          </p:nvPr>
        </p:nvSpPr>
        <p:spPr>
          <a:xfrm>
            <a:off x="461770" y="1806453"/>
            <a:ext cx="8254131" cy="4565138"/>
          </a:xfrm>
        </p:spPr>
        <p:txBody>
          <a:bodyPr>
            <a:normAutofit fontScale="92500"/>
          </a:bodyPr>
          <a:lstStyle/>
          <a:p>
            <a:r>
              <a:rPr lang="en-US" dirty="0" smtClean="0"/>
              <a:t>In our example, as the monetary base doubles from its level at announcement date, the theoretical proportion of output that each unit of money can claim falls by 50%. In general terms: </a:t>
            </a:r>
          </a:p>
          <a:p>
            <a:endParaRPr lang="en-US" dirty="0" smtClean="0"/>
          </a:p>
          <a:p>
            <a:pPr>
              <a:spcBef>
                <a:spcPts val="4000"/>
              </a:spcBef>
            </a:pPr>
            <a:r>
              <a:rPr lang="en-US" dirty="0" smtClean="0"/>
              <a:t>The quantity theory </a:t>
            </a:r>
            <a:r>
              <a:rPr lang="en-US" dirty="0"/>
              <a:t>of money effectively </a:t>
            </a:r>
            <a:r>
              <a:rPr lang="en-US" dirty="0" smtClean="0"/>
              <a:t>interprets </a:t>
            </a:r>
            <a:r>
              <a:rPr lang="en-US" dirty="0"/>
              <a:t>this “baseline proportion” to be the “realized proportion” of output that money can claim at time </a:t>
            </a:r>
            <a:r>
              <a:rPr lang="en-US" i="1" dirty="0"/>
              <a:t>t</a:t>
            </a:r>
            <a:r>
              <a:rPr lang="en-US" dirty="0"/>
              <a:t>. In other words, </a:t>
            </a:r>
            <a:r>
              <a:rPr lang="en-US" dirty="0" smtClean="0"/>
              <a:t>the quantity theory </a:t>
            </a:r>
            <a:r>
              <a:rPr lang="en-US" dirty="0"/>
              <a:t>of money </a:t>
            </a:r>
            <a:r>
              <a:rPr lang="en-US" dirty="0" smtClean="0"/>
              <a:t>predicts </a:t>
            </a:r>
            <a:r>
              <a:rPr lang="en-US" dirty="0"/>
              <a:t>that the baseline proportion represents not some theoretical </a:t>
            </a:r>
            <a:r>
              <a:rPr lang="en-US" dirty="0" smtClean="0"/>
              <a:t>or “in principle” proportion </a:t>
            </a:r>
            <a:r>
              <a:rPr lang="en-US" dirty="0"/>
              <a:t>of output that money should claim in </a:t>
            </a:r>
            <a:r>
              <a:rPr lang="en-US" dirty="0" smtClean="0"/>
              <a:t>a given </a:t>
            </a:r>
            <a:r>
              <a:rPr lang="en-US" dirty="0"/>
              <a:t>period, but </a:t>
            </a:r>
            <a:r>
              <a:rPr lang="en-US" dirty="0" smtClean="0"/>
              <a:t>rather the </a:t>
            </a:r>
            <a:r>
              <a:rPr lang="en-US" dirty="0"/>
              <a:t>actual proportion of </a:t>
            </a:r>
            <a:r>
              <a:rPr lang="en-US" dirty="0" smtClean="0"/>
              <a:t>output that it will claim in that period.</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890281887"/>
              </p:ext>
            </p:extLst>
          </p:nvPr>
        </p:nvGraphicFramePr>
        <p:xfrm>
          <a:off x="2846789" y="2900196"/>
          <a:ext cx="3267075" cy="1068387"/>
        </p:xfrm>
        <a:graphic>
          <a:graphicData uri="http://schemas.openxmlformats.org/presentationml/2006/ole">
            <mc:AlternateContent xmlns:mc="http://schemas.openxmlformats.org/markup-compatibility/2006">
              <mc:Choice xmlns:v="urn:schemas-microsoft-com:vml" Requires="v">
                <p:oleObj spid="_x0000_s388945" name="Equation" r:id="rId3" imgW="1320800" imgH="431800" progId="Equation.3">
                  <p:embed/>
                </p:oleObj>
              </mc:Choice>
              <mc:Fallback>
                <p:oleObj name="Equation" r:id="rId3" imgW="1320800" imgH="431800" progId="Equation.3">
                  <p:embed/>
                  <p:pic>
                    <p:nvPicPr>
                      <p:cNvPr id="0" name=""/>
                      <p:cNvPicPr/>
                      <p:nvPr/>
                    </p:nvPicPr>
                    <p:blipFill>
                      <a:blip r:embed="rId4"/>
                      <a:stretch>
                        <a:fillRect/>
                      </a:stretch>
                    </p:blipFill>
                    <p:spPr>
                      <a:xfrm>
                        <a:off x="2846789" y="2900196"/>
                        <a:ext cx="3267075" cy="1068387"/>
                      </a:xfrm>
                      <a:prstGeom prst="rect">
                        <a:avLst/>
                      </a:prstGeom>
                    </p:spPr>
                  </p:pic>
                </p:oleObj>
              </mc:Fallback>
            </mc:AlternateContent>
          </a:graphicData>
        </a:graphic>
      </p:graphicFrame>
    </p:spTree>
    <p:extLst>
      <p:ext uri="{BB962C8B-B14F-4D97-AF65-F5344CB8AC3E}">
        <p14:creationId xmlns:p14="http://schemas.microsoft.com/office/powerpoint/2010/main" val="364076134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189" y="244158"/>
            <a:ext cx="8265035" cy="1339850"/>
          </a:xfrm>
        </p:spPr>
        <p:txBody>
          <a:bodyPr>
            <a:noAutofit/>
          </a:bodyPr>
          <a:lstStyle/>
          <a:p>
            <a:r>
              <a:rPr lang="en-US" sz="4000" dirty="0" smtClean="0"/>
              <a:t>Illustrating the Math </a:t>
            </a:r>
            <a:r>
              <a:rPr lang="en-US" sz="4000" dirty="0"/>
              <a:t>Behind</a:t>
            </a:r>
            <a:br>
              <a:rPr lang="en-US" sz="4000" dirty="0"/>
            </a:br>
            <a:r>
              <a:rPr lang="en-US" sz="4000" dirty="0"/>
              <a:t>The Quantity Theory of Money</a:t>
            </a:r>
          </a:p>
        </p:txBody>
      </p:sp>
      <p:sp>
        <p:nvSpPr>
          <p:cNvPr id="3" name="Content Placeholder 2"/>
          <p:cNvSpPr>
            <a:spLocks noGrp="1"/>
          </p:cNvSpPr>
          <p:nvPr>
            <p:ph idx="1"/>
          </p:nvPr>
        </p:nvSpPr>
        <p:spPr>
          <a:xfrm>
            <a:off x="461767" y="1801471"/>
            <a:ext cx="8273372" cy="3952417"/>
          </a:xfrm>
        </p:spPr>
        <p:txBody>
          <a:bodyPr>
            <a:normAutofit fontScale="92500"/>
          </a:bodyPr>
          <a:lstStyle/>
          <a:p>
            <a:r>
              <a:rPr lang="en-US" dirty="0" smtClean="0"/>
              <a:t>Let’s assume the “realized” or “actual” proportion of real output that a unit of money can claim at time </a:t>
            </a:r>
            <a:r>
              <a:rPr lang="en-US" i="1" dirty="0" smtClean="0"/>
              <a:t>t</a:t>
            </a:r>
            <a:r>
              <a:rPr lang="en-US" dirty="0"/>
              <a:t> </a:t>
            </a:r>
            <a:r>
              <a:rPr lang="en-US" dirty="0" smtClean="0"/>
              <a:t>is denoted as α</a:t>
            </a:r>
            <a:r>
              <a:rPr lang="en-US" i="1" baseline="-25000" dirty="0" smtClean="0"/>
              <a:t>t</a:t>
            </a:r>
            <a:r>
              <a:rPr lang="en-US" dirty="0" smtClean="0"/>
              <a:t> . The absolute market value of one unit of money at time </a:t>
            </a:r>
            <a:r>
              <a:rPr lang="en-US" i="1" dirty="0" smtClean="0"/>
              <a:t>t</a:t>
            </a:r>
            <a:r>
              <a:rPr lang="en-US" dirty="0" smtClean="0"/>
              <a:t> can be calculated as:</a:t>
            </a:r>
          </a:p>
          <a:p>
            <a:pPr>
              <a:spcBef>
                <a:spcPts val="2800"/>
              </a:spcBef>
            </a:pPr>
            <a:r>
              <a:rPr lang="en-US" dirty="0" smtClean="0"/>
              <a:t>In effect, quantity theory assumes that the realized proportion is equal to the baseline proportion (α</a:t>
            </a:r>
            <a:r>
              <a:rPr lang="en-US" i="1" baseline="-25000" dirty="0" smtClean="0"/>
              <a:t>t</a:t>
            </a:r>
            <a:r>
              <a:rPr lang="en-US" i="1" dirty="0" smtClean="0"/>
              <a:t> = </a:t>
            </a:r>
            <a:r>
              <a:rPr lang="en-US" dirty="0" smtClean="0"/>
              <a:t>β</a:t>
            </a:r>
            <a:r>
              <a:rPr lang="en-US" i="1" baseline="-25000" dirty="0" smtClean="0"/>
              <a:t>t </a:t>
            </a:r>
            <a:r>
              <a:rPr lang="en-US" dirty="0" smtClean="0"/>
              <a:t>). Therefore:</a:t>
            </a:r>
          </a:p>
          <a:p>
            <a:pPr>
              <a:spcBef>
                <a:spcPts val="1200"/>
              </a:spcBef>
            </a:pPr>
            <a:endParaRPr lang="en-US" dirty="0"/>
          </a:p>
          <a:p>
            <a:pPr>
              <a:spcBef>
                <a:spcPts val="3200"/>
              </a:spcBef>
            </a:pPr>
            <a:r>
              <a:rPr lang="en-US" dirty="0" smtClean="0"/>
              <a:t>And:</a:t>
            </a:r>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283447560"/>
              </p:ext>
            </p:extLst>
          </p:nvPr>
        </p:nvGraphicFramePr>
        <p:xfrm>
          <a:off x="3233738" y="2974907"/>
          <a:ext cx="2481262" cy="501650"/>
        </p:xfrm>
        <a:graphic>
          <a:graphicData uri="http://schemas.openxmlformats.org/presentationml/2006/ole">
            <mc:AlternateContent xmlns:mc="http://schemas.openxmlformats.org/markup-compatibility/2006">
              <mc:Choice xmlns:v="urn:schemas-microsoft-com:vml" Requires="v">
                <p:oleObj spid="_x0000_s894359" name="Equation" r:id="rId3" imgW="1066800" imgH="215900" progId="Equation.3">
                  <p:embed/>
                </p:oleObj>
              </mc:Choice>
              <mc:Fallback>
                <p:oleObj name="Equation" r:id="rId3" imgW="1066800" imgH="215900" progId="Equation.3">
                  <p:embed/>
                  <p:pic>
                    <p:nvPicPr>
                      <p:cNvPr id="0" name=""/>
                      <p:cNvPicPr/>
                      <p:nvPr/>
                    </p:nvPicPr>
                    <p:blipFill>
                      <a:blip r:embed="rId4"/>
                      <a:stretch>
                        <a:fillRect/>
                      </a:stretch>
                    </p:blipFill>
                    <p:spPr>
                      <a:xfrm>
                        <a:off x="3233738" y="2974907"/>
                        <a:ext cx="2481262" cy="501650"/>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19</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951456960"/>
              </p:ext>
            </p:extLst>
          </p:nvPr>
        </p:nvGraphicFramePr>
        <p:xfrm>
          <a:off x="2611058" y="4266417"/>
          <a:ext cx="3795996" cy="1008311"/>
        </p:xfrm>
        <a:graphic>
          <a:graphicData uri="http://schemas.openxmlformats.org/presentationml/2006/ole">
            <mc:AlternateContent xmlns:mc="http://schemas.openxmlformats.org/markup-compatibility/2006">
              <mc:Choice xmlns:v="urn:schemas-microsoft-com:vml" Requires="v">
                <p:oleObj spid="_x0000_s894360" name="Equation" r:id="rId5" imgW="1625600" imgH="431800" progId="Equation.3">
                  <p:embed/>
                </p:oleObj>
              </mc:Choice>
              <mc:Fallback>
                <p:oleObj name="Equation" r:id="rId5" imgW="1625600" imgH="431800" progId="Equation.3">
                  <p:embed/>
                  <p:pic>
                    <p:nvPicPr>
                      <p:cNvPr id="0" name=""/>
                      <p:cNvPicPr/>
                      <p:nvPr/>
                    </p:nvPicPr>
                    <p:blipFill>
                      <a:blip r:embed="rId6"/>
                      <a:stretch>
                        <a:fillRect/>
                      </a:stretch>
                    </p:blipFill>
                    <p:spPr>
                      <a:xfrm>
                        <a:off x="2611058" y="4266417"/>
                        <a:ext cx="3795996" cy="1008311"/>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38160873"/>
              </p:ext>
            </p:extLst>
          </p:nvPr>
        </p:nvGraphicFramePr>
        <p:xfrm>
          <a:off x="1513225" y="5289922"/>
          <a:ext cx="4416425" cy="1023937"/>
        </p:xfrm>
        <a:graphic>
          <a:graphicData uri="http://schemas.openxmlformats.org/presentationml/2006/ole">
            <mc:AlternateContent xmlns:mc="http://schemas.openxmlformats.org/markup-compatibility/2006">
              <mc:Choice xmlns:v="urn:schemas-microsoft-com:vml" Requires="v">
                <p:oleObj spid="_x0000_s894361" name="Equation" r:id="rId7" imgW="1917700" imgH="444500" progId="Equation.3">
                  <p:embed/>
                </p:oleObj>
              </mc:Choice>
              <mc:Fallback>
                <p:oleObj name="Equation" r:id="rId7" imgW="1917700" imgH="444500" progId="Equation.3">
                  <p:embed/>
                  <p:pic>
                    <p:nvPicPr>
                      <p:cNvPr id="0" name=""/>
                      <p:cNvPicPr/>
                      <p:nvPr/>
                    </p:nvPicPr>
                    <p:blipFill>
                      <a:blip r:embed="rId8"/>
                      <a:stretch>
                        <a:fillRect/>
                      </a:stretch>
                    </p:blipFill>
                    <p:spPr>
                      <a:xfrm>
                        <a:off x="1513225" y="5289922"/>
                        <a:ext cx="4416425" cy="1023937"/>
                      </a:xfrm>
                      <a:prstGeom prst="rect">
                        <a:avLst/>
                      </a:prstGeom>
                    </p:spPr>
                  </p:pic>
                </p:oleObj>
              </mc:Fallback>
            </mc:AlternateContent>
          </a:graphicData>
        </a:graphic>
      </p:graphicFrame>
      <p:sp>
        <p:nvSpPr>
          <p:cNvPr id="9" name="TextBox 8"/>
          <p:cNvSpPr txBox="1"/>
          <p:nvPr/>
        </p:nvSpPr>
        <p:spPr>
          <a:xfrm>
            <a:off x="6022251" y="5522966"/>
            <a:ext cx="2734700" cy="430887"/>
          </a:xfrm>
          <a:prstGeom prst="rect">
            <a:avLst/>
          </a:prstGeom>
          <a:noFill/>
        </p:spPr>
        <p:txBody>
          <a:bodyPr wrap="none" rtlCol="0">
            <a:spAutoFit/>
          </a:bodyPr>
          <a:lstStyle/>
          <a:p>
            <a:r>
              <a:rPr lang="en-US" sz="2200" dirty="0" smtClean="0"/>
              <a:t>Note: </a:t>
            </a:r>
            <a:r>
              <a:rPr lang="en-US" sz="2200" i="1" dirty="0" smtClean="0"/>
              <a:t>v</a:t>
            </a:r>
            <a:r>
              <a:rPr lang="en-US" sz="2200" i="1" baseline="-25000" dirty="0" smtClean="0"/>
              <a:t>k</a:t>
            </a:r>
            <a:r>
              <a:rPr lang="en-US" sz="2200" dirty="0" smtClean="0"/>
              <a:t> is a constant</a:t>
            </a:r>
            <a:endParaRPr lang="en-US" sz="2200" i="1" baseline="-25000" dirty="0"/>
          </a:p>
        </p:txBody>
      </p:sp>
    </p:spTree>
    <p:extLst>
      <p:ext uri="{BB962C8B-B14F-4D97-AF65-F5344CB8AC3E}">
        <p14:creationId xmlns:p14="http://schemas.microsoft.com/office/powerpoint/2010/main" val="248709544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172994" cy="1339850"/>
          </a:xfrm>
        </p:spPr>
        <p:txBody>
          <a:bodyPr>
            <a:normAutofit/>
          </a:bodyPr>
          <a:lstStyle/>
          <a:p>
            <a:r>
              <a:rPr lang="en-US" sz="4000" dirty="0" smtClean="0"/>
              <a:t>Quantity Theory of Money </a:t>
            </a:r>
            <a:r>
              <a:rPr lang="en-US" sz="4000" dirty="0" err="1" smtClean="0"/>
              <a:t>vs</a:t>
            </a:r>
            <a:r>
              <a:rPr lang="en-US" sz="4000" dirty="0" smtClean="0"/>
              <a:t> Proportional Claim Theory</a:t>
            </a:r>
            <a:endParaRPr lang="en-US" sz="4000" dirty="0"/>
          </a:p>
        </p:txBody>
      </p:sp>
      <p:sp>
        <p:nvSpPr>
          <p:cNvPr id="3" name="Content Placeholder 2"/>
          <p:cNvSpPr>
            <a:spLocks noGrp="1"/>
          </p:cNvSpPr>
          <p:nvPr>
            <p:ph idx="1"/>
          </p:nvPr>
        </p:nvSpPr>
        <p:spPr>
          <a:xfrm>
            <a:off x="461760" y="1806759"/>
            <a:ext cx="8269195" cy="4584076"/>
          </a:xfrm>
        </p:spPr>
        <p:txBody>
          <a:bodyPr>
            <a:normAutofit fontScale="92500"/>
          </a:bodyPr>
          <a:lstStyle/>
          <a:p>
            <a:r>
              <a:rPr lang="en-US" dirty="0" smtClean="0"/>
              <a:t>In essence, the quantity theory of money is a simplistic version of “proportional claim theory”. The quantity theory of money effectively assumes that the baseline proportion in any given period determines the realized proportion of output that a unit of money can claim in that period.</a:t>
            </a:r>
          </a:p>
          <a:p>
            <a:r>
              <a:rPr lang="en-US" dirty="0" smtClean="0"/>
              <a:t>While quantity theory works well over long periods of time, it is a very poor model in the short run. Why? Because the realized proportion and the current baseline proportion will often diverge significantly. Quantity theory can not accurately capture this phenomenon because it fails to recognize the importance of expectations and the role of </a:t>
            </a:r>
            <a:r>
              <a:rPr lang="en-US" dirty="0" err="1" smtClean="0"/>
              <a:t>intertemporal</a:t>
            </a:r>
            <a:r>
              <a:rPr lang="en-US" dirty="0" smtClean="0"/>
              <a:t> equilibrium in the determination of the absolute market value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a:t>
            </a:fld>
            <a:endParaRPr lang="en-US" dirty="0"/>
          </a:p>
        </p:txBody>
      </p:sp>
    </p:spTree>
    <p:extLst>
      <p:ext uri="{BB962C8B-B14F-4D97-AF65-F5344CB8AC3E}">
        <p14:creationId xmlns:p14="http://schemas.microsoft.com/office/powerpoint/2010/main" val="199139001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Proportional Claim Theory:</a:t>
            </a:r>
            <a:br>
              <a:rPr lang="en-US" sz="4000" dirty="0" smtClean="0"/>
            </a:br>
            <a:r>
              <a:rPr lang="en-US" sz="4000" dirty="0" smtClean="0"/>
              <a:t>Expectations are Critical</a:t>
            </a:r>
            <a:endParaRPr lang="en-US" sz="4000" dirty="0"/>
          </a:p>
        </p:txBody>
      </p:sp>
      <p:sp>
        <p:nvSpPr>
          <p:cNvPr id="3" name="Content Placeholder 2"/>
          <p:cNvSpPr>
            <a:spLocks noGrp="1"/>
          </p:cNvSpPr>
          <p:nvPr>
            <p:ph idx="1"/>
          </p:nvPr>
        </p:nvSpPr>
        <p:spPr>
          <a:xfrm>
            <a:off x="463340" y="1793366"/>
            <a:ext cx="8301850" cy="4547264"/>
          </a:xfrm>
        </p:spPr>
        <p:txBody>
          <a:bodyPr>
            <a:normAutofit fontScale="92500"/>
          </a:bodyPr>
          <a:lstStyle/>
          <a:p>
            <a:r>
              <a:rPr lang="en-US" dirty="0" smtClean="0"/>
              <a:t>The quantity theory of money allows no role for expectations. In contrast, the view of proportional claim theory is that the equilibrium absolute market value of money in the current period depends critically upon expectations of the proportion of output that each unit of money will claim in future periods: it depends upon the future set of “expected realized proportions”.</a:t>
            </a:r>
          </a:p>
          <a:p>
            <a:r>
              <a:rPr lang="en-US" dirty="0" smtClean="0"/>
              <a:t>Furthermore, the “expected baseline proportion” in a given future period provides the best unbiased estimate of the “expected realized proportion” in that future period. Hence, expectations regarding the future path of the baseline proportion are critical in the determination of the absolute market value of money and the realized proportion in the current period.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21</a:t>
            </a:fld>
            <a:endParaRPr lang="en-US" dirty="0"/>
          </a:p>
        </p:txBody>
      </p:sp>
    </p:spTree>
    <p:extLst>
      <p:ext uri="{BB962C8B-B14F-4D97-AF65-F5344CB8AC3E}">
        <p14:creationId xmlns:p14="http://schemas.microsoft.com/office/powerpoint/2010/main" val="76810449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Expected Baseline Proportion as</a:t>
            </a:r>
            <a:br>
              <a:rPr lang="en-US" sz="4000" dirty="0" smtClean="0"/>
            </a:br>
            <a:r>
              <a:rPr lang="en-US" sz="4000" dirty="0" smtClean="0"/>
              <a:t>Best Unbiased Estimate </a:t>
            </a:r>
            <a:endParaRPr lang="en-US" sz="4000" dirty="0"/>
          </a:p>
        </p:txBody>
      </p:sp>
      <p:sp>
        <p:nvSpPr>
          <p:cNvPr id="3" name="Content Placeholder 2"/>
          <p:cNvSpPr>
            <a:spLocks noGrp="1"/>
          </p:cNvSpPr>
          <p:nvPr>
            <p:ph idx="1"/>
          </p:nvPr>
        </p:nvSpPr>
        <p:spPr>
          <a:xfrm>
            <a:off x="471726" y="1805924"/>
            <a:ext cx="8244173" cy="4565667"/>
          </a:xfrm>
        </p:spPr>
        <p:txBody>
          <a:bodyPr>
            <a:normAutofit fontScale="92500"/>
          </a:bodyPr>
          <a:lstStyle/>
          <a:p>
            <a:r>
              <a:rPr lang="en-US" dirty="0" smtClean="0"/>
              <a:t>The expected baseline proportion in a given future period represents the “in-principle” proportional entitlement to output of one unit of money in that future period</a:t>
            </a:r>
            <a:r>
              <a:rPr lang="en-US" dirty="0"/>
              <a:t>. While there is no specific contractual </a:t>
            </a:r>
            <a:r>
              <a:rPr lang="en-US" dirty="0" smtClean="0"/>
              <a:t>obligation upon society </a:t>
            </a:r>
            <a:r>
              <a:rPr lang="en-US" dirty="0"/>
              <a:t>to deliver the baseline proportion of output in any given period, there is </a:t>
            </a:r>
            <a:r>
              <a:rPr lang="en-US" dirty="0" smtClean="0"/>
              <a:t>an implied contractual agreement between members of </a:t>
            </a:r>
            <a:r>
              <a:rPr lang="en-US" dirty="0"/>
              <a:t>society that </a:t>
            </a:r>
            <a:r>
              <a:rPr lang="en-US" dirty="0" smtClean="0"/>
              <a:t>recognizes the </a:t>
            </a:r>
            <a:r>
              <a:rPr lang="en-US" dirty="0"/>
              <a:t>expected baseline proportion in any given future period </a:t>
            </a:r>
            <a:r>
              <a:rPr lang="en-US" dirty="0" smtClean="0"/>
              <a:t>as </a:t>
            </a:r>
            <a:r>
              <a:rPr lang="en-US" dirty="0"/>
              <a:t>the </a:t>
            </a:r>
            <a:r>
              <a:rPr lang="en-US" dirty="0" smtClean="0"/>
              <a:t>“in principle” </a:t>
            </a:r>
            <a:r>
              <a:rPr lang="en-US" dirty="0"/>
              <a:t>or “approximate” proportional entitlement for each unit of money in that future period</a:t>
            </a:r>
            <a:r>
              <a:rPr lang="en-US" dirty="0" smtClean="0"/>
              <a:t>.</a:t>
            </a:r>
          </a:p>
          <a:p>
            <a:pPr>
              <a:spcBef>
                <a:spcPts val="1400"/>
              </a:spcBef>
            </a:pPr>
            <a:r>
              <a:rPr lang="en-US" dirty="0" smtClean="0"/>
              <a:t>For this reason, the expected baseline proportion represents the best unbiased estimate of the expected realized proportion for a given future period, particularly for a distant future period.</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22</a:t>
            </a:fld>
            <a:endParaRPr lang="en-US" dirty="0"/>
          </a:p>
        </p:txBody>
      </p:sp>
    </p:spTree>
    <p:extLst>
      <p:ext uri="{BB962C8B-B14F-4D97-AF65-F5344CB8AC3E}">
        <p14:creationId xmlns:p14="http://schemas.microsoft.com/office/powerpoint/2010/main" val="370522361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66" y="244158"/>
            <a:ext cx="8234891" cy="1339850"/>
          </a:xfrm>
        </p:spPr>
        <p:txBody>
          <a:bodyPr>
            <a:normAutofit/>
          </a:bodyPr>
          <a:lstStyle/>
          <a:p>
            <a:r>
              <a:rPr lang="en-US" sz="4000" dirty="0" smtClean="0"/>
              <a:t>Expected Baseline Proportion &amp; The Chain of Expected Future Values</a:t>
            </a:r>
            <a:endParaRPr lang="en-US" sz="4000" dirty="0"/>
          </a:p>
        </p:txBody>
      </p:sp>
      <p:sp>
        <p:nvSpPr>
          <p:cNvPr id="3" name="Content Placeholder 2"/>
          <p:cNvSpPr>
            <a:spLocks noGrp="1"/>
          </p:cNvSpPr>
          <p:nvPr>
            <p:ph idx="1"/>
          </p:nvPr>
        </p:nvSpPr>
        <p:spPr>
          <a:xfrm>
            <a:off x="461767" y="1806452"/>
            <a:ext cx="8234891" cy="4530653"/>
          </a:xfrm>
        </p:spPr>
        <p:txBody>
          <a:bodyPr>
            <a:normAutofit fontScale="92500"/>
          </a:bodyPr>
          <a:lstStyle/>
          <a:p>
            <a:r>
              <a:rPr lang="en-US" dirty="0" smtClean="0"/>
              <a:t>The baseline proportion plays a critical role in the determination of the absolute market value of money. In effect, it acts as the critical link between the past, present and future of fiat money.</a:t>
            </a:r>
          </a:p>
          <a:p>
            <a:r>
              <a:rPr lang="en-US" dirty="0" smtClean="0"/>
              <a:t>More specifically, the path of expected baseline proportions (for the </a:t>
            </a:r>
            <a:r>
              <a:rPr lang="en-US" i="1" dirty="0" smtClean="0"/>
              <a:t>n</a:t>
            </a:r>
            <a:r>
              <a:rPr lang="en-US" dirty="0" smtClean="0"/>
              <a:t> future periods in the “spending horizon”) is determined, in part, by the original entitlement of money (the initial baseline proportion) at announcement date. This set of expected baseline proportions provides the best estimate for the set of expected realized proportions. This set of estimates for the realized proportion provides the basis for the chain of expected future values of money which, in turn, determines the equilibrium absolute market value of money in the present period.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23</a:t>
            </a:fld>
            <a:endParaRPr lang="en-US" dirty="0"/>
          </a:p>
        </p:txBody>
      </p:sp>
    </p:spTree>
    <p:extLst>
      <p:ext uri="{BB962C8B-B14F-4D97-AF65-F5344CB8AC3E}">
        <p14:creationId xmlns:p14="http://schemas.microsoft.com/office/powerpoint/2010/main" val="412864226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rmAutofit/>
          </a:bodyPr>
          <a:lstStyle/>
          <a:p>
            <a:r>
              <a:rPr lang="en-US" sz="4000" dirty="0" smtClean="0"/>
              <a:t> The Present Value of Money and the Chain of Expected Future Values</a:t>
            </a:r>
            <a:endParaRPr lang="en-US" sz="4000" dirty="0"/>
          </a:p>
        </p:txBody>
      </p:sp>
      <p:sp>
        <p:nvSpPr>
          <p:cNvPr id="3" name="Content Placeholder 2"/>
          <p:cNvSpPr>
            <a:spLocks noGrp="1"/>
          </p:cNvSpPr>
          <p:nvPr>
            <p:ph idx="1"/>
          </p:nvPr>
        </p:nvSpPr>
        <p:spPr>
          <a:xfrm>
            <a:off x="461760" y="1806453"/>
            <a:ext cx="8254131" cy="4584382"/>
          </a:xfrm>
        </p:spPr>
        <p:txBody>
          <a:bodyPr>
            <a:normAutofit fontScale="92500"/>
          </a:bodyPr>
          <a:lstStyle/>
          <a:p>
            <a:r>
              <a:rPr lang="en-US" dirty="0"/>
              <a:t>The </a:t>
            </a:r>
            <a:r>
              <a:rPr lang="en-US" dirty="0" smtClean="0"/>
              <a:t>equilibrium absolute market value </a:t>
            </a:r>
            <a:r>
              <a:rPr lang="en-US" dirty="0"/>
              <a:t>of money </a:t>
            </a:r>
            <a:r>
              <a:rPr lang="en-US" dirty="0" smtClean="0"/>
              <a:t>depends </a:t>
            </a:r>
            <a:r>
              <a:rPr lang="en-US" dirty="0"/>
              <a:t>upon a chain of expected future values. When expectations change regarding the future </a:t>
            </a:r>
            <a:r>
              <a:rPr lang="en-US" dirty="0" smtClean="0"/>
              <a:t>market value </a:t>
            </a:r>
            <a:r>
              <a:rPr lang="en-US" dirty="0"/>
              <a:t>of </a:t>
            </a:r>
            <a:r>
              <a:rPr lang="en-US" dirty="0" smtClean="0"/>
              <a:t>money, </a:t>
            </a:r>
            <a:r>
              <a:rPr lang="en-US" dirty="0"/>
              <a:t>it has a cascading effect all the way down along the chain of expected future values until it reaches the present </a:t>
            </a:r>
            <a:r>
              <a:rPr lang="en-US" dirty="0" smtClean="0"/>
              <a:t>market value </a:t>
            </a:r>
            <a:r>
              <a:rPr lang="en-US" dirty="0"/>
              <a:t>of </a:t>
            </a:r>
            <a:r>
              <a:rPr lang="en-US" dirty="0" smtClean="0"/>
              <a:t>money.</a:t>
            </a:r>
          </a:p>
          <a:p>
            <a:r>
              <a:rPr lang="en-US" dirty="0" smtClean="0"/>
              <a:t>The </a:t>
            </a:r>
            <a:r>
              <a:rPr lang="en-US" dirty="0"/>
              <a:t>simple reason for </a:t>
            </a:r>
            <a:r>
              <a:rPr lang="en-US" dirty="0" smtClean="0"/>
              <a:t>this phenomenon </a:t>
            </a:r>
            <a:r>
              <a:rPr lang="en-US" dirty="0"/>
              <a:t>is that </a:t>
            </a:r>
            <a:r>
              <a:rPr lang="en-US" dirty="0" smtClean="0"/>
              <a:t>any </a:t>
            </a:r>
            <a:r>
              <a:rPr lang="en-US" dirty="0"/>
              <a:t>change in the expected </a:t>
            </a:r>
            <a:r>
              <a:rPr lang="en-US" dirty="0" smtClean="0"/>
              <a:t>future absolute market value </a:t>
            </a:r>
            <a:r>
              <a:rPr lang="en-US" dirty="0"/>
              <a:t>of money creates a incentive to act now. In other words, an </a:t>
            </a:r>
            <a:r>
              <a:rPr lang="en-US" dirty="0" err="1"/>
              <a:t>intertemporal</a:t>
            </a:r>
            <a:r>
              <a:rPr lang="en-US" dirty="0"/>
              <a:t> equilibrium (a state of indifference) that previously existed is </a:t>
            </a:r>
            <a:r>
              <a:rPr lang="en-US" dirty="0" smtClean="0"/>
              <a:t>disturbed. In </a:t>
            </a:r>
            <a:r>
              <a:rPr lang="en-US" dirty="0"/>
              <a:t>order to </a:t>
            </a:r>
            <a:r>
              <a:rPr lang="en-US" dirty="0" smtClean="0"/>
              <a:t>restore </a:t>
            </a:r>
            <a:r>
              <a:rPr lang="en-US" dirty="0" err="1" smtClean="0"/>
              <a:t>intertemporal</a:t>
            </a:r>
            <a:r>
              <a:rPr lang="en-US" dirty="0" smtClean="0"/>
              <a:t> </a:t>
            </a:r>
            <a:r>
              <a:rPr lang="en-US" dirty="0"/>
              <a:t>equilibrium, </a:t>
            </a:r>
            <a:r>
              <a:rPr lang="en-US" dirty="0" smtClean="0"/>
              <a:t>the current </a:t>
            </a:r>
            <a:r>
              <a:rPr lang="en-US" dirty="0"/>
              <a:t>absolute market value of money </a:t>
            </a:r>
            <a:r>
              <a:rPr lang="en-US" dirty="0" smtClean="0"/>
              <a:t>must </a:t>
            </a:r>
            <a:r>
              <a:rPr lang="en-US" dirty="0"/>
              <a:t>adjust to reflect these new expectations</a:t>
            </a:r>
            <a:r>
              <a:rPr lang="en-US" dirty="0" smtClean="0"/>
              <a:t>. This is best illustrated by example.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24</a:t>
            </a:fld>
            <a:endParaRPr lang="en-US" dirty="0"/>
          </a:p>
        </p:txBody>
      </p:sp>
    </p:spTree>
    <p:extLst>
      <p:ext uri="{BB962C8B-B14F-4D97-AF65-F5344CB8AC3E}">
        <p14:creationId xmlns:p14="http://schemas.microsoft.com/office/powerpoint/2010/main" val="73924887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Using Examples to Explain</a:t>
            </a:r>
            <a:br>
              <a:rPr lang="en-US" sz="4000" dirty="0" smtClean="0"/>
            </a:br>
            <a:r>
              <a:rPr lang="en-US" sz="4000" dirty="0" err="1" smtClean="0"/>
              <a:t>Intertemporal</a:t>
            </a:r>
            <a:r>
              <a:rPr lang="en-US" sz="4000" dirty="0" smtClean="0"/>
              <a:t> Equilibrium</a:t>
            </a:r>
            <a:endParaRPr lang="en-US" sz="4000" dirty="0"/>
          </a:p>
        </p:txBody>
      </p:sp>
      <p:sp>
        <p:nvSpPr>
          <p:cNvPr id="3" name="Content Placeholder 2"/>
          <p:cNvSpPr>
            <a:spLocks noGrp="1"/>
          </p:cNvSpPr>
          <p:nvPr>
            <p:ph idx="1"/>
          </p:nvPr>
        </p:nvSpPr>
        <p:spPr>
          <a:xfrm>
            <a:off x="461770" y="1806452"/>
            <a:ext cx="8234891" cy="4549897"/>
          </a:xfrm>
        </p:spPr>
        <p:txBody>
          <a:bodyPr>
            <a:normAutofit fontScale="92500"/>
          </a:bodyPr>
          <a:lstStyle/>
          <a:p>
            <a:r>
              <a:rPr lang="en-US" dirty="0" smtClean="0"/>
              <a:t>The second section in the main part of this paper, “A Basic Theory of the Velocity of Money”, provides some highly simplified examples of how a change in expectations regarding future levels of the baseline proportion and/or real output may impact the current equilibrium absolute market value of money.</a:t>
            </a:r>
          </a:p>
          <a:p>
            <a:r>
              <a:rPr lang="en-US" dirty="0" smtClean="0"/>
              <a:t>In particular, the section highlights how changes in those variables disrupt a state of </a:t>
            </a:r>
            <a:r>
              <a:rPr lang="en-US" dirty="0" err="1" smtClean="0"/>
              <a:t>intertemporal</a:t>
            </a:r>
            <a:r>
              <a:rPr lang="en-US" dirty="0" smtClean="0"/>
              <a:t> equilibrium and explain how the market value of money must adjust to restore </a:t>
            </a:r>
            <a:r>
              <a:rPr lang="en-US" dirty="0" err="1" smtClean="0"/>
              <a:t>intertemporal</a:t>
            </a:r>
            <a:r>
              <a:rPr lang="en-US" dirty="0" smtClean="0"/>
              <a:t> equilibrium. These simplified examples help to explain concepts used in the following sections of the paper. Moreover, they provide some basic insight into the nature of the enigmatic velocity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25</a:t>
            </a:fld>
            <a:endParaRPr lang="en-US" dirty="0"/>
          </a:p>
        </p:txBody>
      </p:sp>
    </p:spTree>
    <p:extLst>
      <p:ext uri="{BB962C8B-B14F-4D97-AF65-F5344CB8AC3E}">
        <p14:creationId xmlns:p14="http://schemas.microsoft.com/office/powerpoint/2010/main" val="16595246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a:bodyPr>
          <a:lstStyle/>
          <a:p>
            <a:r>
              <a:rPr lang="en-US" sz="4000" dirty="0" smtClean="0"/>
              <a:t>Impact of Expected Permanent Increase in the Monetary Base</a:t>
            </a:r>
            <a:endParaRPr lang="en-US" sz="4000" dirty="0"/>
          </a:p>
        </p:txBody>
      </p:sp>
      <p:sp>
        <p:nvSpPr>
          <p:cNvPr id="3" name="Content Placeholder 2"/>
          <p:cNvSpPr>
            <a:spLocks noGrp="1"/>
          </p:cNvSpPr>
          <p:nvPr>
            <p:ph idx="1"/>
          </p:nvPr>
        </p:nvSpPr>
        <p:spPr>
          <a:xfrm>
            <a:off x="461770" y="1806452"/>
            <a:ext cx="8234891" cy="4569141"/>
          </a:xfrm>
        </p:spPr>
        <p:txBody>
          <a:bodyPr>
            <a:normAutofit fontScale="92500"/>
          </a:bodyPr>
          <a:lstStyle/>
          <a:p>
            <a:r>
              <a:rPr lang="en-US" dirty="0" smtClean="0"/>
              <a:t>Let’s quickly explore one simple example. Let’s assume that the monetary base has been stable for a long period of time and the market expects it to remain stable. Suddenly, there is a change in policy: in </a:t>
            </a:r>
            <a:r>
              <a:rPr lang="en-US" i="1" dirty="0" smtClean="0"/>
              <a:t>one year</a:t>
            </a:r>
            <a:r>
              <a:rPr lang="en-US" dirty="0" smtClean="0"/>
              <a:t> from today, the monetary base will double and stay at that level </a:t>
            </a:r>
            <a:r>
              <a:rPr lang="en-US" i="1" dirty="0" smtClean="0"/>
              <a:t>permanently</a:t>
            </a:r>
            <a:r>
              <a:rPr lang="en-US" dirty="0" smtClean="0"/>
              <a:t>. What is the likely impact on the current absolute market value of money?</a:t>
            </a:r>
          </a:p>
          <a:p>
            <a:r>
              <a:rPr lang="en-US" dirty="0" smtClean="0"/>
              <a:t>The expected baseline proportion in all future periods, beginning one year from now, will fall by 50%. As a result, the expected realized proportion in that set of future periods falls 50%. Therefore, all else equal, the economic value of output that each unit of money is expected to obtain in those future periods falls by 50%. What is the impact on the current value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26</a:t>
            </a:fld>
            <a:endParaRPr lang="en-US" dirty="0"/>
          </a:p>
        </p:txBody>
      </p:sp>
    </p:spTree>
    <p:extLst>
      <p:ext uri="{BB962C8B-B14F-4D97-AF65-F5344CB8AC3E}">
        <p14:creationId xmlns:p14="http://schemas.microsoft.com/office/powerpoint/2010/main" val="102158991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Equilibrium Absolute Market Value of Money Falls</a:t>
            </a:r>
            <a:endParaRPr lang="en-US" sz="4000" dirty="0"/>
          </a:p>
        </p:txBody>
      </p:sp>
      <p:sp>
        <p:nvSpPr>
          <p:cNvPr id="3" name="Content Placeholder 2"/>
          <p:cNvSpPr>
            <a:spLocks noGrp="1"/>
          </p:cNvSpPr>
          <p:nvPr>
            <p:ph idx="1"/>
          </p:nvPr>
        </p:nvSpPr>
        <p:spPr>
          <a:xfrm>
            <a:off x="461770" y="1806453"/>
            <a:ext cx="8254131" cy="4545894"/>
          </a:xfrm>
        </p:spPr>
        <p:txBody>
          <a:bodyPr>
            <a:normAutofit fontScale="92500"/>
          </a:bodyPr>
          <a:lstStyle/>
          <a:p>
            <a:r>
              <a:rPr lang="en-US" dirty="0" smtClean="0"/>
              <a:t>This shift in expectations (an expected permanent increase in the monetary base) disrupts an </a:t>
            </a:r>
            <a:r>
              <a:rPr lang="en-US" dirty="0" err="1" smtClean="0"/>
              <a:t>intertemporal</a:t>
            </a:r>
            <a:r>
              <a:rPr lang="en-US" dirty="0" smtClean="0"/>
              <a:t> equilibrium. If people expect the value of money (the purchasing power of money) to be significantly lower in future periods, then there is an incentive to spend money now and vendors of goods will be less willing to accept money as payment.</a:t>
            </a:r>
          </a:p>
          <a:p>
            <a:r>
              <a:rPr lang="en-US" dirty="0" smtClean="0"/>
              <a:t>In essence, a deadlock is created where everybody wants to spend money but nobody wants to receive it. How is this deadlock broken? The current absolute market value money must fall to the point that balance is restored (people are indifferent between spending the marginal unit of money now or in any future period).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27</a:t>
            </a:fld>
            <a:endParaRPr lang="en-US" dirty="0"/>
          </a:p>
        </p:txBody>
      </p:sp>
    </p:spTree>
    <p:extLst>
      <p:ext uri="{BB962C8B-B14F-4D97-AF65-F5344CB8AC3E}">
        <p14:creationId xmlns:p14="http://schemas.microsoft.com/office/powerpoint/2010/main" val="3380809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Rises</a:t>
            </a:r>
            <a:br>
              <a:rPr lang="en-US" sz="4000" dirty="0" smtClean="0"/>
            </a:br>
            <a:r>
              <a:rPr lang="en-US" sz="4000" dirty="0" smtClean="0"/>
              <a:t>Velocity of Money Rises</a:t>
            </a:r>
            <a:endParaRPr lang="en-US" sz="4000" dirty="0"/>
          </a:p>
        </p:txBody>
      </p:sp>
      <p:sp>
        <p:nvSpPr>
          <p:cNvPr id="3" name="Content Placeholder 2"/>
          <p:cNvSpPr>
            <a:spLocks noGrp="1"/>
          </p:cNvSpPr>
          <p:nvPr>
            <p:ph idx="1"/>
          </p:nvPr>
        </p:nvSpPr>
        <p:spPr>
          <a:xfrm>
            <a:off x="461770" y="1806452"/>
            <a:ext cx="8234891" cy="4565139"/>
          </a:xfrm>
        </p:spPr>
        <p:txBody>
          <a:bodyPr>
            <a:normAutofit fontScale="92500"/>
          </a:bodyPr>
          <a:lstStyle/>
          <a:p>
            <a:r>
              <a:rPr lang="en-US" dirty="0" smtClean="0"/>
              <a:t>Despite the fact that there has been no change in the current level of the monetary base, the market value of money falls due an expected permanent increase in the monetary base. If the market value of money falls roughly 50%, then, all else equal, the price level will double. Moreover, the velocity of money must double.</a:t>
            </a:r>
          </a:p>
          <a:p>
            <a:endParaRPr lang="en-US" dirty="0" smtClean="0"/>
          </a:p>
          <a:p>
            <a:pPr>
              <a:spcBef>
                <a:spcPts val="5000"/>
              </a:spcBef>
            </a:pPr>
            <a:r>
              <a:rPr lang="en-US" dirty="0" smtClean="0"/>
              <a:t>The velocity of money must solve for the change in the absolute market value of the monetary base (</a:t>
            </a:r>
            <a:r>
              <a:rPr lang="en-US" i="1" dirty="0" smtClean="0"/>
              <a:t>V</a:t>
            </a:r>
            <a:r>
              <a:rPr lang="en-US" i="1" baseline="-25000" dirty="0" smtClean="0"/>
              <a:t>M </a:t>
            </a:r>
            <a:r>
              <a:rPr lang="en-US" i="1" dirty="0" smtClean="0"/>
              <a:t>M</a:t>
            </a:r>
            <a:r>
              <a:rPr lang="en-US" dirty="0" smtClean="0"/>
              <a:t>) </a:t>
            </a:r>
            <a:r>
              <a:rPr lang="en-US" dirty="0" err="1" smtClean="0"/>
              <a:t>vs</a:t>
            </a:r>
            <a:r>
              <a:rPr lang="en-US" dirty="0" smtClean="0"/>
              <a:t> the absolute market value of goods (</a:t>
            </a:r>
            <a:r>
              <a:rPr lang="en-US" i="1" dirty="0" smtClean="0"/>
              <a:t>V</a:t>
            </a:r>
            <a:r>
              <a:rPr lang="en-US" i="1" baseline="-25000" dirty="0" smtClean="0"/>
              <a:t>G</a:t>
            </a:r>
            <a:r>
              <a:rPr lang="en-US" i="1" dirty="0" smtClean="0"/>
              <a:t> q</a:t>
            </a:r>
            <a:r>
              <a:rPr lang="en-US" dirty="0" smtClean="0"/>
              <a:t>). Note: when the monetary base doubles (in one year), the velocity of money will fall back to its original level.</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28</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586715708"/>
              </p:ext>
            </p:extLst>
          </p:nvPr>
        </p:nvGraphicFramePr>
        <p:xfrm>
          <a:off x="3542664" y="3570580"/>
          <a:ext cx="1825410" cy="1149463"/>
        </p:xfrm>
        <a:graphic>
          <a:graphicData uri="http://schemas.openxmlformats.org/presentationml/2006/ole">
            <mc:AlternateContent xmlns:mc="http://schemas.openxmlformats.org/markup-compatibility/2006">
              <mc:Choice xmlns:v="urn:schemas-microsoft-com:vml" Requires="v">
                <p:oleObj spid="_x0000_s732510" name="Equation" r:id="rId3" imgW="685800" imgH="431800" progId="Equation.3">
                  <p:embed/>
                </p:oleObj>
              </mc:Choice>
              <mc:Fallback>
                <p:oleObj name="Equation" r:id="rId3" imgW="685800" imgH="431800" progId="Equation.3">
                  <p:embed/>
                  <p:pic>
                    <p:nvPicPr>
                      <p:cNvPr id="0" name=""/>
                      <p:cNvPicPr/>
                      <p:nvPr/>
                    </p:nvPicPr>
                    <p:blipFill>
                      <a:blip r:embed="rId4"/>
                      <a:stretch>
                        <a:fillRect/>
                      </a:stretch>
                    </p:blipFill>
                    <p:spPr>
                      <a:xfrm>
                        <a:off x="3542664" y="3570580"/>
                        <a:ext cx="1825410" cy="1149463"/>
                      </a:xfrm>
                      <a:prstGeom prst="rect">
                        <a:avLst/>
                      </a:prstGeom>
                    </p:spPr>
                  </p:pic>
                </p:oleObj>
              </mc:Fallback>
            </mc:AlternateContent>
          </a:graphicData>
        </a:graphic>
      </p:graphicFrame>
    </p:spTree>
    <p:extLst>
      <p:ext uri="{BB962C8B-B14F-4D97-AF65-F5344CB8AC3E}">
        <p14:creationId xmlns:p14="http://schemas.microsoft.com/office/powerpoint/2010/main" val="14607979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Temporary </a:t>
            </a:r>
            <a:r>
              <a:rPr lang="en-US" sz="4000" dirty="0" err="1" smtClean="0"/>
              <a:t>vs</a:t>
            </a:r>
            <a:r>
              <a:rPr lang="en-US" sz="4000" dirty="0" smtClean="0"/>
              <a:t> Permanent Change in the Monetary Base</a:t>
            </a:r>
            <a:endParaRPr lang="en-US" sz="4000" dirty="0"/>
          </a:p>
        </p:txBody>
      </p:sp>
      <p:sp>
        <p:nvSpPr>
          <p:cNvPr id="3" name="Content Placeholder 2"/>
          <p:cNvSpPr>
            <a:spLocks noGrp="1"/>
          </p:cNvSpPr>
          <p:nvPr>
            <p:ph idx="1"/>
          </p:nvPr>
        </p:nvSpPr>
        <p:spPr>
          <a:xfrm>
            <a:off x="461770" y="1806452"/>
            <a:ext cx="8196410" cy="4511409"/>
          </a:xfrm>
        </p:spPr>
        <p:txBody>
          <a:bodyPr>
            <a:normAutofit fontScale="92500"/>
          </a:bodyPr>
          <a:lstStyle/>
          <a:p>
            <a:r>
              <a:rPr lang="en-US" dirty="0" smtClean="0"/>
              <a:t>What would happen in the previous example if the increase in the monetary base was expected to be temporary, not permanent? The simple answer is that there would be very little change in the absolute market value of money. Why? Because the present value of money discounts a long chain of expected future values, only a few of which are impacted by a “temporary” shift in the monetary base.</a:t>
            </a:r>
          </a:p>
          <a:p>
            <a:pPr>
              <a:spcBef>
                <a:spcPts val="1400"/>
              </a:spcBef>
            </a:pPr>
            <a:r>
              <a:rPr lang="en-US" dirty="0" smtClean="0"/>
              <a:t>Now imagine what happens if a “temporary” increase in the monetary base suddenly becomes a “permanent” increase in the monetary base. Suddenly, the absolute market value of money falls and the price level rises. It seems as though there was a “lag” between the increase in the monetary base and inflation.</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29</a:t>
            </a:fld>
            <a:endParaRPr lang="en-US" dirty="0"/>
          </a:p>
        </p:txBody>
      </p:sp>
    </p:spTree>
    <p:extLst>
      <p:ext uri="{BB962C8B-B14F-4D97-AF65-F5344CB8AC3E}">
        <p14:creationId xmlns:p14="http://schemas.microsoft.com/office/powerpoint/2010/main" val="2679795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“Lag” Between Base Money Expansion and Inflation</a:t>
            </a:r>
            <a:endParaRPr lang="en-US" sz="4000" dirty="0"/>
          </a:p>
        </p:txBody>
      </p:sp>
      <p:sp>
        <p:nvSpPr>
          <p:cNvPr id="3" name="Content Placeholder 2"/>
          <p:cNvSpPr>
            <a:spLocks noGrp="1"/>
          </p:cNvSpPr>
          <p:nvPr>
            <p:ph idx="1"/>
          </p:nvPr>
        </p:nvSpPr>
        <p:spPr>
          <a:xfrm>
            <a:off x="461770" y="1806452"/>
            <a:ext cx="8196410" cy="4492165"/>
          </a:xfrm>
        </p:spPr>
        <p:txBody>
          <a:bodyPr>
            <a:normAutofit fontScale="92500"/>
          </a:bodyPr>
          <a:lstStyle/>
          <a:p>
            <a:r>
              <a:rPr lang="en-US" dirty="0" smtClean="0"/>
              <a:t>The often observed and much discussed lag between base money expansion and inflation is traditionally explained by some form of “inefficient markets” arguments. Traditional monetarists argue that there is a lag between base money expansion and inflation because people don’t understand its ultimate impact on the price level and, short-term, are fooled by “money illusion”.</a:t>
            </a:r>
          </a:p>
          <a:p>
            <a:pPr>
              <a:spcBef>
                <a:spcPts val="1400"/>
              </a:spcBef>
            </a:pPr>
            <a:r>
              <a:rPr lang="en-US" dirty="0" smtClean="0"/>
              <a:t>The view of this paper is that “monetary lag” can be explained by efficient markets and rational expectations. If an increase in the monetary base is perceived to be </a:t>
            </a:r>
            <a:r>
              <a:rPr lang="en-US" i="1" dirty="0" smtClean="0"/>
              <a:t>temporary</a:t>
            </a:r>
            <a:r>
              <a:rPr lang="en-US" dirty="0" smtClean="0"/>
              <a:t>, then there will be little impact on the value of money and the price level. However, over time, if people realize that the increase is </a:t>
            </a:r>
            <a:r>
              <a:rPr lang="en-US" i="1" dirty="0" smtClean="0"/>
              <a:t>permanent</a:t>
            </a:r>
            <a:r>
              <a:rPr lang="en-US" dirty="0" smtClean="0"/>
              <a:t>, then the value of money will decline and the price level will rise.</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30</a:t>
            </a:fld>
            <a:endParaRPr lang="en-US" dirty="0"/>
          </a:p>
        </p:txBody>
      </p:sp>
    </p:spTree>
    <p:extLst>
      <p:ext uri="{BB962C8B-B14F-4D97-AF65-F5344CB8AC3E}">
        <p14:creationId xmlns:p14="http://schemas.microsoft.com/office/powerpoint/2010/main" val="1517795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Valuation Model for Money</a:t>
            </a:r>
            <a:endParaRPr lang="en-US" sz="4000" dirty="0"/>
          </a:p>
        </p:txBody>
      </p:sp>
      <p:sp>
        <p:nvSpPr>
          <p:cNvPr id="3" name="Content Placeholder 2"/>
          <p:cNvSpPr>
            <a:spLocks noGrp="1"/>
          </p:cNvSpPr>
          <p:nvPr>
            <p:ph idx="1"/>
          </p:nvPr>
        </p:nvSpPr>
        <p:spPr>
          <a:xfrm>
            <a:off x="461770" y="1808914"/>
            <a:ext cx="8196410" cy="4470460"/>
          </a:xfrm>
        </p:spPr>
        <p:txBody>
          <a:bodyPr>
            <a:normAutofit fontScale="92500"/>
          </a:bodyPr>
          <a:lstStyle/>
          <a:p>
            <a:r>
              <a:rPr lang="en-US" dirty="0" smtClean="0"/>
              <a:t>While the high level and rather simplified examples regarding the determination of the equilibrium absolute market value of money may be interesting, the ideal outcome from a theoretical perspective is to develop a comprehensive mathematical model for the equilibrium absolute market value of money.</a:t>
            </a:r>
          </a:p>
          <a:p>
            <a:r>
              <a:rPr lang="en-US" dirty="0" smtClean="0"/>
              <a:t>This paper develops a “valuation model” for money by leveraging some of the notions already discussed (specifically, the role of the baseline proportion and the importance of </a:t>
            </a:r>
            <a:r>
              <a:rPr lang="en-US" dirty="0" err="1" smtClean="0"/>
              <a:t>intertemporal</a:t>
            </a:r>
            <a:r>
              <a:rPr lang="en-US" dirty="0" smtClean="0"/>
              <a:t> equilibrium in determining the equilibrium absolute market value of money) and applying these concepts to a “discounted future benefits” model that one might use to value any financial instrument.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31</a:t>
            </a:fld>
            <a:endParaRPr lang="en-US" dirty="0"/>
          </a:p>
        </p:txBody>
      </p:sp>
    </p:spTree>
    <p:extLst>
      <p:ext uri="{BB962C8B-B14F-4D97-AF65-F5344CB8AC3E}">
        <p14:creationId xmlns:p14="http://schemas.microsoft.com/office/powerpoint/2010/main" val="401079807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54131" cy="1339850"/>
          </a:xfrm>
        </p:spPr>
        <p:txBody>
          <a:bodyPr>
            <a:normAutofit/>
          </a:bodyPr>
          <a:lstStyle/>
          <a:p>
            <a:r>
              <a:rPr lang="en-US" sz="4000" dirty="0" smtClean="0"/>
              <a:t>Building the Discounted Future Benefits Model for Money</a:t>
            </a:r>
            <a:endParaRPr lang="en-US" sz="4000" dirty="0"/>
          </a:p>
        </p:txBody>
      </p:sp>
      <p:sp>
        <p:nvSpPr>
          <p:cNvPr id="3" name="Content Placeholder 2"/>
          <p:cNvSpPr>
            <a:spLocks noGrp="1"/>
          </p:cNvSpPr>
          <p:nvPr>
            <p:ph idx="1"/>
          </p:nvPr>
        </p:nvSpPr>
        <p:spPr>
          <a:xfrm>
            <a:off x="461770" y="1806453"/>
            <a:ext cx="8254131" cy="4565138"/>
          </a:xfrm>
        </p:spPr>
        <p:txBody>
          <a:bodyPr>
            <a:normAutofit fontScale="92500"/>
          </a:bodyPr>
          <a:lstStyle/>
          <a:p>
            <a:r>
              <a:rPr lang="en-US" dirty="0" smtClean="0"/>
              <a:t>The Discounted Future Benefits Model for Money attempts to calculate the equilibrium absolute market value for money by discounting the future benefits that someone in the possession of money might reasonably expect to receive from its future use.</a:t>
            </a:r>
          </a:p>
          <a:p>
            <a:pPr>
              <a:spcBef>
                <a:spcPts val="1400"/>
              </a:spcBef>
            </a:pPr>
            <a:r>
              <a:rPr lang="en-US" dirty="0" smtClean="0"/>
              <a:t>Building a discounted future benefits model for money requires a number of special adaptions to the familiar “discounted future cash flow model” used to value most financial instruments. Firstly, the model for money must be expressed in terms of “units of economic value”, not “dollars”. Secondly, money is a claim on real output, not cash flows: the present absolute market value of money depends on the discounted future absolute market value of the real output that it is expected to claim.</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32</a:t>
            </a:fld>
            <a:endParaRPr lang="en-US" dirty="0"/>
          </a:p>
        </p:txBody>
      </p:sp>
    </p:spTree>
    <p:extLst>
      <p:ext uri="{BB962C8B-B14F-4D97-AF65-F5344CB8AC3E}">
        <p14:creationId xmlns:p14="http://schemas.microsoft.com/office/powerpoint/2010/main" val="11295023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196411" cy="1339850"/>
          </a:xfrm>
        </p:spPr>
        <p:txBody>
          <a:bodyPr>
            <a:normAutofit/>
          </a:bodyPr>
          <a:lstStyle/>
          <a:p>
            <a:r>
              <a:rPr lang="en-US" sz="4000" dirty="0" smtClean="0"/>
              <a:t>Building the Model Requires Creating a Probability Distribution</a:t>
            </a:r>
            <a:endParaRPr lang="en-US" sz="4000" dirty="0"/>
          </a:p>
        </p:txBody>
      </p:sp>
      <p:sp>
        <p:nvSpPr>
          <p:cNvPr id="3" name="Content Placeholder 2"/>
          <p:cNvSpPr>
            <a:spLocks noGrp="1"/>
          </p:cNvSpPr>
          <p:nvPr>
            <p:ph idx="1"/>
          </p:nvPr>
        </p:nvSpPr>
        <p:spPr>
          <a:xfrm>
            <a:off x="461770" y="1806453"/>
            <a:ext cx="8196411" cy="4526650"/>
          </a:xfrm>
        </p:spPr>
        <p:txBody>
          <a:bodyPr>
            <a:normAutofit fontScale="92500"/>
          </a:bodyPr>
          <a:lstStyle/>
          <a:p>
            <a:r>
              <a:rPr lang="en-US" dirty="0" smtClean="0"/>
              <a:t>The third challenge in adapting the standard discounted future benefits model is that money represents a claim to a </a:t>
            </a:r>
            <a:r>
              <a:rPr lang="en-US" i="1" dirty="0" smtClean="0"/>
              <a:t>slice</a:t>
            </a:r>
            <a:r>
              <a:rPr lang="en-US" dirty="0" smtClean="0"/>
              <a:t>, not a </a:t>
            </a:r>
            <a:r>
              <a:rPr lang="en-US" i="1" dirty="0" smtClean="0"/>
              <a:t>stream</a:t>
            </a:r>
            <a:r>
              <a:rPr lang="en-US" dirty="0" smtClean="0"/>
              <a:t>, of future output. We can spend money now, in the near future, or invest it and spend it in the distant future.</a:t>
            </a:r>
            <a:r>
              <a:rPr lang="en-US" dirty="0"/>
              <a:t> </a:t>
            </a:r>
            <a:r>
              <a:rPr lang="en-US" dirty="0" smtClean="0"/>
              <a:t>If </a:t>
            </a:r>
            <a:r>
              <a:rPr lang="en-US" dirty="0"/>
              <a:t>the value of money could be any one of a number of </a:t>
            </a:r>
            <a:r>
              <a:rPr lang="en-US" dirty="0" smtClean="0"/>
              <a:t>discounted future </a:t>
            </a:r>
            <a:r>
              <a:rPr lang="en-US" dirty="0"/>
              <a:t>values, then how do we determine the current equilibrium value for </a:t>
            </a:r>
            <a:r>
              <a:rPr lang="en-US" dirty="0" smtClean="0"/>
              <a:t>money?</a:t>
            </a:r>
            <a:endParaRPr lang="en-US" dirty="0"/>
          </a:p>
          <a:p>
            <a:r>
              <a:rPr lang="en-US" dirty="0" smtClean="0"/>
              <a:t>Mathematically</a:t>
            </a:r>
            <a:r>
              <a:rPr lang="en-US" dirty="0"/>
              <a:t>, the question becomes one of </a:t>
            </a:r>
            <a:r>
              <a:rPr lang="en-US" dirty="0" smtClean="0"/>
              <a:t>probability: what is the probability that the marginal unit of money is spent in any one of the </a:t>
            </a:r>
            <a:r>
              <a:rPr lang="en-US" i="1" dirty="0" smtClean="0"/>
              <a:t>n</a:t>
            </a:r>
            <a:r>
              <a:rPr lang="en-US" dirty="0" smtClean="0"/>
              <a:t> future periods in the spending horizon? The key to the answer lies in the basic question we are trying to solve: how do we calculate the </a:t>
            </a:r>
            <a:r>
              <a:rPr lang="en-US" i="1" dirty="0" smtClean="0"/>
              <a:t>equilibrium</a:t>
            </a:r>
            <a:r>
              <a:rPr lang="en-US" dirty="0" smtClean="0"/>
              <a:t> absolute market value for money?</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33</a:t>
            </a:fld>
            <a:endParaRPr lang="en-US" dirty="0"/>
          </a:p>
        </p:txBody>
      </p:sp>
    </p:spTree>
    <p:extLst>
      <p:ext uri="{BB962C8B-B14F-4D97-AF65-F5344CB8AC3E}">
        <p14:creationId xmlns:p14="http://schemas.microsoft.com/office/powerpoint/2010/main" val="328067339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Intertemporal</a:t>
            </a:r>
            <a:r>
              <a:rPr lang="en-US" sz="4000" dirty="0"/>
              <a:t> Equilibrium and</a:t>
            </a:r>
            <a:br>
              <a:rPr lang="en-US" sz="4000" dirty="0"/>
            </a:br>
            <a:r>
              <a:rPr lang="en-US" sz="4000" dirty="0"/>
              <a:t>The Probability Distribution</a:t>
            </a:r>
          </a:p>
        </p:txBody>
      </p:sp>
      <p:sp>
        <p:nvSpPr>
          <p:cNvPr id="3" name="Content Placeholder 2"/>
          <p:cNvSpPr>
            <a:spLocks noGrp="1"/>
          </p:cNvSpPr>
          <p:nvPr>
            <p:ph idx="1"/>
          </p:nvPr>
        </p:nvSpPr>
        <p:spPr>
          <a:xfrm>
            <a:off x="461770" y="1806452"/>
            <a:ext cx="8215651" cy="4492165"/>
          </a:xfrm>
        </p:spPr>
        <p:txBody>
          <a:bodyPr>
            <a:normAutofit fontScale="92500"/>
          </a:bodyPr>
          <a:lstStyle/>
          <a:p>
            <a:r>
              <a:rPr lang="en-US" dirty="0" smtClean="0"/>
              <a:t>“Equilibrium” is a state of indifference where all forces come to rest. It </a:t>
            </a:r>
            <a:r>
              <a:rPr lang="en-US" dirty="0"/>
              <a:t>will be argued that if the economy is in a state of </a:t>
            </a:r>
            <a:r>
              <a:rPr lang="en-US" dirty="0" err="1"/>
              <a:t>intertemporal</a:t>
            </a:r>
            <a:r>
              <a:rPr lang="en-US" dirty="0"/>
              <a:t> equilibrium</a:t>
            </a:r>
            <a:r>
              <a:rPr lang="en-US" dirty="0" smtClean="0"/>
              <a:t>, then the current possessor of money is indifferent between spending the marginal unit of money now or in any of the </a:t>
            </a:r>
            <a:r>
              <a:rPr lang="en-US" i="1" dirty="0" smtClean="0"/>
              <a:t>n</a:t>
            </a:r>
            <a:r>
              <a:rPr lang="en-US" dirty="0" smtClean="0"/>
              <a:t> periods in the spending horizon. They are also indifferent between spending the marginal unit of money in one future period or another future period. If someone </a:t>
            </a:r>
            <a:r>
              <a:rPr lang="en-US" dirty="0"/>
              <a:t>is indifferent between all </a:t>
            </a:r>
            <a:r>
              <a:rPr lang="en-US" i="1" dirty="0" smtClean="0"/>
              <a:t>n</a:t>
            </a:r>
            <a:r>
              <a:rPr lang="en-US" dirty="0" smtClean="0"/>
              <a:t> future </a:t>
            </a:r>
            <a:r>
              <a:rPr lang="en-US" dirty="0"/>
              <a:t>periods, then the probability that </a:t>
            </a:r>
            <a:r>
              <a:rPr lang="en-US" dirty="0" smtClean="0"/>
              <a:t>they spend </a:t>
            </a:r>
            <a:r>
              <a:rPr lang="en-US" dirty="0"/>
              <a:t>the marginal unit of money in any one of those periods is equal to “</a:t>
            </a:r>
            <a:r>
              <a:rPr lang="en-US" i="1" dirty="0"/>
              <a:t>1/n</a:t>
            </a:r>
            <a:r>
              <a:rPr lang="en-US" dirty="0"/>
              <a:t>”</a:t>
            </a:r>
            <a:r>
              <a:rPr lang="en-US" dirty="0" smtClean="0"/>
              <a:t>.</a:t>
            </a:r>
          </a:p>
          <a:p>
            <a:r>
              <a:rPr lang="en-US" dirty="0" smtClean="0"/>
              <a:t>This simple probability distribution allows us to weight (</a:t>
            </a:r>
            <a:r>
              <a:rPr lang="en-US" i="1" dirty="0" smtClean="0"/>
              <a:t>1/n</a:t>
            </a:r>
            <a:r>
              <a:rPr lang="en-US" dirty="0" smtClean="0"/>
              <a:t>) each of the expected discounted future values of money.</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34</a:t>
            </a:fld>
            <a:endParaRPr lang="en-US" dirty="0"/>
          </a:p>
        </p:txBody>
      </p:sp>
    </p:spTree>
    <p:extLst>
      <p:ext uri="{BB962C8B-B14F-4D97-AF65-F5344CB8AC3E}">
        <p14:creationId xmlns:p14="http://schemas.microsoft.com/office/powerpoint/2010/main" val="121024842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Role of Expected Nominal Investment Returns</a:t>
            </a:r>
            <a:endParaRPr lang="en-US" sz="4000" dirty="0"/>
          </a:p>
        </p:txBody>
      </p:sp>
      <p:sp>
        <p:nvSpPr>
          <p:cNvPr id="3" name="Content Placeholder 2"/>
          <p:cNvSpPr>
            <a:spLocks noGrp="1"/>
          </p:cNvSpPr>
          <p:nvPr>
            <p:ph idx="1"/>
          </p:nvPr>
        </p:nvSpPr>
        <p:spPr>
          <a:xfrm>
            <a:off x="461770" y="1806452"/>
            <a:ext cx="8234891" cy="4530653"/>
          </a:xfrm>
        </p:spPr>
        <p:txBody>
          <a:bodyPr>
            <a:noAutofit/>
          </a:bodyPr>
          <a:lstStyle/>
          <a:p>
            <a:r>
              <a:rPr lang="en-US" sz="2100" dirty="0" smtClean="0"/>
              <a:t>Another challenge in building the valuation model relates to the role of expected nominal investment returns. All else equal, as the nominal interest rate rises, the expected future benefits received from money rise and hence the present absolute market value of money rises. A rise in interest rates makes money more valuable and increases the demand for </a:t>
            </a:r>
            <a:r>
              <a:rPr lang="en-US" sz="2100" dirty="0"/>
              <a:t>money. Liquidity preference theory fails to understand this relationship because it does not appreciate the simple fact that we demand money to </a:t>
            </a:r>
            <a:r>
              <a:rPr lang="en-US" sz="2100" i="1" dirty="0"/>
              <a:t>use</a:t>
            </a:r>
            <a:r>
              <a:rPr lang="en-US" sz="2100" dirty="0"/>
              <a:t> it, not to </a:t>
            </a:r>
            <a:r>
              <a:rPr lang="en-US" sz="2100" i="1" dirty="0"/>
              <a:t>hold</a:t>
            </a:r>
            <a:r>
              <a:rPr lang="en-US" sz="2100" dirty="0"/>
              <a:t> it</a:t>
            </a:r>
            <a:r>
              <a:rPr lang="en-US" sz="2100" dirty="0" smtClean="0"/>
              <a:t>.</a:t>
            </a:r>
          </a:p>
          <a:p>
            <a:pPr>
              <a:spcBef>
                <a:spcPts val="800"/>
              </a:spcBef>
            </a:pPr>
            <a:r>
              <a:rPr lang="en-US" sz="2100" dirty="0" smtClean="0"/>
              <a:t>Whereas most assets must be “held” in order to receive the benefits that accrue to them, money does not have to be “held” in order to receive its future benefits. Rather, money can be invested before it is spent. These investment returns must be included in the expected discounted future benefits model. </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35</a:t>
            </a:fld>
            <a:endParaRPr lang="en-US" dirty="0"/>
          </a:p>
        </p:txBody>
      </p:sp>
    </p:spTree>
    <p:extLst>
      <p:ext uri="{BB962C8B-B14F-4D97-AF65-F5344CB8AC3E}">
        <p14:creationId xmlns:p14="http://schemas.microsoft.com/office/powerpoint/2010/main" val="158327189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Discounted Future Benefits Model for Money</a:t>
            </a:r>
            <a:endParaRPr lang="en-US" sz="4000" dirty="0"/>
          </a:p>
        </p:txBody>
      </p:sp>
      <p:sp>
        <p:nvSpPr>
          <p:cNvPr id="3" name="Content Placeholder 2"/>
          <p:cNvSpPr>
            <a:spLocks noGrp="1"/>
          </p:cNvSpPr>
          <p:nvPr>
            <p:ph idx="1"/>
          </p:nvPr>
        </p:nvSpPr>
        <p:spPr>
          <a:xfrm>
            <a:off x="461770" y="1806453"/>
            <a:ext cx="8196410" cy="4526650"/>
          </a:xfrm>
        </p:spPr>
        <p:txBody>
          <a:bodyPr>
            <a:normAutofit fontScale="92500"/>
          </a:bodyPr>
          <a:lstStyle/>
          <a:p>
            <a:r>
              <a:rPr lang="en-US" dirty="0" smtClean="0"/>
              <a:t>The end result of the analysis that follows in this paper is to produce the following “constant growth” version of the valuation model for the absolute market value of money:</a:t>
            </a:r>
          </a:p>
          <a:p>
            <a:endParaRPr lang="en-US" dirty="0"/>
          </a:p>
          <a:p>
            <a:endParaRPr lang="en-US" dirty="0" smtClean="0"/>
          </a:p>
          <a:p>
            <a:pPr>
              <a:spcBef>
                <a:spcPts val="800"/>
              </a:spcBef>
            </a:pPr>
            <a:r>
              <a:rPr lang="en-US" dirty="0" smtClean="0"/>
              <a:t>The equilibrium absolute market value of money depends on a large number of factors. Firstly, it depends on the value of money at announcement date: this is carried through the model by </a:t>
            </a:r>
            <a:r>
              <a:rPr lang="en-US" i="1" dirty="0" err="1" smtClean="0"/>
              <a:t>v</a:t>
            </a:r>
            <a:r>
              <a:rPr lang="en-US" i="1" baseline="-25000" dirty="0" err="1" smtClean="0"/>
              <a:t>k</a:t>
            </a:r>
            <a:r>
              <a:rPr lang="en-US" dirty="0" smtClean="0"/>
              <a:t> (the velocity of money at announcement date). Secondly, and not surprisingly, it depends on current levels of real output </a:t>
            </a:r>
            <a:r>
              <a:rPr lang="en-US" i="1" dirty="0" err="1" smtClean="0"/>
              <a:t>q</a:t>
            </a:r>
            <a:r>
              <a:rPr lang="en-US" i="1" baseline="-25000" dirty="0" err="1" smtClean="0"/>
              <a:t>t</a:t>
            </a:r>
            <a:r>
              <a:rPr lang="en-US" i="1" baseline="-25000" dirty="0" smtClean="0"/>
              <a:t> </a:t>
            </a:r>
            <a:r>
              <a:rPr lang="en-US" dirty="0" smtClean="0"/>
              <a:t>, base money </a:t>
            </a:r>
            <a:r>
              <a:rPr lang="en-US" i="1" dirty="0" smtClean="0"/>
              <a:t>M</a:t>
            </a:r>
            <a:r>
              <a:rPr lang="en-US" i="1" baseline="-25000" dirty="0" smtClean="0"/>
              <a:t>t</a:t>
            </a:r>
            <a:r>
              <a:rPr lang="en-US" dirty="0" smtClean="0"/>
              <a:t> and the general value level </a:t>
            </a:r>
            <a:r>
              <a:rPr lang="en-US" i="1" dirty="0" err="1" smtClean="0"/>
              <a:t>V</a:t>
            </a:r>
            <a:r>
              <a:rPr lang="en-US" i="1" baseline="-25000" dirty="0" err="1" smtClean="0"/>
              <a:t>G,t</a:t>
            </a:r>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36</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33465785"/>
              </p:ext>
            </p:extLst>
          </p:nvPr>
        </p:nvGraphicFramePr>
        <p:xfrm>
          <a:off x="1580893" y="2922766"/>
          <a:ext cx="6221412" cy="1147762"/>
        </p:xfrm>
        <a:graphic>
          <a:graphicData uri="http://schemas.openxmlformats.org/presentationml/2006/ole">
            <mc:AlternateContent xmlns:mc="http://schemas.openxmlformats.org/markup-compatibility/2006">
              <mc:Choice xmlns:v="urn:schemas-microsoft-com:vml" Requires="v">
                <p:oleObj spid="_x0000_s465606"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580893" y="2922766"/>
                        <a:ext cx="6221412" cy="1147762"/>
                      </a:xfrm>
                      <a:prstGeom prst="rect">
                        <a:avLst/>
                      </a:prstGeom>
                    </p:spPr>
                  </p:pic>
                </p:oleObj>
              </mc:Fallback>
            </mc:AlternateContent>
          </a:graphicData>
        </a:graphic>
      </p:graphicFrame>
    </p:spTree>
    <p:extLst>
      <p:ext uri="{BB962C8B-B14F-4D97-AF65-F5344CB8AC3E}">
        <p14:creationId xmlns:p14="http://schemas.microsoft.com/office/powerpoint/2010/main" val="73066998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196410" cy="1339850"/>
          </a:xfrm>
        </p:spPr>
        <p:txBody>
          <a:bodyPr>
            <a:normAutofit/>
          </a:bodyPr>
          <a:lstStyle/>
          <a:p>
            <a:r>
              <a:rPr lang="en-US" sz="4000" dirty="0" smtClean="0"/>
              <a:t>The Value of Money and</a:t>
            </a:r>
            <a:br>
              <a:rPr lang="en-US" sz="4000" dirty="0" smtClean="0"/>
            </a:br>
            <a:r>
              <a:rPr lang="en-US" sz="4000" dirty="0" smtClean="0"/>
              <a:t>the Role of Expectations</a:t>
            </a:r>
            <a:endParaRPr lang="en-US" sz="4000" dirty="0"/>
          </a:p>
        </p:txBody>
      </p:sp>
      <p:sp>
        <p:nvSpPr>
          <p:cNvPr id="3" name="Content Placeholder 2"/>
          <p:cNvSpPr>
            <a:spLocks noGrp="1"/>
          </p:cNvSpPr>
          <p:nvPr>
            <p:ph idx="1"/>
          </p:nvPr>
        </p:nvSpPr>
        <p:spPr>
          <a:xfrm>
            <a:off x="461770" y="1806453"/>
            <a:ext cx="8196410" cy="4565138"/>
          </a:xfrm>
        </p:spPr>
        <p:txBody>
          <a:bodyPr>
            <a:normAutofit fontScale="92500"/>
          </a:bodyPr>
          <a:lstStyle/>
          <a:p>
            <a:r>
              <a:rPr lang="en-US" dirty="0" smtClean="0"/>
              <a:t>In addition to these current period and historical factors, the Discounted Future Benefits Model indicates that the equilibrium absolute market value of money also depends upon expectations.</a:t>
            </a:r>
            <a:endParaRPr lang="en-US" dirty="0"/>
          </a:p>
          <a:p>
            <a:endParaRPr lang="en-US" dirty="0" smtClean="0"/>
          </a:p>
          <a:p>
            <a:pPr>
              <a:spcBef>
                <a:spcPts val="5800"/>
              </a:spcBef>
            </a:pPr>
            <a:r>
              <a:rPr lang="en-US" dirty="0" smtClean="0"/>
              <a:t>In particular, the absolute market value of money will rise if expected long-term output growth (</a:t>
            </a:r>
            <a:r>
              <a:rPr lang="en-US" i="1" dirty="0" smtClean="0"/>
              <a:t>g</a:t>
            </a:r>
            <a:r>
              <a:rPr lang="en-US" dirty="0" smtClean="0"/>
              <a:t>) rises, if expected long-term base money growth (</a:t>
            </a:r>
            <a:r>
              <a:rPr lang="en-US" i="1" dirty="0" smtClean="0"/>
              <a:t>m</a:t>
            </a:r>
            <a:r>
              <a:rPr lang="en-US" dirty="0" smtClean="0"/>
              <a:t>) falls, if long-term expected (risk adjusted) nominal investment returns on the diversified portfolio of assets (</a:t>
            </a:r>
            <a:r>
              <a:rPr lang="en-US" i="1" dirty="0" err="1" smtClean="0"/>
              <a:t>i</a:t>
            </a:r>
            <a:r>
              <a:rPr lang="en-US" dirty="0" smtClean="0"/>
              <a:t>) rises, or if the real discount rate applied by consumers to their future consumption (</a:t>
            </a:r>
            <a:r>
              <a:rPr lang="en-US" i="1" dirty="0" smtClean="0"/>
              <a:t>d</a:t>
            </a:r>
            <a:r>
              <a:rPr lang="en-US" dirty="0" smtClean="0"/>
              <a:t>) falls.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37</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740500634"/>
              </p:ext>
            </p:extLst>
          </p:nvPr>
        </p:nvGraphicFramePr>
        <p:xfrm>
          <a:off x="1580893" y="2942010"/>
          <a:ext cx="6221412" cy="1147762"/>
        </p:xfrm>
        <a:graphic>
          <a:graphicData uri="http://schemas.openxmlformats.org/presentationml/2006/ole">
            <mc:AlternateContent xmlns:mc="http://schemas.openxmlformats.org/markup-compatibility/2006">
              <mc:Choice xmlns:v="urn:schemas-microsoft-com:vml" Requires="v">
                <p:oleObj spid="_x0000_s485056"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580893" y="2942010"/>
                        <a:ext cx="6221412" cy="1147762"/>
                      </a:xfrm>
                      <a:prstGeom prst="rect">
                        <a:avLst/>
                      </a:prstGeom>
                    </p:spPr>
                  </p:pic>
                </p:oleObj>
              </mc:Fallback>
            </mc:AlternateContent>
          </a:graphicData>
        </a:graphic>
      </p:graphicFrame>
    </p:spTree>
    <p:extLst>
      <p:ext uri="{BB962C8B-B14F-4D97-AF65-F5344CB8AC3E}">
        <p14:creationId xmlns:p14="http://schemas.microsoft.com/office/powerpoint/2010/main" val="46150956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End Goal:</a:t>
            </a:r>
            <a:br>
              <a:rPr lang="en-US" sz="4000" dirty="0" smtClean="0"/>
            </a:br>
            <a:r>
              <a:rPr lang="en-US" sz="4000" dirty="0" smtClean="0"/>
              <a:t>A Model for the Price Level</a:t>
            </a:r>
            <a:endParaRPr lang="en-US" sz="4000" dirty="0"/>
          </a:p>
        </p:txBody>
      </p:sp>
      <p:sp>
        <p:nvSpPr>
          <p:cNvPr id="3" name="Content Placeholder 2"/>
          <p:cNvSpPr>
            <a:spLocks noGrp="1"/>
          </p:cNvSpPr>
          <p:nvPr>
            <p:ph idx="1"/>
          </p:nvPr>
        </p:nvSpPr>
        <p:spPr>
          <a:xfrm>
            <a:off x="459882" y="1803143"/>
            <a:ext cx="8276613" cy="4620882"/>
          </a:xfrm>
        </p:spPr>
        <p:txBody>
          <a:bodyPr>
            <a:noAutofit/>
          </a:bodyPr>
          <a:lstStyle/>
          <a:p>
            <a:r>
              <a:rPr lang="en-US" sz="2200" dirty="0" smtClean="0"/>
              <a:t>We can then apply Ratio Theory to the Discounted Future Benefits Model to create an expectations-based solution for the price level:</a:t>
            </a:r>
          </a:p>
          <a:p>
            <a:pPr marL="0" indent="0">
              <a:buNone/>
            </a:pPr>
            <a:endParaRPr lang="en-US" sz="2200" dirty="0" smtClean="0"/>
          </a:p>
          <a:p>
            <a:pPr marL="0" indent="0">
              <a:spcBef>
                <a:spcPts val="2600"/>
              </a:spcBef>
              <a:buNone/>
            </a:pPr>
            <a:endParaRPr lang="en-US" sz="2200" dirty="0" smtClean="0"/>
          </a:p>
          <a:p>
            <a:pPr>
              <a:spcBef>
                <a:spcPts val="3200"/>
              </a:spcBef>
            </a:pPr>
            <a:r>
              <a:rPr lang="en-US" sz="2200" dirty="0" smtClean="0"/>
              <a:t>The price level can be considered to be composed of a “baseline component” and an “expectations component”. The baseline component should look familiar. The baseline component implies that the price level depends on current levels of money supply </a:t>
            </a:r>
            <a:r>
              <a:rPr lang="en-US" sz="2200" i="1" dirty="0" smtClean="0"/>
              <a:t>M</a:t>
            </a:r>
            <a:r>
              <a:rPr lang="en-US" sz="2200" i="1" baseline="-25000" dirty="0" smtClean="0"/>
              <a:t>t</a:t>
            </a:r>
            <a:r>
              <a:rPr lang="en-US" sz="2200" dirty="0" smtClean="0"/>
              <a:t> and real output </a:t>
            </a:r>
            <a:r>
              <a:rPr lang="en-US" sz="2200" i="1" dirty="0" err="1" smtClean="0"/>
              <a:t>q</a:t>
            </a:r>
            <a:r>
              <a:rPr lang="en-US" sz="2200" i="1" baseline="-25000" dirty="0" err="1" smtClean="0"/>
              <a:t>t</a:t>
            </a:r>
            <a:r>
              <a:rPr lang="en-US" sz="2200" baseline="-25000" dirty="0" smtClean="0"/>
              <a:t> </a:t>
            </a:r>
            <a:r>
              <a:rPr lang="en-US" sz="2200" dirty="0" smtClean="0"/>
              <a:t>, as </a:t>
            </a:r>
            <a:r>
              <a:rPr lang="en-US" sz="2200" i="1" dirty="0" smtClean="0"/>
              <a:t>long-term</a:t>
            </a:r>
            <a:r>
              <a:rPr lang="en-US" sz="2200" dirty="0" smtClean="0"/>
              <a:t> empirical evidence suggests.</a:t>
            </a:r>
            <a:endParaRPr lang="en-US" sz="2200" dirty="0"/>
          </a:p>
        </p:txBody>
      </p:sp>
      <p:sp>
        <p:nvSpPr>
          <p:cNvPr id="5" name="Left Bracket 4"/>
          <p:cNvSpPr/>
          <p:nvPr/>
        </p:nvSpPr>
        <p:spPr>
          <a:xfrm rot="16200000" flipV="1">
            <a:off x="3055583" y="3331350"/>
            <a:ext cx="165639" cy="138037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ket 5"/>
          <p:cNvSpPr/>
          <p:nvPr/>
        </p:nvSpPr>
        <p:spPr>
          <a:xfrm rot="16200000" flipV="1">
            <a:off x="5754975" y="2608659"/>
            <a:ext cx="165638" cy="282964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006424" y="4106298"/>
            <a:ext cx="2236510" cy="369332"/>
          </a:xfrm>
          <a:prstGeom prst="rect">
            <a:avLst/>
          </a:prstGeom>
          <a:noFill/>
        </p:spPr>
        <p:txBody>
          <a:bodyPr wrap="none" rtlCol="0">
            <a:spAutoFit/>
          </a:bodyPr>
          <a:lstStyle/>
          <a:p>
            <a:r>
              <a:rPr lang="en-US" dirty="0" smtClean="0"/>
              <a:t>Baseline Component</a:t>
            </a:r>
            <a:endParaRPr lang="en-US" dirty="0"/>
          </a:p>
        </p:txBody>
      </p:sp>
      <p:sp>
        <p:nvSpPr>
          <p:cNvPr id="8" name="TextBox 7"/>
          <p:cNvSpPr txBox="1"/>
          <p:nvPr/>
        </p:nvSpPr>
        <p:spPr>
          <a:xfrm>
            <a:off x="4518861" y="4111020"/>
            <a:ext cx="2685351" cy="369332"/>
          </a:xfrm>
          <a:prstGeom prst="rect">
            <a:avLst/>
          </a:prstGeom>
          <a:noFill/>
        </p:spPr>
        <p:txBody>
          <a:bodyPr wrap="none" rtlCol="0">
            <a:spAutoFit/>
          </a:bodyPr>
          <a:lstStyle/>
          <a:p>
            <a:r>
              <a:rPr lang="en-US" dirty="0" smtClean="0"/>
              <a:t>Expectations Component</a:t>
            </a:r>
            <a:endParaRPr lang="en-US" dirty="0"/>
          </a:p>
        </p:txBody>
      </p:sp>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38</a:t>
            </a:fld>
            <a:endParaRPr lang="en-US" dirty="0"/>
          </a:p>
        </p:txBody>
      </p:sp>
      <p:graphicFrame>
        <p:nvGraphicFramePr>
          <p:cNvPr id="11" name="Object 10"/>
          <p:cNvGraphicFramePr>
            <a:graphicFrameLocks noChangeAspect="1"/>
          </p:cNvGraphicFramePr>
          <p:nvPr>
            <p:extLst>
              <p:ext uri="{D42A27DB-BD31-4B8C-83A1-F6EECF244321}">
                <p14:modId xmlns:p14="http://schemas.microsoft.com/office/powerpoint/2010/main" val="625489411"/>
              </p:ext>
            </p:extLst>
          </p:nvPr>
        </p:nvGraphicFramePr>
        <p:xfrm>
          <a:off x="1782049" y="2736039"/>
          <a:ext cx="5737225" cy="1147762"/>
        </p:xfrm>
        <a:graphic>
          <a:graphicData uri="http://schemas.openxmlformats.org/presentationml/2006/ole">
            <mc:AlternateContent xmlns:mc="http://schemas.openxmlformats.org/markup-compatibility/2006">
              <mc:Choice xmlns:v="urn:schemas-microsoft-com:vml" Requires="v">
                <p:oleObj spid="_x0000_s303012"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782049" y="2736039"/>
                        <a:ext cx="5737225" cy="1147762"/>
                      </a:xfrm>
                      <a:prstGeom prst="rect">
                        <a:avLst/>
                      </a:prstGeom>
                    </p:spPr>
                  </p:pic>
                </p:oleObj>
              </mc:Fallback>
            </mc:AlternateContent>
          </a:graphicData>
        </a:graphic>
      </p:graphicFrame>
    </p:spTree>
    <p:extLst>
      <p:ext uri="{BB962C8B-B14F-4D97-AF65-F5344CB8AC3E}">
        <p14:creationId xmlns:p14="http://schemas.microsoft.com/office/powerpoint/2010/main" val="74311548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 “Expectations Adapted” Quantity Theory of Money?</a:t>
            </a:r>
            <a:endParaRPr lang="en-US" sz="4000" dirty="0"/>
          </a:p>
        </p:txBody>
      </p:sp>
      <p:sp>
        <p:nvSpPr>
          <p:cNvPr id="3" name="Content Placeholder 2"/>
          <p:cNvSpPr>
            <a:spLocks noGrp="1"/>
          </p:cNvSpPr>
          <p:nvPr>
            <p:ph idx="1"/>
          </p:nvPr>
        </p:nvSpPr>
        <p:spPr>
          <a:xfrm>
            <a:off x="461770" y="1808914"/>
            <a:ext cx="8215651" cy="4562677"/>
          </a:xfrm>
        </p:spPr>
        <p:txBody>
          <a:bodyPr>
            <a:normAutofit fontScale="92500"/>
          </a:bodyPr>
          <a:lstStyle/>
          <a:p>
            <a:r>
              <a:rPr lang="en-US" dirty="0"/>
              <a:t>Readers will not be familiar with the second component in the price level model, the “expectations component”:</a:t>
            </a:r>
          </a:p>
          <a:p>
            <a:pPr marL="0" indent="0">
              <a:buNone/>
            </a:pPr>
            <a:endParaRPr lang="en-US" dirty="0"/>
          </a:p>
          <a:p>
            <a:endParaRPr lang="en-US" dirty="0"/>
          </a:p>
          <a:p>
            <a:pPr>
              <a:spcBef>
                <a:spcPts val="4200"/>
              </a:spcBef>
            </a:pPr>
            <a:r>
              <a:rPr lang="en-US" dirty="0"/>
              <a:t>This </a:t>
            </a:r>
            <a:r>
              <a:rPr lang="en-US" dirty="0" smtClean="0"/>
              <a:t>expectations-based </a:t>
            </a:r>
            <a:r>
              <a:rPr lang="en-US" dirty="0"/>
              <a:t>solution for the price level can explain why quantity theory works in the long run, but not in the short run. In the long run, the baseline component </a:t>
            </a:r>
            <a:r>
              <a:rPr lang="en-US" dirty="0" smtClean="0"/>
              <a:t>(the ratio of base money to real output) is </a:t>
            </a:r>
            <a:r>
              <a:rPr lang="en-US" dirty="0"/>
              <a:t>the key to price level determination. However, in the </a:t>
            </a:r>
            <a:r>
              <a:rPr lang="en-US" dirty="0" smtClean="0"/>
              <a:t>short-term</a:t>
            </a:r>
            <a:r>
              <a:rPr lang="en-US" dirty="0"/>
              <a:t>, shifts in </a:t>
            </a:r>
            <a:r>
              <a:rPr lang="en-US" dirty="0" smtClean="0"/>
              <a:t>expectations can easily overwhelm the impact of any change in the money/output ratio.</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39</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889616817"/>
              </p:ext>
            </p:extLst>
          </p:nvPr>
        </p:nvGraphicFramePr>
        <p:xfrm>
          <a:off x="1743569" y="2562843"/>
          <a:ext cx="5737225" cy="1147762"/>
        </p:xfrm>
        <a:graphic>
          <a:graphicData uri="http://schemas.openxmlformats.org/presentationml/2006/ole">
            <mc:AlternateContent xmlns:mc="http://schemas.openxmlformats.org/markup-compatibility/2006">
              <mc:Choice xmlns:v="urn:schemas-microsoft-com:vml" Requires="v">
                <p:oleObj spid="_x0000_s486076"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743569" y="2562843"/>
                        <a:ext cx="5737225" cy="1147762"/>
                      </a:xfrm>
                      <a:prstGeom prst="rect">
                        <a:avLst/>
                      </a:prstGeom>
                    </p:spPr>
                  </p:pic>
                </p:oleObj>
              </mc:Fallback>
            </mc:AlternateContent>
          </a:graphicData>
        </a:graphic>
      </p:graphicFrame>
      <p:sp>
        <p:nvSpPr>
          <p:cNvPr id="7" name="Left Bracket 6"/>
          <p:cNvSpPr/>
          <p:nvPr/>
        </p:nvSpPr>
        <p:spPr>
          <a:xfrm rot="16200000" flipV="1">
            <a:off x="3017103" y="3081178"/>
            <a:ext cx="165639" cy="138037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Left Bracket 7"/>
          <p:cNvSpPr/>
          <p:nvPr/>
        </p:nvSpPr>
        <p:spPr>
          <a:xfrm rot="16200000" flipV="1">
            <a:off x="5754975" y="2358487"/>
            <a:ext cx="165638" cy="282964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TextBox 8"/>
          <p:cNvSpPr txBox="1"/>
          <p:nvPr/>
        </p:nvSpPr>
        <p:spPr>
          <a:xfrm>
            <a:off x="2006424" y="3836882"/>
            <a:ext cx="2236510" cy="369332"/>
          </a:xfrm>
          <a:prstGeom prst="rect">
            <a:avLst/>
          </a:prstGeom>
          <a:noFill/>
        </p:spPr>
        <p:txBody>
          <a:bodyPr wrap="none" rtlCol="0">
            <a:spAutoFit/>
          </a:bodyPr>
          <a:lstStyle/>
          <a:p>
            <a:r>
              <a:rPr lang="en-US" dirty="0" smtClean="0"/>
              <a:t>Baseline Component</a:t>
            </a:r>
            <a:endParaRPr lang="en-US" dirty="0"/>
          </a:p>
        </p:txBody>
      </p:sp>
      <p:sp>
        <p:nvSpPr>
          <p:cNvPr id="10" name="TextBox 9"/>
          <p:cNvSpPr txBox="1"/>
          <p:nvPr/>
        </p:nvSpPr>
        <p:spPr>
          <a:xfrm>
            <a:off x="4518861" y="3841604"/>
            <a:ext cx="2685351" cy="369332"/>
          </a:xfrm>
          <a:prstGeom prst="rect">
            <a:avLst/>
          </a:prstGeom>
          <a:noFill/>
        </p:spPr>
        <p:txBody>
          <a:bodyPr wrap="none" rtlCol="0">
            <a:spAutoFit/>
          </a:bodyPr>
          <a:lstStyle/>
          <a:p>
            <a:r>
              <a:rPr lang="en-US" dirty="0" smtClean="0"/>
              <a:t>Expectations Component</a:t>
            </a:r>
            <a:endParaRPr lang="en-US" dirty="0"/>
          </a:p>
        </p:txBody>
      </p:sp>
    </p:spTree>
    <p:extLst>
      <p:ext uri="{BB962C8B-B14F-4D97-AF65-F5344CB8AC3E}">
        <p14:creationId xmlns:p14="http://schemas.microsoft.com/office/powerpoint/2010/main" val="3032537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Important Role of</a:t>
            </a:r>
            <a:br>
              <a:rPr lang="en-US" sz="4000" dirty="0" smtClean="0"/>
            </a:br>
            <a:r>
              <a:rPr lang="en-US" sz="4000" dirty="0" smtClean="0"/>
              <a:t>Very Long-Term Expectations</a:t>
            </a:r>
            <a:endParaRPr lang="en-US" sz="4000" dirty="0"/>
          </a:p>
        </p:txBody>
      </p:sp>
      <p:sp>
        <p:nvSpPr>
          <p:cNvPr id="3" name="Content Placeholder 2"/>
          <p:cNvSpPr>
            <a:spLocks noGrp="1"/>
          </p:cNvSpPr>
          <p:nvPr>
            <p:ph idx="1"/>
          </p:nvPr>
        </p:nvSpPr>
        <p:spPr>
          <a:xfrm>
            <a:off x="461769" y="1806452"/>
            <a:ext cx="8196411" cy="4530653"/>
          </a:xfrm>
        </p:spPr>
        <p:txBody>
          <a:bodyPr>
            <a:normAutofit fontScale="92500"/>
          </a:bodyPr>
          <a:lstStyle/>
          <a:p>
            <a:r>
              <a:rPr lang="en-US" dirty="0" smtClean="0"/>
              <a:t>One of the key points of this paper that can not be emphasized enough is that </a:t>
            </a:r>
            <a:r>
              <a:rPr lang="en-US" i="1" dirty="0" smtClean="0"/>
              <a:t>long-term expectations</a:t>
            </a:r>
            <a:r>
              <a:rPr lang="en-US" dirty="0" smtClean="0"/>
              <a:t> matter to the determination of the market value of money and the price level. The expected rate of base money growth over the next few years is, in and of itself, largely irrelevant. What matters are perceptions of the expected 30-40 year annualized growth rate in base money and real output (the very long-term path of the money/output ratio).</a:t>
            </a:r>
          </a:p>
          <a:p>
            <a:r>
              <a:rPr lang="en-US" dirty="0" smtClean="0"/>
              <a:t>It has hard to put an exact number on the spending horizon variable (“</a:t>
            </a:r>
            <a:r>
              <a:rPr lang="en-US" i="1" dirty="0" smtClean="0"/>
              <a:t>n</a:t>
            </a:r>
            <a:r>
              <a:rPr lang="en-US" dirty="0" smtClean="0"/>
              <a:t>”) in our models. Theoretically, it is the average of what adults in our society believe is their remaining life expectancy (life expectancy measured from today). The best guess on this figure is 30-40 years (we are all “optimistic”).</a:t>
            </a:r>
          </a:p>
          <a:p>
            <a:pPr marL="0" indent="0">
              <a:buNone/>
            </a:pP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40</a:t>
            </a:fld>
            <a:endParaRPr lang="en-US" dirty="0"/>
          </a:p>
        </p:txBody>
      </p:sp>
    </p:spTree>
    <p:extLst>
      <p:ext uri="{BB962C8B-B14F-4D97-AF65-F5344CB8AC3E}">
        <p14:creationId xmlns:p14="http://schemas.microsoft.com/office/powerpoint/2010/main" val="30724699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66" y="244158"/>
            <a:ext cx="8286861" cy="1339850"/>
          </a:xfrm>
        </p:spPr>
        <p:txBody>
          <a:bodyPr>
            <a:normAutofit/>
          </a:bodyPr>
          <a:lstStyle/>
          <a:p>
            <a:r>
              <a:rPr lang="en-US" sz="4000" dirty="0" smtClean="0"/>
              <a:t>A Solution for</a:t>
            </a:r>
            <a:br>
              <a:rPr lang="en-US" sz="4000" dirty="0" smtClean="0"/>
            </a:br>
            <a:r>
              <a:rPr lang="en-US" sz="4000" dirty="0" smtClean="0"/>
              <a:t>The Velocity of Money</a:t>
            </a:r>
            <a:endParaRPr lang="en-US" sz="4000" dirty="0"/>
          </a:p>
        </p:txBody>
      </p:sp>
      <p:sp>
        <p:nvSpPr>
          <p:cNvPr id="3" name="Content Placeholder 2"/>
          <p:cNvSpPr>
            <a:spLocks noGrp="1"/>
          </p:cNvSpPr>
          <p:nvPr>
            <p:ph idx="1"/>
          </p:nvPr>
        </p:nvSpPr>
        <p:spPr>
          <a:xfrm>
            <a:off x="461767" y="1803150"/>
            <a:ext cx="8286861" cy="4620882"/>
          </a:xfrm>
        </p:spPr>
        <p:txBody>
          <a:bodyPr>
            <a:normAutofit fontScale="92500"/>
          </a:bodyPr>
          <a:lstStyle/>
          <a:p>
            <a:r>
              <a:rPr lang="en-US" dirty="0" smtClean="0"/>
              <a:t>We can also use the discounted future benefits model to create a solution for the velocity of money:</a:t>
            </a:r>
          </a:p>
          <a:p>
            <a:endParaRPr lang="en-US" dirty="0"/>
          </a:p>
          <a:p>
            <a:pPr marL="0" indent="0">
              <a:buNone/>
            </a:pPr>
            <a:endParaRPr lang="en-US" dirty="0" smtClean="0"/>
          </a:p>
          <a:p>
            <a:pPr>
              <a:spcBef>
                <a:spcPts val="1400"/>
              </a:spcBef>
            </a:pPr>
            <a:r>
              <a:rPr lang="en-US" dirty="0" smtClean="0"/>
              <a:t>The velocity of money is anchored by the initial velocity of money </a:t>
            </a:r>
            <a:r>
              <a:rPr lang="en-US" i="1" dirty="0" err="1" smtClean="0"/>
              <a:t>v</a:t>
            </a:r>
            <a:r>
              <a:rPr lang="en-US" i="1" baseline="-25000" dirty="0" err="1" smtClean="0"/>
              <a:t>k</a:t>
            </a:r>
            <a:r>
              <a:rPr lang="en-US" dirty="0" smtClean="0"/>
              <a:t> (the velocity of money at the time the implied </a:t>
            </a:r>
            <a:r>
              <a:rPr lang="en-US" dirty="0" err="1" smtClean="0"/>
              <a:t>Moneyholders</a:t>
            </a:r>
            <a:r>
              <a:rPr lang="en-US" dirty="0" smtClean="0"/>
              <a:t>’ Agreement came into effect). Although we need to be careful not to interpret this “constant growth” model too literally, we can say that changing expectations regarding the long-term growth rates of real output and base money are a major factor in determining the velocity of money.</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660685384"/>
              </p:ext>
            </p:extLst>
          </p:nvPr>
        </p:nvGraphicFramePr>
        <p:xfrm>
          <a:off x="1965705" y="2604145"/>
          <a:ext cx="5073650" cy="1147763"/>
        </p:xfrm>
        <a:graphic>
          <a:graphicData uri="http://schemas.openxmlformats.org/presentationml/2006/ole">
            <mc:AlternateContent xmlns:mc="http://schemas.openxmlformats.org/markup-compatibility/2006">
              <mc:Choice xmlns:v="urn:schemas-microsoft-com:vml" Requires="v">
                <p:oleObj spid="_x0000_s304036" name="Equation" r:id="rId3" imgW="2133600" imgH="482600" progId="Equation.3">
                  <p:embed/>
                </p:oleObj>
              </mc:Choice>
              <mc:Fallback>
                <p:oleObj name="Equation" r:id="rId3" imgW="2133600" imgH="482600" progId="Equation.3">
                  <p:embed/>
                  <p:pic>
                    <p:nvPicPr>
                      <p:cNvPr id="0" name=""/>
                      <p:cNvPicPr/>
                      <p:nvPr/>
                    </p:nvPicPr>
                    <p:blipFill>
                      <a:blip r:embed="rId4"/>
                      <a:stretch>
                        <a:fillRect/>
                      </a:stretch>
                    </p:blipFill>
                    <p:spPr>
                      <a:xfrm>
                        <a:off x="1965705" y="2604145"/>
                        <a:ext cx="5073650" cy="1147763"/>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41</a:t>
            </a:fld>
            <a:endParaRPr lang="en-US" dirty="0"/>
          </a:p>
        </p:txBody>
      </p:sp>
    </p:spTree>
    <p:extLst>
      <p:ext uri="{BB962C8B-B14F-4D97-AF65-F5344CB8AC3E}">
        <p14:creationId xmlns:p14="http://schemas.microsoft.com/office/powerpoint/2010/main" val="18114520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Foreign Exchange Rate Model</a:t>
            </a:r>
            <a:endParaRPr lang="en-US" sz="4000" dirty="0"/>
          </a:p>
        </p:txBody>
      </p:sp>
      <p:sp>
        <p:nvSpPr>
          <p:cNvPr id="3" name="Content Placeholder 2"/>
          <p:cNvSpPr>
            <a:spLocks noGrp="1"/>
          </p:cNvSpPr>
          <p:nvPr>
            <p:ph idx="1"/>
          </p:nvPr>
        </p:nvSpPr>
        <p:spPr>
          <a:xfrm>
            <a:off x="461770" y="1806453"/>
            <a:ext cx="8234891" cy="4526650"/>
          </a:xfrm>
        </p:spPr>
        <p:txBody>
          <a:bodyPr>
            <a:normAutofit fontScale="92500"/>
          </a:bodyPr>
          <a:lstStyle/>
          <a:p>
            <a:r>
              <a:rPr lang="en-US" dirty="0" smtClean="0"/>
              <a:t>There is one final and rather obvious application for the Discounted Future Benefits Model. We can use it to create a model for foreign exchange rate determination. As discussed in The Inflation Enigma, a foreign exchange rate, in this case the USD/EUR exchange rate, can be calculated as:</a:t>
            </a:r>
          </a:p>
          <a:p>
            <a:endParaRPr lang="en-US" dirty="0" smtClean="0"/>
          </a:p>
          <a:p>
            <a:pPr>
              <a:spcBef>
                <a:spcPts val="5000"/>
              </a:spcBef>
            </a:pPr>
            <a:r>
              <a:rPr lang="en-US" dirty="0" smtClean="0"/>
              <a:t>We can use the DFB </a:t>
            </a:r>
            <a:r>
              <a:rPr lang="en-US" dirty="0"/>
              <a:t>M</a:t>
            </a:r>
            <a:r>
              <a:rPr lang="en-US" dirty="0" smtClean="0"/>
              <a:t>odel to create solutions for each of the </a:t>
            </a:r>
            <a:r>
              <a:rPr lang="en-US" i="1" dirty="0" smtClean="0"/>
              <a:t>V(EUR)</a:t>
            </a:r>
            <a:r>
              <a:rPr lang="en-US" dirty="0" smtClean="0"/>
              <a:t> and </a:t>
            </a:r>
            <a:r>
              <a:rPr lang="en-US" i="1" dirty="0" smtClean="0"/>
              <a:t>V(USD)</a:t>
            </a:r>
            <a:r>
              <a:rPr lang="en-US" dirty="0" smtClean="0"/>
              <a:t> terms and substitute them into the equation above.</a:t>
            </a:r>
            <a:r>
              <a:rPr lang="en-US" dirty="0"/>
              <a:t> </a:t>
            </a:r>
            <a:r>
              <a:rPr lang="en-US" dirty="0" smtClean="0"/>
              <a:t>The foreign exchange rate model and a related model for the gold price will be the subject of another paper.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42</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63910069"/>
              </p:ext>
            </p:extLst>
          </p:nvPr>
        </p:nvGraphicFramePr>
        <p:xfrm>
          <a:off x="1945090" y="3643296"/>
          <a:ext cx="5199062" cy="1052512"/>
        </p:xfrm>
        <a:graphic>
          <a:graphicData uri="http://schemas.openxmlformats.org/presentationml/2006/ole">
            <mc:AlternateContent xmlns:mc="http://schemas.openxmlformats.org/markup-compatibility/2006">
              <mc:Choice xmlns:v="urn:schemas-microsoft-com:vml" Requires="v">
                <p:oleObj spid="_x0000_s506540" name="Equation" r:id="rId3" imgW="2070100" imgH="419100" progId="Equation.3">
                  <p:embed/>
                </p:oleObj>
              </mc:Choice>
              <mc:Fallback>
                <p:oleObj name="Equation" r:id="rId3" imgW="2070100" imgH="419100" progId="Equation.3">
                  <p:embed/>
                  <p:pic>
                    <p:nvPicPr>
                      <p:cNvPr id="0" name=""/>
                      <p:cNvPicPr/>
                      <p:nvPr/>
                    </p:nvPicPr>
                    <p:blipFill>
                      <a:blip r:embed="rId4"/>
                      <a:stretch>
                        <a:fillRect/>
                      </a:stretch>
                    </p:blipFill>
                    <p:spPr>
                      <a:xfrm>
                        <a:off x="1945090" y="3643296"/>
                        <a:ext cx="5199062" cy="1052512"/>
                      </a:xfrm>
                      <a:prstGeom prst="rect">
                        <a:avLst/>
                      </a:prstGeom>
                    </p:spPr>
                  </p:pic>
                </p:oleObj>
              </mc:Fallback>
            </mc:AlternateContent>
          </a:graphicData>
        </a:graphic>
      </p:graphicFrame>
    </p:spTree>
    <p:extLst>
      <p:ext uri="{BB962C8B-B14F-4D97-AF65-F5344CB8AC3E}">
        <p14:creationId xmlns:p14="http://schemas.microsoft.com/office/powerpoint/2010/main" val="271817931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Causes Inflation?</a:t>
            </a:r>
            <a:endParaRPr lang="en-US" sz="4000" dirty="0"/>
          </a:p>
        </p:txBody>
      </p:sp>
      <p:sp>
        <p:nvSpPr>
          <p:cNvPr id="3" name="Content Placeholder 2"/>
          <p:cNvSpPr>
            <a:spLocks noGrp="1"/>
          </p:cNvSpPr>
          <p:nvPr>
            <p:ph idx="1"/>
          </p:nvPr>
        </p:nvSpPr>
        <p:spPr>
          <a:xfrm>
            <a:off x="461770" y="1806453"/>
            <a:ext cx="8234890" cy="4549898"/>
          </a:xfrm>
        </p:spPr>
        <p:txBody>
          <a:bodyPr>
            <a:normAutofit fontScale="92500"/>
          </a:bodyPr>
          <a:lstStyle/>
          <a:p>
            <a:r>
              <a:rPr lang="en-US" sz="2300" dirty="0" smtClean="0"/>
              <a:t>The final section of this paper begins the process of reconciling the models developed in The Enigma Series with the views of Keynesianism, Monetarism and Fiscal Theory of the Price Level.</a:t>
            </a:r>
          </a:p>
          <a:p>
            <a:pPr>
              <a:spcBef>
                <a:spcPts val="1400"/>
              </a:spcBef>
            </a:pPr>
            <a:r>
              <a:rPr lang="en-US" sz="2300" dirty="0" smtClean="0"/>
              <a:t>All of these schools of thought have made important observations regarding the nature of inflation which are supported, at least to some degree, by the models developed in these papers. We will use the DFB model and the Goods-Money Framework to show that it is (arguably) the case that “too much demand” can lead to a rise in the price level. “</a:t>
            </a:r>
            <a:r>
              <a:rPr lang="en-US" sz="2300" dirty="0"/>
              <a:t>T</a:t>
            </a:r>
            <a:r>
              <a:rPr lang="en-US" sz="2300" dirty="0" smtClean="0"/>
              <a:t>oo much money” is another cause of inflation, but expectations of base money growth play a more critical role than commonly believed. Finally, “too much debt” (excessive government debt) can lead to a rise in the expected future path of the money/output ratio, also contributing to inflation.</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43</a:t>
            </a:fld>
            <a:endParaRPr lang="en-US" dirty="0"/>
          </a:p>
        </p:txBody>
      </p:sp>
    </p:spTree>
    <p:extLst>
      <p:ext uri="{BB962C8B-B14F-4D97-AF65-F5344CB8AC3E}">
        <p14:creationId xmlns:p14="http://schemas.microsoft.com/office/powerpoint/2010/main" val="249656211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Monetary &amp; Fiscal Policy</a:t>
            </a:r>
            <a:br>
              <a:rPr lang="en-US" sz="4000" dirty="0" smtClean="0"/>
            </a:br>
            <a:r>
              <a:rPr lang="en-US" sz="4000" dirty="0" smtClean="0"/>
              <a:t>Transmission Mechanisms</a:t>
            </a:r>
            <a:endParaRPr lang="en-US" sz="4000" dirty="0"/>
          </a:p>
        </p:txBody>
      </p:sp>
      <p:sp>
        <p:nvSpPr>
          <p:cNvPr id="3" name="Content Placeholder 2"/>
          <p:cNvSpPr>
            <a:spLocks noGrp="1"/>
          </p:cNvSpPr>
          <p:nvPr>
            <p:ph idx="1"/>
          </p:nvPr>
        </p:nvSpPr>
        <p:spPr>
          <a:xfrm>
            <a:off x="461770" y="1806453"/>
            <a:ext cx="8254131" cy="4565138"/>
          </a:xfrm>
        </p:spPr>
        <p:txBody>
          <a:bodyPr>
            <a:normAutofit/>
          </a:bodyPr>
          <a:lstStyle/>
          <a:p>
            <a:r>
              <a:rPr lang="en-US" sz="2100" dirty="0" smtClean="0"/>
              <a:t>The Velocity Enigma concludes by challenging some of the traditional notions regarding monetary and fiscal policy transmission mechanisms. In particular, it will be argued that lower interest rates shift both the aggregate demand and aggregate supply curves to the right (largely negating the relevance of the output gap). This creates a dangerous confidence game: the significant increase in output fuels confidence regarding long-term growth prospects and the view that the increase in the monetary base is largely “temporary”, thereby somewhat “artificially” supporting the value of money and containing inflationary pressures.</a:t>
            </a:r>
          </a:p>
          <a:p>
            <a:pPr>
              <a:spcBef>
                <a:spcPts val="1400"/>
              </a:spcBef>
            </a:pPr>
            <a:r>
              <a:rPr lang="en-US" sz="2100" dirty="0" smtClean="0"/>
              <a:t>It will also be argued that “excessive” levels of government debt play a critical role in shaping expectations regarding the future path of the money/output ratio and hence the value of money.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44</a:t>
            </a:fld>
            <a:endParaRPr lang="en-US" dirty="0"/>
          </a:p>
        </p:txBody>
      </p:sp>
    </p:spTree>
    <p:extLst>
      <p:ext uri="{BB962C8B-B14F-4D97-AF65-F5344CB8AC3E}">
        <p14:creationId xmlns:p14="http://schemas.microsoft.com/office/powerpoint/2010/main" val="79934787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a:t>
            </a:r>
            <a:r>
              <a:rPr lang="en-US" sz="4000" dirty="0" err="1" smtClean="0"/>
              <a:t>Moneyholders</a:t>
            </a:r>
            <a:r>
              <a:rPr lang="en-US" sz="4000" dirty="0" smtClean="0"/>
              <a:t>’ Agreement</a:t>
            </a:r>
            <a:endParaRPr lang="en-US" sz="4000" dirty="0"/>
          </a:p>
        </p:txBody>
      </p:sp>
      <p:sp>
        <p:nvSpPr>
          <p:cNvPr id="3" name="Text Placeholder 2"/>
          <p:cNvSpPr>
            <a:spLocks noGrp="1"/>
          </p:cNvSpPr>
          <p:nvPr>
            <p:ph type="body" idx="1"/>
          </p:nvPr>
        </p:nvSpPr>
        <p:spPr/>
        <p:txBody>
          <a:bodyPr/>
          <a:lstStyle/>
          <a:p>
            <a:r>
              <a:rPr lang="en-US" dirty="0" smtClean="0"/>
              <a:t>An Attempt to Ascertain the Exact Nature &amp; Terms of the</a:t>
            </a:r>
          </a:p>
          <a:p>
            <a:r>
              <a:rPr lang="en-US" dirty="0" smtClean="0"/>
              <a:t>Implied-in-fact “</a:t>
            </a:r>
            <a:r>
              <a:rPr lang="en-US" dirty="0" err="1" smtClean="0"/>
              <a:t>Moneyholders</a:t>
            </a:r>
            <a:r>
              <a:rPr lang="en-US" dirty="0" smtClean="0"/>
              <a:t>’ Agreement”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45</a:t>
            </a:fld>
            <a:endParaRPr lang="en-US" dirty="0"/>
          </a:p>
        </p:txBody>
      </p:sp>
    </p:spTree>
    <p:extLst>
      <p:ext uri="{BB962C8B-B14F-4D97-AF65-F5344CB8AC3E}">
        <p14:creationId xmlns:p14="http://schemas.microsoft.com/office/powerpoint/2010/main" val="111643668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244158"/>
            <a:ext cx="8117773" cy="1339850"/>
          </a:xfrm>
        </p:spPr>
        <p:txBody>
          <a:bodyPr>
            <a:normAutofit/>
          </a:bodyPr>
          <a:lstStyle/>
          <a:p>
            <a:r>
              <a:rPr lang="en-US" sz="4000" dirty="0" smtClean="0"/>
              <a:t>The Challenge: Creating a</a:t>
            </a:r>
            <a:br>
              <a:rPr lang="en-US" sz="4000" dirty="0" smtClean="0"/>
            </a:br>
            <a:r>
              <a:rPr lang="en-US" sz="4000" dirty="0" smtClean="0"/>
              <a:t>Valuation Model for Money</a:t>
            </a:r>
            <a:endParaRPr lang="en-US" sz="4000" dirty="0"/>
          </a:p>
        </p:txBody>
      </p:sp>
      <p:sp>
        <p:nvSpPr>
          <p:cNvPr id="3" name="Content Placeholder 2"/>
          <p:cNvSpPr>
            <a:spLocks noGrp="1"/>
          </p:cNvSpPr>
          <p:nvPr>
            <p:ph idx="1"/>
          </p:nvPr>
        </p:nvSpPr>
        <p:spPr>
          <a:xfrm>
            <a:off x="497006" y="1802311"/>
            <a:ext cx="8117773" cy="4492046"/>
          </a:xfrm>
        </p:spPr>
        <p:txBody>
          <a:bodyPr>
            <a:normAutofit fontScale="92500"/>
          </a:bodyPr>
          <a:lstStyle/>
          <a:p>
            <a:r>
              <a:rPr lang="en-US" dirty="0" smtClean="0"/>
              <a:t>The main goal of The Velocity Enigma is to develop a valuation model for money called “The Discounted Future Benefits Model for the Market Value of Money”.</a:t>
            </a:r>
          </a:p>
          <a:p>
            <a:r>
              <a:rPr lang="en-US" dirty="0" smtClean="0"/>
              <a:t>If money is a financial instrument, then </a:t>
            </a:r>
            <a:r>
              <a:rPr lang="en-US" dirty="0"/>
              <a:t>it should be </a:t>
            </a:r>
            <a:r>
              <a:rPr lang="en-US" dirty="0" smtClean="0"/>
              <a:t>possible, at least theoretically, </a:t>
            </a:r>
            <a:r>
              <a:rPr lang="en-US" dirty="0"/>
              <a:t>to build a “valuation model” for </a:t>
            </a:r>
            <a:r>
              <a:rPr lang="en-US" dirty="0" smtClean="0"/>
              <a:t>money just </a:t>
            </a:r>
            <a:r>
              <a:rPr lang="en-US" dirty="0"/>
              <a:t>as </a:t>
            </a:r>
            <a:r>
              <a:rPr lang="en-US" dirty="0" smtClean="0"/>
              <a:t>one might build </a:t>
            </a:r>
            <a:r>
              <a:rPr lang="en-US" dirty="0"/>
              <a:t>a </a:t>
            </a:r>
            <a:r>
              <a:rPr lang="en-US" dirty="0" smtClean="0"/>
              <a:t>valuation model </a:t>
            </a:r>
            <a:r>
              <a:rPr lang="en-US" dirty="0"/>
              <a:t>for a share of common </a:t>
            </a:r>
            <a:r>
              <a:rPr lang="en-US" dirty="0" smtClean="0"/>
              <a:t>stock (or some other financial instrument). More specifically, it should be possible to determine the equilibrium market value of money (as measured in units of economic value) by constructing a model that calculates the present value of the future economic benefits that are expected to be derived from the marginal unit of money demanded. </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46</a:t>
            </a:fld>
            <a:endParaRPr lang="en-US" dirty="0"/>
          </a:p>
        </p:txBody>
      </p:sp>
    </p:spTree>
    <p:extLst>
      <p:ext uri="{BB962C8B-B14F-4D97-AF65-F5344CB8AC3E}">
        <p14:creationId xmlns:p14="http://schemas.microsoft.com/office/powerpoint/2010/main" val="155937393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Determining the Exact Nature of the Proportional Claim</a:t>
            </a:r>
            <a:endParaRPr lang="en-US" sz="4000" dirty="0"/>
          </a:p>
        </p:txBody>
      </p:sp>
      <p:sp>
        <p:nvSpPr>
          <p:cNvPr id="3" name="Content Placeholder 2"/>
          <p:cNvSpPr>
            <a:spLocks noGrp="1"/>
          </p:cNvSpPr>
          <p:nvPr>
            <p:ph idx="1"/>
          </p:nvPr>
        </p:nvSpPr>
        <p:spPr>
          <a:xfrm>
            <a:off x="500250" y="1806453"/>
            <a:ext cx="8234891" cy="4526650"/>
          </a:xfrm>
        </p:spPr>
        <p:txBody>
          <a:bodyPr>
            <a:normAutofit/>
          </a:bodyPr>
          <a:lstStyle/>
          <a:p>
            <a:r>
              <a:rPr lang="en-US" sz="2100" dirty="0" smtClean="0"/>
              <a:t>Adapting the standard “discounted future cash flow” model to create a valuation model for money faces a number of </a:t>
            </a:r>
            <a:r>
              <a:rPr lang="en-US" sz="2100" dirty="0"/>
              <a:t>non-trivial </a:t>
            </a:r>
            <a:r>
              <a:rPr lang="en-US" sz="2100" dirty="0" smtClean="0"/>
              <a:t>complications. Some are relatively simple, even if a little abstract: for example, the valuation model for money needs to be expressed in terms of “units of economic value” and we need to recognize that money is a claim to a slice of future output, not a stream of future cash flows (to be discussed in more detail later).</a:t>
            </a:r>
          </a:p>
          <a:p>
            <a:pPr>
              <a:spcBef>
                <a:spcPts val="1400"/>
              </a:spcBef>
            </a:pPr>
            <a:r>
              <a:rPr lang="en-US" sz="2100" dirty="0" smtClean="0"/>
              <a:t>Other challenges are more difficult and require a degree of speculation. One of these challenges is determining the precise nature of the proportional claim. In order to determine this, we need to decipher the terms of the implied “</a:t>
            </a:r>
            <a:r>
              <a:rPr lang="en-US" sz="2100" dirty="0" err="1" smtClean="0"/>
              <a:t>Moneyholders</a:t>
            </a:r>
            <a:r>
              <a:rPr lang="en-US" sz="2100" dirty="0" smtClean="0"/>
              <a:t>’ Agreement”. This section of the paper attempts to unravel the terms of that agreement.</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47</a:t>
            </a:fld>
            <a:endParaRPr lang="en-US" dirty="0"/>
          </a:p>
        </p:txBody>
      </p:sp>
    </p:spTree>
    <p:extLst>
      <p:ext uri="{BB962C8B-B14F-4D97-AF65-F5344CB8AC3E}">
        <p14:creationId xmlns:p14="http://schemas.microsoft.com/office/powerpoint/2010/main" val="398059170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Value of Money</a:t>
            </a:r>
            <a:br>
              <a:rPr lang="en-US" sz="4000" dirty="0" smtClean="0"/>
            </a:br>
            <a:r>
              <a:rPr lang="en-US" sz="4000" dirty="0" smtClean="0"/>
              <a:t>A Review of Discussion So Far</a:t>
            </a:r>
            <a:endParaRPr lang="en-US" sz="4000" dirty="0"/>
          </a:p>
        </p:txBody>
      </p:sp>
      <p:sp>
        <p:nvSpPr>
          <p:cNvPr id="3" name="Content Placeholder 2"/>
          <p:cNvSpPr>
            <a:spLocks noGrp="1"/>
          </p:cNvSpPr>
          <p:nvPr>
            <p:ph idx="1"/>
          </p:nvPr>
        </p:nvSpPr>
        <p:spPr>
          <a:xfrm>
            <a:off x="504791" y="1798046"/>
            <a:ext cx="8172615" cy="4499806"/>
          </a:xfrm>
        </p:spPr>
        <p:txBody>
          <a:bodyPr>
            <a:normAutofit fontScale="92500"/>
          </a:bodyPr>
          <a:lstStyle/>
          <a:p>
            <a:r>
              <a:rPr lang="en-US" dirty="0" smtClean="0"/>
              <a:t>Before we launch into this process, let’s briefly review the key concepts presented to date. In The Money Enigma, it was argued that money is a financial instrument: it is both an asset and a liability. Money has value as an asset because it is an equity instrument of society, issued on its behalf by government as trust and trustee. In particular, money is a proportional claim on the output of society.</a:t>
            </a:r>
          </a:p>
          <a:p>
            <a:r>
              <a:rPr lang="en-US" dirty="0" smtClean="0"/>
              <a:t>In The Inflation Enigma, we used Ratio Theory to derive </a:t>
            </a:r>
            <a:r>
              <a:rPr lang="en-US" dirty="0"/>
              <a:t>t</a:t>
            </a:r>
            <a:r>
              <a:rPr lang="en-US" dirty="0" smtClean="0"/>
              <a:t>he “Simple Model </a:t>
            </a:r>
            <a:r>
              <a:rPr lang="en-US" dirty="0"/>
              <a:t>f</a:t>
            </a:r>
            <a:r>
              <a:rPr lang="en-US" dirty="0" smtClean="0"/>
              <a:t>or the Market Value of Money”. The Simple Model states that the value of money is positively related to the absolute market </a:t>
            </a:r>
            <a:r>
              <a:rPr lang="en-US" dirty="0"/>
              <a:t>v</a:t>
            </a:r>
            <a:r>
              <a:rPr lang="en-US" dirty="0" smtClean="0"/>
              <a:t>alue of current output (“</a:t>
            </a:r>
            <a:r>
              <a:rPr lang="en-US" i="1" dirty="0" smtClean="0"/>
              <a:t>V</a:t>
            </a:r>
            <a:r>
              <a:rPr lang="en-US" i="1" baseline="-25000" dirty="0" smtClean="0"/>
              <a:t>G</a:t>
            </a:r>
            <a:r>
              <a:rPr lang="en-US" b="1" i="1" baseline="30000" dirty="0"/>
              <a:t> </a:t>
            </a:r>
            <a:r>
              <a:rPr lang="en-US" i="1" dirty="0" smtClean="0"/>
              <a:t>q</a:t>
            </a:r>
            <a:r>
              <a:rPr lang="en-US" dirty="0" smtClean="0"/>
              <a:t>”) and negatively related to money supply (“</a:t>
            </a:r>
            <a:r>
              <a:rPr lang="en-US" i="1" dirty="0" smtClean="0"/>
              <a:t>M</a:t>
            </a:r>
            <a:r>
              <a:rPr lang="en-US" dirty="0" smtClean="0"/>
              <a:t>”) and the velocity of money (“</a:t>
            </a:r>
            <a:r>
              <a:rPr lang="en-US" i="1" dirty="0" smtClean="0"/>
              <a:t>v</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48</a:t>
            </a:fld>
            <a:endParaRPr lang="en-US" dirty="0"/>
          </a:p>
        </p:txBody>
      </p:sp>
    </p:spTree>
    <p:extLst>
      <p:ext uri="{BB962C8B-B14F-4D97-AF65-F5344CB8AC3E}">
        <p14:creationId xmlns:p14="http://schemas.microsoft.com/office/powerpoint/2010/main" val="427566043"/>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244158"/>
            <a:ext cx="8218894" cy="1339850"/>
          </a:xfrm>
        </p:spPr>
        <p:txBody>
          <a:bodyPr>
            <a:normAutofit/>
          </a:bodyPr>
          <a:lstStyle/>
          <a:p>
            <a:r>
              <a:rPr lang="en-US" sz="4000" dirty="0" smtClean="0"/>
              <a:t>The Weakness of the Simple Model:</a:t>
            </a:r>
            <a:br>
              <a:rPr lang="en-US" sz="4000" dirty="0" smtClean="0"/>
            </a:br>
            <a:r>
              <a:rPr lang="en-US" sz="4000" dirty="0" smtClean="0"/>
              <a:t>No Explicit Role for Expectations</a:t>
            </a:r>
            <a:endParaRPr lang="en-US" sz="4000" dirty="0"/>
          </a:p>
        </p:txBody>
      </p:sp>
      <p:sp>
        <p:nvSpPr>
          <p:cNvPr id="3" name="Content Placeholder 2"/>
          <p:cNvSpPr>
            <a:spLocks noGrp="1"/>
          </p:cNvSpPr>
          <p:nvPr>
            <p:ph idx="1"/>
          </p:nvPr>
        </p:nvSpPr>
        <p:spPr>
          <a:xfrm>
            <a:off x="504833" y="1802012"/>
            <a:ext cx="8211067" cy="4569579"/>
          </a:xfrm>
        </p:spPr>
        <p:txBody>
          <a:bodyPr>
            <a:normAutofit fontScale="92500"/>
          </a:bodyPr>
          <a:lstStyle/>
          <a:p>
            <a:r>
              <a:rPr lang="en-US" dirty="0" smtClean="0"/>
              <a:t>The </a:t>
            </a:r>
            <a:r>
              <a:rPr lang="en-US" dirty="0"/>
              <a:t>key weakness of the Simple Model is that the </a:t>
            </a:r>
            <a:r>
              <a:rPr lang="en-US" dirty="0" smtClean="0"/>
              <a:t>absolute market value </a:t>
            </a:r>
            <a:r>
              <a:rPr lang="en-US" dirty="0"/>
              <a:t>of money remains expressed as a function of the velocity of money</a:t>
            </a:r>
            <a:r>
              <a:rPr lang="en-US" dirty="0" smtClean="0"/>
              <a:t>. Moreover, it doesn’t explicitly describe the role of expectations in the determination of the market value of money.</a:t>
            </a:r>
          </a:p>
          <a:p>
            <a:endParaRPr lang="en-US" dirty="0"/>
          </a:p>
          <a:p>
            <a:pPr>
              <a:spcBef>
                <a:spcPts val="2600"/>
              </a:spcBef>
            </a:pPr>
            <a:r>
              <a:rPr lang="en-US" dirty="0" smtClean="0"/>
              <a:t>The view of The Enigma Series is that expectations play a critical role in the determination of the value of money. Money is more than a “temporary abode of purchasing power”. Money is a financial instrument and the value of a financial instrument is determined by the expectation of future economic benefits.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49</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943750106"/>
              </p:ext>
            </p:extLst>
          </p:nvPr>
        </p:nvGraphicFramePr>
        <p:xfrm>
          <a:off x="3497900" y="3276481"/>
          <a:ext cx="1908654" cy="1076321"/>
        </p:xfrm>
        <a:graphic>
          <a:graphicData uri="http://schemas.openxmlformats.org/presentationml/2006/ole">
            <mc:AlternateContent xmlns:mc="http://schemas.openxmlformats.org/markup-compatibility/2006">
              <mc:Choice xmlns:v="urn:schemas-microsoft-com:vml" Requires="v">
                <p:oleObj spid="_x0000_s706942" name="Equation" r:id="rId3" imgW="698500" imgH="393700" progId="Equation.3">
                  <p:embed/>
                </p:oleObj>
              </mc:Choice>
              <mc:Fallback>
                <p:oleObj name="Equation" r:id="rId3" imgW="698500" imgH="393700" progId="Equation.3">
                  <p:embed/>
                  <p:pic>
                    <p:nvPicPr>
                      <p:cNvPr id="0" name=""/>
                      <p:cNvPicPr/>
                      <p:nvPr/>
                    </p:nvPicPr>
                    <p:blipFill>
                      <a:blip r:embed="rId4"/>
                      <a:stretch>
                        <a:fillRect/>
                      </a:stretch>
                    </p:blipFill>
                    <p:spPr>
                      <a:xfrm>
                        <a:off x="3497900" y="3276481"/>
                        <a:ext cx="1908654" cy="1076321"/>
                      </a:xfrm>
                      <a:prstGeom prst="rect">
                        <a:avLst/>
                      </a:prstGeom>
                    </p:spPr>
                  </p:pic>
                </p:oleObj>
              </mc:Fallback>
            </mc:AlternateContent>
          </a:graphicData>
        </a:graphic>
      </p:graphicFrame>
    </p:spTree>
    <p:extLst>
      <p:ext uri="{BB962C8B-B14F-4D97-AF65-F5344CB8AC3E}">
        <p14:creationId xmlns:p14="http://schemas.microsoft.com/office/powerpoint/2010/main" val="285170398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4" y="244158"/>
            <a:ext cx="8154589" cy="1339850"/>
          </a:xfrm>
        </p:spPr>
        <p:txBody>
          <a:bodyPr>
            <a:normAutofit/>
          </a:bodyPr>
          <a:lstStyle/>
          <a:p>
            <a:r>
              <a:rPr lang="en-US" sz="4000" dirty="0" smtClean="0"/>
              <a:t>The Value of a Financial Instrument Depends on Expectations</a:t>
            </a:r>
            <a:endParaRPr lang="en-US" sz="4000" dirty="0"/>
          </a:p>
        </p:txBody>
      </p:sp>
      <p:sp>
        <p:nvSpPr>
          <p:cNvPr id="3" name="Content Placeholder 2"/>
          <p:cNvSpPr>
            <a:spLocks noGrp="1"/>
          </p:cNvSpPr>
          <p:nvPr>
            <p:ph idx="1"/>
          </p:nvPr>
        </p:nvSpPr>
        <p:spPr>
          <a:xfrm>
            <a:off x="497005" y="1801472"/>
            <a:ext cx="8154589" cy="4547262"/>
          </a:xfrm>
        </p:spPr>
        <p:txBody>
          <a:bodyPr>
            <a:normAutofit fontScale="92500"/>
          </a:bodyPr>
          <a:lstStyle/>
          <a:p>
            <a:r>
              <a:rPr lang="en-US" dirty="0" smtClean="0"/>
              <a:t>A financial instrument, by its very nature, creates a series of future economic obligations to its issuer which, in turn, represent a series of future economic benefits to its holder. The value of a financial instrument is highly dependent on expectations regarding the level of these future economic benefits and the likelihood that they will be received.</a:t>
            </a:r>
          </a:p>
          <a:p>
            <a:pPr>
              <a:spcBef>
                <a:spcPts val="1400"/>
              </a:spcBef>
            </a:pPr>
            <a:r>
              <a:rPr lang="en-US" dirty="0" smtClean="0"/>
              <a:t>Money is a financial instrument. Possession of money makes its holder a party to an implied contract between the holder and society that promises the holder a possible set of future economic benefits. The value of money, as per any financial instrument, is highly dependent upon expectations of the future level(s) of this possible set of economic benefits.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50</a:t>
            </a:fld>
            <a:endParaRPr lang="en-US" dirty="0"/>
          </a:p>
        </p:txBody>
      </p:sp>
    </p:spTree>
    <p:extLst>
      <p:ext uri="{BB962C8B-B14F-4D97-AF65-F5344CB8AC3E}">
        <p14:creationId xmlns:p14="http://schemas.microsoft.com/office/powerpoint/2010/main" val="2236371103"/>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Valuation Determined by Expectations of Future Benefits</a:t>
            </a:r>
            <a:endParaRPr lang="en-US" sz="4000" dirty="0"/>
          </a:p>
        </p:txBody>
      </p:sp>
      <p:sp>
        <p:nvSpPr>
          <p:cNvPr id="3" name="Content Placeholder 2"/>
          <p:cNvSpPr>
            <a:spLocks noGrp="1"/>
          </p:cNvSpPr>
          <p:nvPr>
            <p:ph idx="1"/>
          </p:nvPr>
        </p:nvSpPr>
        <p:spPr>
          <a:xfrm>
            <a:off x="497006" y="1802311"/>
            <a:ext cx="8191405" cy="4639286"/>
          </a:xfrm>
        </p:spPr>
        <p:txBody>
          <a:bodyPr>
            <a:normAutofit fontScale="92500"/>
          </a:bodyPr>
          <a:lstStyle/>
          <a:p>
            <a:r>
              <a:rPr lang="en-US" dirty="0" smtClean="0"/>
              <a:t>It is worth repeating this point because it is so fundamental. If money is a financial instrument that entitles its holder to a future economic benefit (or even the option of a future economic benefit), then its value must depend, at least to some degree, upon expectations regarding that future economic benefit.</a:t>
            </a:r>
          </a:p>
          <a:p>
            <a:pPr>
              <a:spcBef>
                <a:spcPts val="1400"/>
              </a:spcBef>
            </a:pPr>
            <a:r>
              <a:rPr lang="en-US" dirty="0" smtClean="0"/>
              <a:t>In order to argue that this is not the case, one must argue that money is unique among all financial instruments, a special class of financial instrument, the value of which is not determined by expectations of future economic benefits. Furthermore, even though money clearly entitles the holder to the option of a future economic benefit, it must be argued that the value of money does not depend upon this potential future benefit.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51</a:t>
            </a:fld>
            <a:endParaRPr lang="en-US" dirty="0"/>
          </a:p>
        </p:txBody>
      </p:sp>
    </p:spTree>
    <p:extLst>
      <p:ext uri="{BB962C8B-B14F-4D97-AF65-F5344CB8AC3E}">
        <p14:creationId xmlns:p14="http://schemas.microsoft.com/office/powerpoint/2010/main" val="221461153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244158"/>
            <a:ext cx="8172995" cy="1339850"/>
          </a:xfrm>
        </p:spPr>
        <p:txBody>
          <a:bodyPr>
            <a:normAutofit/>
          </a:bodyPr>
          <a:lstStyle/>
          <a:p>
            <a:r>
              <a:rPr lang="en-US" sz="4000" dirty="0" smtClean="0"/>
              <a:t>The Precise Nature of the Claim?</a:t>
            </a:r>
            <a:endParaRPr lang="en-US" sz="4000" dirty="0"/>
          </a:p>
        </p:txBody>
      </p:sp>
      <p:sp>
        <p:nvSpPr>
          <p:cNvPr id="3" name="Content Placeholder 2"/>
          <p:cNvSpPr>
            <a:spLocks noGrp="1"/>
          </p:cNvSpPr>
          <p:nvPr>
            <p:ph idx="1"/>
          </p:nvPr>
        </p:nvSpPr>
        <p:spPr>
          <a:xfrm>
            <a:off x="497007" y="1802311"/>
            <a:ext cx="8172995" cy="4528858"/>
          </a:xfrm>
        </p:spPr>
        <p:txBody>
          <a:bodyPr>
            <a:normAutofit fontScale="92500"/>
          </a:bodyPr>
          <a:lstStyle/>
          <a:p>
            <a:r>
              <a:rPr lang="en-US" dirty="0" smtClean="0"/>
              <a:t>The observation that “money is a financial instrument and, therefore, its value depends upon expectations of future economic benefits to which the holder may be entitled” is a fundamental point, but, in and of itself, it does not explain how money is valued.</a:t>
            </a:r>
          </a:p>
          <a:p>
            <a:pPr>
              <a:spcBef>
                <a:spcPts val="1400"/>
              </a:spcBef>
            </a:pPr>
            <a:r>
              <a:rPr lang="en-US" dirty="0" smtClean="0"/>
              <a:t>In order to understand how money is valued we need to understand the precise nature of the claim. In particular, we need to understand the exact nature of the liability that money represents to its issuer (society itself). If we understand the exact nature of the liability, then we can begin to build a valuation model for money that discounts the future expected economic benefits that a holder might expect to receive.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52</a:t>
            </a:fld>
            <a:endParaRPr lang="en-US" dirty="0"/>
          </a:p>
        </p:txBody>
      </p:sp>
    </p:spTree>
    <p:extLst>
      <p:ext uri="{BB962C8B-B14F-4D97-AF65-F5344CB8AC3E}">
        <p14:creationId xmlns:p14="http://schemas.microsoft.com/office/powerpoint/2010/main" val="253669647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Deciphering the Exact Terms of the “</a:t>
            </a:r>
            <a:r>
              <a:rPr lang="en-US" sz="4000" dirty="0" err="1" smtClean="0"/>
              <a:t>Moneyholders</a:t>
            </a:r>
            <a:r>
              <a:rPr lang="en-US" sz="4000" dirty="0" smtClean="0"/>
              <a:t>’ Agreement”</a:t>
            </a:r>
            <a:endParaRPr lang="en-US" sz="4000" dirty="0"/>
          </a:p>
        </p:txBody>
      </p:sp>
      <p:sp>
        <p:nvSpPr>
          <p:cNvPr id="3" name="Content Placeholder 2"/>
          <p:cNvSpPr>
            <a:spLocks noGrp="1"/>
          </p:cNvSpPr>
          <p:nvPr>
            <p:ph idx="1"/>
          </p:nvPr>
        </p:nvSpPr>
        <p:spPr>
          <a:xfrm>
            <a:off x="496836" y="1799987"/>
            <a:ext cx="8257545" cy="4530653"/>
          </a:xfrm>
        </p:spPr>
        <p:txBody>
          <a:bodyPr>
            <a:normAutofit fontScale="92500"/>
          </a:bodyPr>
          <a:lstStyle/>
          <a:p>
            <a:r>
              <a:rPr lang="en-US" dirty="0" smtClean="0"/>
              <a:t>The first step in creating a valuation model for money is, perhaps, the most difficult: ascertaining the exact terms of the implied-in-fact “</a:t>
            </a:r>
            <a:r>
              <a:rPr lang="en-US" dirty="0" err="1" smtClean="0"/>
              <a:t>Moneyholders</a:t>
            </a:r>
            <a:r>
              <a:rPr lang="en-US" dirty="0" smtClean="0"/>
              <a:t>’ Agreement”. In order to understand the “asset nature” of a financial instrument, we need to understand the exact nature of the liability it represents.</a:t>
            </a:r>
          </a:p>
          <a:p>
            <a:r>
              <a:rPr lang="en-US" dirty="0" smtClean="0"/>
              <a:t>In the case of most financial instrument this is a relatively straightforward process: we can read the express written contract (technically, the contact </a:t>
            </a:r>
            <a:r>
              <a:rPr lang="en-US" i="1" dirty="0" smtClean="0"/>
              <a:t>is</a:t>
            </a:r>
            <a:r>
              <a:rPr lang="en-US" dirty="0" smtClean="0"/>
              <a:t> the financial instrument). In the case of money, the task is made more difficult by the fact that there is no express contract (or certainly not a meaningful express contract). Rather, non-asset backed fiat money is issued pursuant to an </a:t>
            </a:r>
            <a:r>
              <a:rPr lang="en-US" i="1" dirty="0" smtClean="0"/>
              <a:t>implied-in-fact</a:t>
            </a:r>
            <a:r>
              <a:rPr lang="en-US" dirty="0" smtClean="0"/>
              <a:t> contract, the </a:t>
            </a:r>
            <a:r>
              <a:rPr lang="en-US" dirty="0" err="1" smtClean="0"/>
              <a:t>Moneyholders</a:t>
            </a:r>
            <a:r>
              <a:rPr lang="en-US" dirty="0" smtClean="0"/>
              <a:t>’ Agreement.</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53</a:t>
            </a:fld>
            <a:endParaRPr lang="en-US" dirty="0"/>
          </a:p>
        </p:txBody>
      </p:sp>
    </p:spTree>
    <p:extLst>
      <p:ext uri="{BB962C8B-B14F-4D97-AF65-F5344CB8AC3E}">
        <p14:creationId xmlns:p14="http://schemas.microsoft.com/office/powerpoint/2010/main" val="367158227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Financial Instrument</a:t>
            </a:r>
            <a:endParaRPr lang="en-US" sz="4000" dirty="0"/>
          </a:p>
        </p:txBody>
      </p:sp>
      <p:sp>
        <p:nvSpPr>
          <p:cNvPr id="3" name="Content Placeholder 2"/>
          <p:cNvSpPr>
            <a:spLocks noGrp="1"/>
          </p:cNvSpPr>
          <p:nvPr>
            <p:ph idx="1"/>
          </p:nvPr>
        </p:nvSpPr>
        <p:spPr>
          <a:xfrm>
            <a:off x="423288" y="1744348"/>
            <a:ext cx="8331093" cy="1533561"/>
          </a:xfrm>
        </p:spPr>
        <p:txBody>
          <a:bodyPr>
            <a:normAutofit/>
          </a:bodyPr>
          <a:lstStyle/>
          <a:p>
            <a:pPr marL="0" indent="0" algn="ctr">
              <a:buNone/>
            </a:pPr>
            <a:r>
              <a:rPr lang="en-US" sz="2100" dirty="0" smtClean="0"/>
              <a:t>Fiat money is not a “real asset”; rather, it is a financial instrument. The value of money is derived “contractually” from an implied agreement between the </a:t>
            </a:r>
            <a:r>
              <a:rPr lang="en-US" sz="2100" dirty="0" err="1" smtClean="0"/>
              <a:t>moneyholder</a:t>
            </a:r>
            <a:r>
              <a:rPr lang="en-US" sz="2100" dirty="0" smtClean="0"/>
              <a:t> and society. In order to build a valuation model for money, we must ascertain the exact terms of that agreement.</a:t>
            </a:r>
            <a:endParaRPr lang="en-US" sz="2100"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SPECIAL-FORM EQUITY</a:t>
            </a:r>
          </a:p>
          <a:p>
            <a:pPr algn="ctr"/>
            <a:r>
              <a:rPr lang="en-US" dirty="0" smtClean="0">
                <a:solidFill>
                  <a:schemeClr val="tx1"/>
                </a:solidFill>
              </a:rPr>
              <a:t>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0" name="TextBox 9"/>
          <p:cNvSpPr txBox="1"/>
          <p:nvPr/>
        </p:nvSpPr>
        <p:spPr>
          <a:xfrm>
            <a:off x="2608631" y="3221016"/>
            <a:ext cx="3942105" cy="369332"/>
          </a:xfrm>
          <a:prstGeom prst="rect">
            <a:avLst/>
          </a:prstGeom>
          <a:noFill/>
        </p:spPr>
        <p:txBody>
          <a:bodyPr wrap="none" rtlCol="0">
            <a:spAutoFit/>
          </a:bodyPr>
          <a:lstStyle/>
          <a:p>
            <a:r>
              <a:rPr lang="en-US" dirty="0" smtClean="0"/>
              <a:t>MONEYHOLDERS’ AGREEMENT</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MONEY</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14" name="Slide Number Placeholder 13"/>
          <p:cNvSpPr>
            <a:spLocks noGrp="1"/>
          </p:cNvSpPr>
          <p:nvPr>
            <p:ph type="sldNum" sz="quarter" idx="12"/>
          </p:nvPr>
        </p:nvSpPr>
        <p:spPr/>
        <p:txBody>
          <a:bodyPr/>
          <a:lstStyle/>
          <a:p>
            <a:fld id="{CFE4BAC9-6D41-4691-9299-18EF07EF0177}" type="slidenum">
              <a:rPr lang="en-US" smtClean="0"/>
              <a:t>54</a:t>
            </a:fld>
            <a:endParaRPr lang="en-US" dirty="0"/>
          </a:p>
        </p:txBody>
      </p:sp>
    </p:spTree>
    <p:extLst>
      <p:ext uri="{BB962C8B-B14F-4D97-AF65-F5344CB8AC3E}">
        <p14:creationId xmlns:p14="http://schemas.microsoft.com/office/powerpoint/2010/main" val="54377875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a:t>
            </a:r>
            <a:r>
              <a:rPr lang="en-US" sz="4000" dirty="0" smtClean="0"/>
              <a:t> Proportional Claim on</a:t>
            </a:r>
            <a:br>
              <a:rPr lang="en-US" sz="4000" dirty="0" smtClean="0"/>
            </a:br>
            <a:r>
              <a:rPr lang="en-US" sz="4000" dirty="0" smtClean="0"/>
              <a:t>The Output of Society</a:t>
            </a:r>
            <a:endParaRPr lang="en-US" sz="4000" dirty="0"/>
          </a:p>
        </p:txBody>
      </p:sp>
      <p:sp>
        <p:nvSpPr>
          <p:cNvPr id="3" name="Content Placeholder 2"/>
          <p:cNvSpPr>
            <a:spLocks noGrp="1"/>
          </p:cNvSpPr>
          <p:nvPr>
            <p:ph idx="1"/>
          </p:nvPr>
        </p:nvSpPr>
        <p:spPr>
          <a:xfrm>
            <a:off x="497006" y="1802311"/>
            <a:ext cx="8136181" cy="4547262"/>
          </a:xfrm>
        </p:spPr>
        <p:txBody>
          <a:bodyPr>
            <a:normAutofit fontScale="92500"/>
          </a:bodyPr>
          <a:lstStyle/>
          <a:p>
            <a:r>
              <a:rPr lang="en-US" dirty="0" smtClean="0"/>
              <a:t>It is the contention of The Enigma Series that money is a special-form equity instrument of society, issued on its behalf by government as trust and trustee. The trust structure of government allows society to finance current expenditures on communal activities/projects by issuing claims against its future output. Put simply, rather than pay for government expenditures with current output (taxes), society can issue claims against future output (government debt and money).</a:t>
            </a:r>
          </a:p>
          <a:p>
            <a:pPr>
              <a:spcBef>
                <a:spcPts val="1400"/>
              </a:spcBef>
            </a:pPr>
            <a:r>
              <a:rPr lang="en-US" dirty="0" smtClean="0"/>
              <a:t>Money represents a variable entitlement to the future output of society. Money does not provide the holder with an entitlement to a </a:t>
            </a:r>
            <a:r>
              <a:rPr lang="en-US" i="1" dirty="0" smtClean="0"/>
              <a:t>fixed amount</a:t>
            </a:r>
            <a:r>
              <a:rPr lang="en-US" dirty="0" smtClean="0"/>
              <a:t> of future output, but rather provides the holder with a claim to a </a:t>
            </a:r>
            <a:r>
              <a:rPr lang="en-US" i="1" dirty="0" smtClean="0"/>
              <a:t>proportion</a:t>
            </a:r>
            <a:r>
              <a:rPr lang="en-US" dirty="0" smtClean="0"/>
              <a:t> of future output.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55</a:t>
            </a:fld>
            <a:endParaRPr lang="en-US" dirty="0"/>
          </a:p>
        </p:txBody>
      </p:sp>
    </p:spTree>
    <p:extLst>
      <p:ext uri="{BB962C8B-B14F-4D97-AF65-F5344CB8AC3E}">
        <p14:creationId xmlns:p14="http://schemas.microsoft.com/office/powerpoint/2010/main" val="311249471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is a Claim on the</a:t>
            </a:r>
            <a:br>
              <a:rPr lang="en-US" sz="4000" dirty="0" smtClean="0"/>
            </a:br>
            <a:r>
              <a:rPr lang="en-US" sz="4000" dirty="0" smtClean="0"/>
              <a:t>Future Output of Society</a:t>
            </a:r>
            <a:endParaRPr lang="en-US" sz="4000" dirty="0"/>
          </a:p>
        </p:txBody>
      </p:sp>
      <p:sp>
        <p:nvSpPr>
          <p:cNvPr id="3" name="Content Placeholder 2"/>
          <p:cNvSpPr>
            <a:spLocks noGrp="1"/>
          </p:cNvSpPr>
          <p:nvPr>
            <p:ph idx="1"/>
          </p:nvPr>
        </p:nvSpPr>
        <p:spPr>
          <a:xfrm>
            <a:off x="327086" y="1746864"/>
            <a:ext cx="8527353" cy="1158947"/>
          </a:xfrm>
        </p:spPr>
        <p:txBody>
          <a:bodyPr>
            <a:noAutofit/>
          </a:bodyPr>
          <a:lstStyle/>
          <a:p>
            <a:pPr marL="0" indent="0" algn="ctr">
              <a:buNone/>
            </a:pPr>
            <a:r>
              <a:rPr lang="en-US" sz="2100" dirty="0" smtClean="0"/>
              <a:t>In order to finance public projects, society can authorize government to issue liabilities against the future economic output of society. Money represents a variable entitlement to that future economic output.</a:t>
            </a:r>
            <a:endParaRPr lang="en-US" sz="2100" dirty="0"/>
          </a:p>
        </p:txBody>
      </p:sp>
      <p:sp>
        <p:nvSpPr>
          <p:cNvPr id="4" name="Rectangle 3"/>
          <p:cNvSpPr/>
          <p:nvPr/>
        </p:nvSpPr>
        <p:spPr>
          <a:xfrm>
            <a:off x="3277603" y="3073038"/>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359544" y="3195961"/>
            <a:ext cx="2034819" cy="646331"/>
          </a:xfrm>
          <a:prstGeom prst="rect">
            <a:avLst/>
          </a:prstGeom>
          <a:noFill/>
        </p:spPr>
        <p:txBody>
          <a:bodyPr wrap="none" rtlCol="0">
            <a:spAutoFit/>
          </a:bodyPr>
          <a:lstStyle/>
          <a:p>
            <a:pPr algn="ctr"/>
            <a:r>
              <a:rPr lang="en-US" dirty="0" smtClean="0"/>
              <a:t>SOCIETY</a:t>
            </a:r>
          </a:p>
          <a:p>
            <a:pPr algn="ctr"/>
            <a:r>
              <a:rPr lang="en-US" dirty="0" smtClean="0"/>
              <a:t>“BENEFICIARY”</a:t>
            </a:r>
            <a:endParaRPr lang="en-US" dirty="0"/>
          </a:p>
        </p:txBody>
      </p:sp>
      <p:sp>
        <p:nvSpPr>
          <p:cNvPr id="8" name="Rectangle 7"/>
          <p:cNvSpPr/>
          <p:nvPr/>
        </p:nvSpPr>
        <p:spPr>
          <a:xfrm>
            <a:off x="880856" y="4208814"/>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286608" y="5357331"/>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1021111" y="4342971"/>
            <a:ext cx="1928733" cy="646331"/>
          </a:xfrm>
          <a:prstGeom prst="rect">
            <a:avLst/>
          </a:prstGeom>
          <a:noFill/>
        </p:spPr>
        <p:txBody>
          <a:bodyPr wrap="none" rtlCol="0">
            <a:spAutoFit/>
          </a:bodyPr>
          <a:lstStyle/>
          <a:p>
            <a:pPr algn="ctr"/>
            <a:r>
              <a:rPr lang="en-US" dirty="0" smtClean="0"/>
              <a:t>GOVERNMENT</a:t>
            </a:r>
          </a:p>
          <a:p>
            <a:pPr algn="ctr"/>
            <a:r>
              <a:rPr lang="en-US" dirty="0" smtClean="0"/>
              <a:t>“THE TRUST”</a:t>
            </a:r>
            <a:endParaRPr lang="en-US" dirty="0"/>
          </a:p>
        </p:txBody>
      </p:sp>
      <p:sp>
        <p:nvSpPr>
          <p:cNvPr id="24" name="Can 23"/>
          <p:cNvSpPr/>
          <p:nvPr/>
        </p:nvSpPr>
        <p:spPr>
          <a:xfrm>
            <a:off x="5738946" y="3940230"/>
            <a:ext cx="2700881" cy="1406859"/>
          </a:xfrm>
          <a:prstGeom prst="can">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FUTURE ECONOMIC OUTPUT OF SOCIETY</a:t>
            </a:r>
          </a:p>
          <a:p>
            <a:pPr algn="ctr"/>
            <a:endParaRPr lang="en-US" dirty="0">
              <a:solidFill>
                <a:schemeClr val="tx1"/>
              </a:solidFill>
            </a:endParaRPr>
          </a:p>
        </p:txBody>
      </p:sp>
      <p:sp>
        <p:nvSpPr>
          <p:cNvPr id="7" name="TextBox 6"/>
          <p:cNvSpPr txBox="1"/>
          <p:nvPr/>
        </p:nvSpPr>
        <p:spPr>
          <a:xfrm>
            <a:off x="3400514" y="5490497"/>
            <a:ext cx="1928733" cy="646331"/>
          </a:xfrm>
          <a:prstGeom prst="rect">
            <a:avLst/>
          </a:prstGeom>
          <a:noFill/>
        </p:spPr>
        <p:txBody>
          <a:bodyPr wrap="none" rtlCol="0">
            <a:spAutoFit/>
          </a:bodyPr>
          <a:lstStyle/>
          <a:p>
            <a:pPr algn="ctr"/>
            <a:r>
              <a:rPr lang="en-US" dirty="0" smtClean="0"/>
              <a:t>GOVERNMENT</a:t>
            </a:r>
          </a:p>
          <a:p>
            <a:pPr algn="ctr"/>
            <a:r>
              <a:rPr lang="en-US" dirty="0" smtClean="0"/>
              <a:t>LIABILITIES</a:t>
            </a:r>
            <a:endParaRPr lang="en-US" dirty="0"/>
          </a:p>
        </p:txBody>
      </p:sp>
      <p:cxnSp>
        <p:nvCxnSpPr>
          <p:cNvPr id="11" name="Straight Connector 10"/>
          <p:cNvCxnSpPr/>
          <p:nvPr/>
        </p:nvCxnSpPr>
        <p:spPr>
          <a:xfrm flipH="1">
            <a:off x="1987047" y="3637422"/>
            <a:ext cx="12905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987047" y="3637422"/>
            <a:ext cx="0" cy="5713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21111" y="3195961"/>
            <a:ext cx="1741658" cy="369332"/>
          </a:xfrm>
          <a:prstGeom prst="rect">
            <a:avLst/>
          </a:prstGeom>
          <a:noFill/>
        </p:spPr>
        <p:txBody>
          <a:bodyPr wrap="none" rtlCol="0">
            <a:spAutoFit/>
          </a:bodyPr>
          <a:lstStyle/>
          <a:p>
            <a:r>
              <a:rPr lang="en-US" dirty="0" smtClean="0"/>
              <a:t>AUTHORIZES</a:t>
            </a:r>
            <a:endParaRPr lang="en-US" dirty="0"/>
          </a:p>
        </p:txBody>
      </p:sp>
      <p:cxnSp>
        <p:nvCxnSpPr>
          <p:cNvPr id="29" name="Straight Connector 28"/>
          <p:cNvCxnSpPr/>
          <p:nvPr/>
        </p:nvCxnSpPr>
        <p:spPr>
          <a:xfrm>
            <a:off x="5449015" y="3637422"/>
            <a:ext cx="1700256"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391326" y="3236935"/>
            <a:ext cx="1484113" cy="369332"/>
          </a:xfrm>
          <a:prstGeom prst="rect">
            <a:avLst/>
          </a:prstGeom>
          <a:noFill/>
        </p:spPr>
        <p:txBody>
          <a:bodyPr wrap="none" rtlCol="0">
            <a:spAutoFit/>
          </a:bodyPr>
          <a:lstStyle/>
          <a:p>
            <a:r>
              <a:rPr lang="en-US" dirty="0" smtClean="0"/>
              <a:t>PRODUCES</a:t>
            </a:r>
            <a:endParaRPr lang="en-US" dirty="0"/>
          </a:p>
        </p:txBody>
      </p:sp>
      <p:cxnSp>
        <p:nvCxnSpPr>
          <p:cNvPr id="33" name="Straight Arrow Connector 32"/>
          <p:cNvCxnSpPr/>
          <p:nvPr/>
        </p:nvCxnSpPr>
        <p:spPr>
          <a:xfrm>
            <a:off x="7145077" y="3637422"/>
            <a:ext cx="0" cy="3165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1987047" y="5089754"/>
            <a:ext cx="0" cy="585126"/>
          </a:xfrm>
          <a:prstGeom prst="line">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1987047" y="5674880"/>
            <a:ext cx="1290556" cy="0"/>
          </a:xfrm>
          <a:prstGeom prst="line">
            <a:avLst/>
          </a:prstGeom>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57946" y="5715854"/>
            <a:ext cx="2484537" cy="369332"/>
          </a:xfrm>
          <a:prstGeom prst="rect">
            <a:avLst/>
          </a:prstGeom>
          <a:noFill/>
        </p:spPr>
        <p:txBody>
          <a:bodyPr wrap="none" rtlCol="0">
            <a:spAutoFit/>
          </a:bodyPr>
          <a:lstStyle/>
          <a:p>
            <a:r>
              <a:rPr lang="en-US" dirty="0" smtClean="0"/>
              <a:t>“LEGAL LIABILITY”</a:t>
            </a:r>
            <a:endParaRPr lang="en-US" dirty="0"/>
          </a:p>
        </p:txBody>
      </p:sp>
      <p:cxnSp>
        <p:nvCxnSpPr>
          <p:cNvPr id="49" name="Straight Connector 48"/>
          <p:cNvCxnSpPr/>
          <p:nvPr/>
        </p:nvCxnSpPr>
        <p:spPr>
          <a:xfrm>
            <a:off x="5458020" y="5674881"/>
            <a:ext cx="3207141" cy="2048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5653865" y="5715854"/>
            <a:ext cx="3007178" cy="369332"/>
          </a:xfrm>
          <a:prstGeom prst="rect">
            <a:avLst/>
          </a:prstGeom>
          <a:noFill/>
        </p:spPr>
        <p:txBody>
          <a:bodyPr wrap="none" rtlCol="0">
            <a:spAutoFit/>
          </a:bodyPr>
          <a:lstStyle/>
          <a:p>
            <a:r>
              <a:rPr lang="en-US" dirty="0" smtClean="0"/>
              <a:t>“ECONOMIC LIABILITY”</a:t>
            </a:r>
            <a:endParaRPr lang="en-US" dirty="0"/>
          </a:p>
        </p:txBody>
      </p:sp>
      <p:cxnSp>
        <p:nvCxnSpPr>
          <p:cNvPr id="10" name="Straight Connector 9"/>
          <p:cNvCxnSpPr/>
          <p:nvPr/>
        </p:nvCxnSpPr>
        <p:spPr>
          <a:xfrm>
            <a:off x="3052268" y="4773764"/>
            <a:ext cx="10925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144793" y="4773764"/>
            <a:ext cx="0" cy="5733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618133" y="4773764"/>
            <a:ext cx="10925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618133" y="4773764"/>
            <a:ext cx="0" cy="573325"/>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3052268" y="4547841"/>
            <a:ext cx="2658390" cy="2"/>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037633" y="4147353"/>
            <a:ext cx="2672526" cy="369332"/>
          </a:xfrm>
          <a:prstGeom prst="rect">
            <a:avLst/>
          </a:prstGeom>
          <a:noFill/>
        </p:spPr>
        <p:txBody>
          <a:bodyPr wrap="none" rtlCol="0">
            <a:spAutoFit/>
          </a:bodyPr>
          <a:lstStyle/>
          <a:p>
            <a:r>
              <a:rPr lang="en-US" dirty="0" smtClean="0"/>
              <a:t>TO ISSUE CLAIMS ON</a:t>
            </a:r>
            <a:endParaRPr lang="en-US" dirty="0"/>
          </a:p>
        </p:txBody>
      </p:sp>
      <p:cxnSp>
        <p:nvCxnSpPr>
          <p:cNvPr id="16" name="Straight Connector 15"/>
          <p:cNvCxnSpPr/>
          <p:nvPr/>
        </p:nvCxnSpPr>
        <p:spPr>
          <a:xfrm flipV="1">
            <a:off x="8665161" y="3236935"/>
            <a:ext cx="0" cy="243794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449015" y="3195961"/>
            <a:ext cx="3212028" cy="0"/>
          </a:xfrm>
          <a:prstGeom prst="line">
            <a:avLst/>
          </a:prstGeom>
          <a:ln>
            <a:prstDash val="sysDash"/>
            <a:headEnd type="none"/>
            <a:tailEnd type="arrow"/>
          </a:ln>
        </p:spPr>
        <p:style>
          <a:lnRef idx="2">
            <a:schemeClr val="accent1"/>
          </a:lnRef>
          <a:fillRef idx="0">
            <a:schemeClr val="accent1"/>
          </a:fillRef>
          <a:effectRef idx="1">
            <a:schemeClr val="accent1"/>
          </a:effectRef>
          <a:fontRef idx="minor">
            <a:schemeClr val="tx1"/>
          </a:fontRef>
        </p:style>
      </p:cxn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56</a:t>
            </a:fld>
            <a:endParaRPr lang="en-US" dirty="0"/>
          </a:p>
        </p:txBody>
      </p:sp>
    </p:spTree>
    <p:extLst>
      <p:ext uri="{BB962C8B-B14F-4D97-AF65-F5344CB8AC3E}">
        <p14:creationId xmlns:p14="http://schemas.microsoft.com/office/powerpoint/2010/main" val="444870623"/>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Understanding the Evolution of the Value of Money</a:t>
            </a:r>
            <a:endParaRPr lang="en-US" sz="4000" dirty="0"/>
          </a:p>
        </p:txBody>
      </p:sp>
      <p:sp>
        <p:nvSpPr>
          <p:cNvPr id="3" name="Content Placeholder 2"/>
          <p:cNvSpPr>
            <a:spLocks noGrp="1"/>
          </p:cNvSpPr>
          <p:nvPr>
            <p:ph idx="1"/>
          </p:nvPr>
        </p:nvSpPr>
        <p:spPr>
          <a:xfrm>
            <a:off x="497007" y="1801472"/>
            <a:ext cx="8191403" cy="4510454"/>
          </a:xfrm>
        </p:spPr>
        <p:txBody>
          <a:bodyPr>
            <a:normAutofit fontScale="92500"/>
          </a:bodyPr>
          <a:lstStyle/>
          <a:p>
            <a:r>
              <a:rPr lang="en-US" dirty="0" smtClean="0"/>
              <a:t>In order to understand the precise nature of the proportional claim and how the absolute market value of fiat money might be determined, we will follow the evolution of a typical currency over time. In particular, what was the process that set the market value of money in its early life and what subsequent events changed the way the market value of money was determined? Furthermore, how does the notion that fiat money is a proportional claim on output fit with this experience?</a:t>
            </a:r>
          </a:p>
          <a:p>
            <a:pPr>
              <a:spcBef>
                <a:spcPts val="1400"/>
              </a:spcBef>
            </a:pPr>
            <a:r>
              <a:rPr lang="en-US" dirty="0" smtClean="0"/>
              <a:t>Rather than reviewing the history of one specific fiat currency, we are going to use a hypothetical or “stylized” example that draws on the historical experience of many of the fiat currencies that we are familiar with today.</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57</a:t>
            </a:fld>
            <a:endParaRPr lang="en-US" dirty="0"/>
          </a:p>
        </p:txBody>
      </p:sp>
    </p:spTree>
    <p:extLst>
      <p:ext uri="{BB962C8B-B14F-4D97-AF65-F5344CB8AC3E}">
        <p14:creationId xmlns:p14="http://schemas.microsoft.com/office/powerpoint/2010/main" val="3639060206"/>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Society Introduces</a:t>
            </a:r>
            <a:br>
              <a:rPr lang="en-US" sz="4000" dirty="0" smtClean="0"/>
            </a:br>
            <a:r>
              <a:rPr lang="en-US" sz="4000" dirty="0" smtClean="0"/>
              <a:t>Fiat Money</a:t>
            </a:r>
            <a:endParaRPr lang="en-US" sz="4000" dirty="0"/>
          </a:p>
        </p:txBody>
      </p:sp>
      <p:sp>
        <p:nvSpPr>
          <p:cNvPr id="3" name="Content Placeholder 2"/>
          <p:cNvSpPr>
            <a:spLocks noGrp="1"/>
          </p:cNvSpPr>
          <p:nvPr>
            <p:ph idx="1"/>
          </p:nvPr>
        </p:nvSpPr>
        <p:spPr>
          <a:xfrm>
            <a:off x="497006" y="1802311"/>
            <a:ext cx="8265035" cy="4547262"/>
          </a:xfrm>
        </p:spPr>
        <p:txBody>
          <a:bodyPr>
            <a:normAutofit fontScale="92500"/>
          </a:bodyPr>
          <a:lstStyle/>
          <a:p>
            <a:r>
              <a:rPr lang="en-US" dirty="0" smtClean="0"/>
              <a:t>Let’s suppose that we live in a society with no fiat money that has recently decided to issue fiat currency (paper notes called “dollars”) for the first time. For the last one hundred years or so, our society has primarily used gold as the medium of exchange. The government has aided the use of gold by providing a “minting service” that produces gold coins of standard weights.</a:t>
            </a:r>
          </a:p>
          <a:p>
            <a:r>
              <a:rPr lang="en-US" dirty="0" smtClean="0"/>
              <a:t>As the our society approaches the date of the launch of the new currency, what is the first and most obvious question that any potential recipient of the new paper currency might ask? Clearly, the first question any of us would ask is “</a:t>
            </a:r>
            <a:r>
              <a:rPr lang="en-US" dirty="0"/>
              <a:t>w</a:t>
            </a:r>
            <a:r>
              <a:rPr lang="en-US" dirty="0" smtClean="0"/>
              <a:t>hat is the new paper money worth?” In particular, what is the value of money relative to the value of items we are already familiar with?</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58</a:t>
            </a:fld>
            <a:endParaRPr lang="en-US" dirty="0"/>
          </a:p>
        </p:txBody>
      </p:sp>
    </p:spTree>
    <p:extLst>
      <p:ext uri="{BB962C8B-B14F-4D97-AF65-F5344CB8AC3E}">
        <p14:creationId xmlns:p14="http://schemas.microsoft.com/office/powerpoint/2010/main" val="686236215"/>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is Each Unit of the</a:t>
            </a:r>
            <a:br>
              <a:rPr lang="en-US" sz="4000" dirty="0" smtClean="0"/>
            </a:br>
            <a:r>
              <a:rPr lang="en-US" sz="4000" dirty="0" smtClean="0"/>
              <a:t>New</a:t>
            </a:r>
            <a:r>
              <a:rPr lang="en-US" sz="4000" dirty="0"/>
              <a:t> </a:t>
            </a:r>
            <a:r>
              <a:rPr lang="en-US" sz="4000" dirty="0" smtClean="0"/>
              <a:t>Currency Worth?</a:t>
            </a:r>
            <a:endParaRPr lang="en-US" sz="4000" dirty="0"/>
          </a:p>
        </p:txBody>
      </p:sp>
      <p:sp>
        <p:nvSpPr>
          <p:cNvPr id="3" name="Content Placeholder 2"/>
          <p:cNvSpPr>
            <a:spLocks noGrp="1"/>
          </p:cNvSpPr>
          <p:nvPr>
            <p:ph idx="1"/>
          </p:nvPr>
        </p:nvSpPr>
        <p:spPr>
          <a:xfrm>
            <a:off x="497008" y="1802310"/>
            <a:ext cx="8136180" cy="4510453"/>
          </a:xfrm>
        </p:spPr>
        <p:txBody>
          <a:bodyPr>
            <a:normAutofit fontScale="92500"/>
          </a:bodyPr>
          <a:lstStyle/>
          <a:p>
            <a:r>
              <a:rPr lang="en-US" dirty="0" smtClean="0"/>
              <a:t>Let’s reflect for a moment on nature of the question “what is the new paper money worth?” When the new currency is introduced, our natural response is to try and figure out exactly what it is worth in exchange. “Should I accept one dollar in payment for this orange or should I ask for more? Should I offer ten dollars for that book or offer more/less dollars?”</a:t>
            </a:r>
          </a:p>
          <a:p>
            <a:r>
              <a:rPr lang="en-US" dirty="0" smtClean="0"/>
              <a:t>We can only answer these questions by acquiring a sense of the absolute market value of each unit of the new money and, therefore, the exchangeable value of each unit of the new currency (the price of goods in terms of the new paper money). So, how does government establish the market value of the new paper currency? </a:t>
            </a:r>
            <a:r>
              <a:rPr lang="en-US" dirty="0"/>
              <a:t>I</a:t>
            </a:r>
            <a:r>
              <a:rPr lang="en-US" dirty="0" smtClean="0"/>
              <a:t>t uses an existing benchmark.</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59</a:t>
            </a:fld>
            <a:endParaRPr lang="en-US" dirty="0"/>
          </a:p>
        </p:txBody>
      </p:sp>
    </p:spTree>
    <p:extLst>
      <p:ext uri="{BB962C8B-B14F-4D97-AF65-F5344CB8AC3E}">
        <p14:creationId xmlns:p14="http://schemas.microsoft.com/office/powerpoint/2010/main" val="2307542677"/>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Finding the Right Benchmark</a:t>
            </a:r>
            <a:endParaRPr lang="en-US" sz="4000" dirty="0"/>
          </a:p>
        </p:txBody>
      </p:sp>
      <p:sp>
        <p:nvSpPr>
          <p:cNvPr id="3" name="Content Placeholder 2"/>
          <p:cNvSpPr>
            <a:spLocks noGrp="1"/>
          </p:cNvSpPr>
          <p:nvPr>
            <p:ph idx="1"/>
          </p:nvPr>
        </p:nvSpPr>
        <p:spPr>
          <a:xfrm>
            <a:off x="497008" y="1801471"/>
            <a:ext cx="8228219" cy="4584075"/>
          </a:xfrm>
        </p:spPr>
        <p:txBody>
          <a:bodyPr>
            <a:normAutofit fontScale="92500"/>
          </a:bodyPr>
          <a:lstStyle/>
          <a:p>
            <a:r>
              <a:rPr lang="en-US" dirty="0" smtClean="0"/>
              <a:t>In order to successfully introduce the new currency, the government needs to set the initial market value of money relative to some benchmark, the market value of which is relatively stable and widely recognized by the community. The government can not issue the money and say that each dollar is worth “8 units of economic value”. However, the government can issue the new money by proclaiming that “each new dollar will be worth one ounce of gold”. Why? Because one ounce of gold already has a widely recognized/understood market value.</a:t>
            </a:r>
          </a:p>
          <a:p>
            <a:r>
              <a:rPr lang="en-US" dirty="0" smtClean="0"/>
              <a:t>It is important to note that this initial “benchmarking” exercise is completely arbitrary. New money is simply “deemed” to have a certain market value, a value that is understood by benchmark.</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60</a:t>
            </a:fld>
            <a:endParaRPr lang="en-US" dirty="0"/>
          </a:p>
        </p:txBody>
      </p:sp>
    </p:spTree>
    <p:extLst>
      <p:ext uri="{BB962C8B-B14F-4D97-AF65-F5344CB8AC3E}">
        <p14:creationId xmlns:p14="http://schemas.microsoft.com/office/powerpoint/2010/main" val="930765077"/>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 Arbitrary Initial Value</a:t>
            </a:r>
            <a:endParaRPr lang="en-US" sz="4000" dirty="0"/>
          </a:p>
        </p:txBody>
      </p:sp>
      <p:sp>
        <p:nvSpPr>
          <p:cNvPr id="3" name="Content Placeholder 2"/>
          <p:cNvSpPr>
            <a:spLocks noGrp="1"/>
          </p:cNvSpPr>
          <p:nvPr>
            <p:ph idx="1"/>
          </p:nvPr>
        </p:nvSpPr>
        <p:spPr>
          <a:xfrm>
            <a:off x="497006" y="1801471"/>
            <a:ext cx="8136181" cy="4528859"/>
          </a:xfrm>
        </p:spPr>
        <p:txBody>
          <a:bodyPr>
            <a:normAutofit fontScale="92500"/>
          </a:bodyPr>
          <a:lstStyle/>
          <a:p>
            <a:r>
              <a:rPr lang="en-US" dirty="0" smtClean="0"/>
              <a:t>It may seem strange to some readers that the initial value of something that is so important to the operation of our society is set “arbitrarily”, but it makes sense when you think about why fiat money was often issued in the first place.</a:t>
            </a:r>
          </a:p>
          <a:p>
            <a:r>
              <a:rPr lang="en-US" dirty="0" smtClean="0"/>
              <a:t>If the government in our hypothetical society wants to spend more gold coin than it is willing/able to collect in taxes, then it can either (</a:t>
            </a:r>
            <a:r>
              <a:rPr lang="en-US" dirty="0" err="1" smtClean="0"/>
              <a:t>i</a:t>
            </a:r>
            <a:r>
              <a:rPr lang="en-US" dirty="0" smtClean="0"/>
              <a:t>) drawdown on Treasury reserves of gold, (ii) issue government debt (raise taxes in the future), or (iii) it can create something “as good as gold” which it can use to fund the difference. By proclamation, government can simply declare that the value of one new dollar is equal to one ounce of gold. If this promise is “credible”, then the new money is accepted.</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61</a:t>
            </a:fld>
            <a:endParaRPr lang="en-US" dirty="0"/>
          </a:p>
        </p:txBody>
      </p:sp>
    </p:spTree>
    <p:extLst>
      <p:ext uri="{BB962C8B-B14F-4D97-AF65-F5344CB8AC3E}">
        <p14:creationId xmlns:p14="http://schemas.microsoft.com/office/powerpoint/2010/main" val="780047705"/>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Market Value of the</a:t>
            </a:r>
            <a:br>
              <a:rPr lang="en-US" sz="4000" dirty="0" smtClean="0"/>
            </a:br>
            <a:r>
              <a:rPr lang="en-US" sz="4000" dirty="0" smtClean="0"/>
              <a:t>New Paper Currency</a:t>
            </a:r>
            <a:endParaRPr lang="en-US" sz="4000" dirty="0"/>
          </a:p>
        </p:txBody>
      </p:sp>
      <p:sp>
        <p:nvSpPr>
          <p:cNvPr id="3" name="Content Placeholder 2"/>
          <p:cNvSpPr>
            <a:spLocks noGrp="1"/>
          </p:cNvSpPr>
          <p:nvPr>
            <p:ph idx="1"/>
          </p:nvPr>
        </p:nvSpPr>
        <p:spPr>
          <a:xfrm>
            <a:off x="497006" y="1801472"/>
            <a:ext cx="8117774" cy="4492048"/>
          </a:xfrm>
        </p:spPr>
        <p:txBody>
          <a:bodyPr>
            <a:normAutofit fontScale="92500"/>
          </a:bodyPr>
          <a:lstStyle/>
          <a:p>
            <a:r>
              <a:rPr lang="en-US" dirty="0" smtClean="0"/>
              <a:t>The government in our hypothetical society issues the new paper money and declares that each new dollar is redeemable for one ounce of gold. The absolute market value of our new currency is now tied to the absolute market value of gold.</a:t>
            </a:r>
          </a:p>
          <a:p>
            <a:r>
              <a:rPr lang="en-US" dirty="0" smtClean="0"/>
              <a:t>From a contractual perspective, every holder of the new paper currency is a party to an express written contract that states that the government (on behalf of society) will deliver to that holder one ounce of gold per dollar on request. Hence, each dollar is “as good as an ounce of gold”. The market value of each new dollar is equal to the market value of one ounce of gold. As the market value of gold rises and falls, so the market value of one unit of new currency rises and falls in lockstep.</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62</a:t>
            </a:fld>
            <a:endParaRPr lang="en-US" dirty="0"/>
          </a:p>
        </p:txBody>
      </p:sp>
    </p:spTree>
    <p:extLst>
      <p:ext uri="{BB962C8B-B14F-4D97-AF65-F5344CB8AC3E}">
        <p14:creationId xmlns:p14="http://schemas.microsoft.com/office/powerpoint/2010/main" val="282456497"/>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The Benefits and Problems of a Gold Backed Fiat Currency</a:t>
            </a:r>
          </a:p>
        </p:txBody>
      </p:sp>
      <p:sp>
        <p:nvSpPr>
          <p:cNvPr id="3" name="Content Placeholder 2"/>
          <p:cNvSpPr>
            <a:spLocks noGrp="1"/>
          </p:cNvSpPr>
          <p:nvPr>
            <p:ph idx="1"/>
          </p:nvPr>
        </p:nvSpPr>
        <p:spPr>
          <a:xfrm>
            <a:off x="497007" y="1801472"/>
            <a:ext cx="8246627" cy="4547262"/>
          </a:xfrm>
        </p:spPr>
        <p:txBody>
          <a:bodyPr>
            <a:normAutofit fontScale="92500"/>
          </a:bodyPr>
          <a:lstStyle/>
          <a:p>
            <a:r>
              <a:rPr lang="en-US" dirty="0" smtClean="0"/>
              <a:t>The great advantage of linking the value of the new paper currency to gold is that it provides confidence in the value of the new money (the new money is “as good as gold”, a commodity that has demonstrated the attribute of possessing significant market value for hundreds of years). In turn, this greatly enhances the likelihood that the new money will be accepted by the public at large as the new primary medium of exchange.</a:t>
            </a:r>
          </a:p>
          <a:p>
            <a:r>
              <a:rPr lang="en-US" dirty="0" smtClean="0"/>
              <a:t>The great disadvantage of this approach (or, depending on your philosophical bias, the great advantage of this approach) is that it severely limits the potential expansion of the monetary base. The monetary base can only be expanded to the point that the promise to redeem paper money for gold remains “credible”.</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63</a:t>
            </a:fld>
            <a:endParaRPr lang="en-US" dirty="0"/>
          </a:p>
        </p:txBody>
      </p:sp>
    </p:spTree>
    <p:extLst>
      <p:ext uri="{BB962C8B-B14F-4D97-AF65-F5344CB8AC3E}">
        <p14:creationId xmlns:p14="http://schemas.microsoft.com/office/powerpoint/2010/main" val="515805621"/>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Removal of Gold Convertibility</a:t>
            </a:r>
            <a:endParaRPr lang="en-US" sz="4000" dirty="0"/>
          </a:p>
        </p:txBody>
      </p:sp>
      <p:sp>
        <p:nvSpPr>
          <p:cNvPr id="3" name="Content Placeholder 2"/>
          <p:cNvSpPr>
            <a:spLocks noGrp="1"/>
          </p:cNvSpPr>
          <p:nvPr>
            <p:ph idx="1"/>
          </p:nvPr>
        </p:nvSpPr>
        <p:spPr>
          <a:xfrm>
            <a:off x="497007" y="1801472"/>
            <a:ext cx="8172995" cy="4584072"/>
          </a:xfrm>
        </p:spPr>
        <p:txBody>
          <a:bodyPr>
            <a:normAutofit fontScale="92500"/>
          </a:bodyPr>
          <a:lstStyle/>
          <a:p>
            <a:r>
              <a:rPr lang="en-US" dirty="0" smtClean="0"/>
              <a:t>Let’s suppose that after twenty years of living successfully with our gold backed paper money, the government decides to remove the gold convertibility feature. For twenty years, the absolute market value of one dollar has risen and fallen in lockstep with the absolute market value of one ounce of gold. How will the market value of one dollar be determined now?</a:t>
            </a:r>
          </a:p>
          <a:p>
            <a:r>
              <a:rPr lang="en-US" dirty="0" smtClean="0"/>
              <a:t>Previously, money was a simple financial instrument, a written contract between the holder and the issuer that stated that it could be redeemed for something of “tangible value” (gold). Now, the government is tearing up that express written contract. So, what is money now and how is the absolute market value of each unit of money determined?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64</a:t>
            </a:fld>
            <a:endParaRPr lang="en-US" dirty="0"/>
          </a:p>
        </p:txBody>
      </p:sp>
    </p:spTree>
    <p:extLst>
      <p:ext uri="{BB962C8B-B14F-4D97-AF65-F5344CB8AC3E}">
        <p14:creationId xmlns:p14="http://schemas.microsoft.com/office/powerpoint/2010/main" val="655097993"/>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Must Remain </a:t>
            </a:r>
            <a:br>
              <a:rPr lang="en-US" sz="4000" dirty="0" smtClean="0"/>
            </a:br>
            <a:r>
              <a:rPr lang="en-US" sz="4000" dirty="0" smtClean="0"/>
              <a:t>A Financial Instrument</a:t>
            </a:r>
            <a:endParaRPr lang="en-US" sz="4000" dirty="0"/>
          </a:p>
        </p:txBody>
      </p:sp>
      <p:sp>
        <p:nvSpPr>
          <p:cNvPr id="3" name="Content Placeholder 2"/>
          <p:cNvSpPr>
            <a:spLocks noGrp="1"/>
          </p:cNvSpPr>
          <p:nvPr>
            <p:ph idx="1"/>
          </p:nvPr>
        </p:nvSpPr>
        <p:spPr>
          <a:xfrm>
            <a:off x="497006" y="1801472"/>
            <a:ext cx="8265035" cy="4473644"/>
          </a:xfrm>
        </p:spPr>
        <p:txBody>
          <a:bodyPr>
            <a:normAutofit fontScale="92500"/>
          </a:bodyPr>
          <a:lstStyle/>
          <a:p>
            <a:r>
              <a:rPr lang="en-US" dirty="0" smtClean="0"/>
              <a:t>If money is no longer backed by gold, then how does it derive its value? Why is it worth anything in exchange? Indeed, what is the nature of money once the gold convertibility feature is removed? Is it still a “financial instrument”?</a:t>
            </a:r>
          </a:p>
          <a:p>
            <a:r>
              <a:rPr lang="en-US" dirty="0" smtClean="0"/>
              <a:t>It may be tempting to believe that our hypothetical fiat money is no longer a financial instrument (the express contract is nullified so there is no contract). But this creates a problem. Paper money (“the dollar”) is not a real asset. Unlike gold, it does not derive any significant economic value from its physical properties. If money derives no value from its physical properties (it is not a real asset) and it derives no value from its contractual properties (it is not a financial instrument), then it has no value.</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65</a:t>
            </a:fld>
            <a:endParaRPr lang="en-US" dirty="0"/>
          </a:p>
        </p:txBody>
      </p:sp>
    </p:spTree>
    <p:extLst>
      <p:ext uri="{BB962C8B-B14F-4D97-AF65-F5344CB8AC3E}">
        <p14:creationId xmlns:p14="http://schemas.microsoft.com/office/powerpoint/2010/main" val="3504803122"/>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New Implied Contract</a:t>
            </a:r>
            <a:endParaRPr lang="en-US" sz="4000" dirty="0"/>
          </a:p>
        </p:txBody>
      </p:sp>
      <p:sp>
        <p:nvSpPr>
          <p:cNvPr id="3" name="Content Placeholder 2"/>
          <p:cNvSpPr>
            <a:spLocks noGrp="1"/>
          </p:cNvSpPr>
          <p:nvPr>
            <p:ph idx="1"/>
          </p:nvPr>
        </p:nvSpPr>
        <p:spPr>
          <a:xfrm>
            <a:off x="497006" y="1801471"/>
            <a:ext cx="8154589" cy="4492050"/>
          </a:xfrm>
        </p:spPr>
        <p:txBody>
          <a:bodyPr>
            <a:normAutofit fontScale="92500"/>
          </a:bodyPr>
          <a:lstStyle/>
          <a:p>
            <a:r>
              <a:rPr lang="en-US" dirty="0" smtClean="0"/>
              <a:t>If money is a financial instrument (which it must be in order to have any value in an absolute or relative sense), then every holder of money is a party to a contract (</a:t>
            </a:r>
            <a:r>
              <a:rPr lang="en-US" dirty="0"/>
              <a:t>the “</a:t>
            </a:r>
            <a:r>
              <a:rPr lang="en-US" dirty="0" err="1"/>
              <a:t>Moneyholders</a:t>
            </a:r>
            <a:r>
              <a:rPr lang="en-US" dirty="0"/>
              <a:t>’ Agreement”) </a:t>
            </a:r>
            <a:r>
              <a:rPr lang="en-US" dirty="0" smtClean="0"/>
              <a:t>between themselves and the issuer of money (government as trust and trustee on behalf of society).</a:t>
            </a:r>
          </a:p>
          <a:p>
            <a:r>
              <a:rPr lang="en-US" dirty="0"/>
              <a:t>Some type of </a:t>
            </a:r>
            <a:r>
              <a:rPr lang="en-US" dirty="0" smtClean="0"/>
              <a:t>“contractual arrangement” </a:t>
            </a:r>
            <a:r>
              <a:rPr lang="en-US" dirty="0"/>
              <a:t>must exist for money to have any </a:t>
            </a:r>
            <a:r>
              <a:rPr lang="en-US" dirty="0" smtClean="0"/>
              <a:t>market </a:t>
            </a:r>
            <a:r>
              <a:rPr lang="en-US" dirty="0"/>
              <a:t>value</a:t>
            </a:r>
            <a:r>
              <a:rPr lang="en-US" dirty="0" smtClean="0"/>
              <a:t>. Although the express contract has been nullified (the dollar is no longer backed by gold), a new contract between the same parties must exist, even if that new contract is implied. Furthermore, this new contract must create an economic liability for the issuer of money (society), in order for money to be regarded as an asset by its holder.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66</a:t>
            </a:fld>
            <a:endParaRPr lang="en-US" dirty="0"/>
          </a:p>
        </p:txBody>
      </p:sp>
    </p:spTree>
    <p:extLst>
      <p:ext uri="{BB962C8B-B14F-4D97-AF65-F5344CB8AC3E}">
        <p14:creationId xmlns:p14="http://schemas.microsoft.com/office/powerpoint/2010/main" val="2217838074"/>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Parties to the Agreement</a:t>
            </a:r>
            <a:endParaRPr lang="en-US" sz="4000" dirty="0"/>
          </a:p>
        </p:txBody>
      </p:sp>
      <p:sp>
        <p:nvSpPr>
          <p:cNvPr id="3" name="Content Placeholder 2"/>
          <p:cNvSpPr>
            <a:spLocks noGrp="1"/>
          </p:cNvSpPr>
          <p:nvPr>
            <p:ph idx="1"/>
          </p:nvPr>
        </p:nvSpPr>
        <p:spPr>
          <a:xfrm>
            <a:off x="496834" y="1806452"/>
            <a:ext cx="8196411" cy="4511409"/>
          </a:xfrm>
        </p:spPr>
        <p:txBody>
          <a:bodyPr>
            <a:normAutofit fontScale="92500"/>
          </a:bodyPr>
          <a:lstStyle/>
          <a:p>
            <a:r>
              <a:rPr lang="en-US" dirty="0" smtClean="0"/>
              <a:t>So, what is the substance of the new implied-in-fact “</a:t>
            </a:r>
            <a:r>
              <a:rPr lang="en-US" dirty="0" err="1" smtClean="0"/>
              <a:t>Moneyholders</a:t>
            </a:r>
            <a:r>
              <a:rPr lang="en-US" dirty="0" smtClean="0"/>
              <a:t>’ Agreement”? The next few slides attempt to outline the substance of the agreement. Once we have outlined the substance of the agreement, we will explore why the agreement is structured in the suggested manner, in particular, we will explore the critical role of the “baseline proportion”.</a:t>
            </a:r>
          </a:p>
          <a:p>
            <a:pPr>
              <a:spcBef>
                <a:spcPts val="1400"/>
              </a:spcBef>
            </a:pPr>
            <a:r>
              <a:rPr lang="en-US" dirty="0" smtClean="0"/>
              <a:t>Firstly, we need to recognize the true nature of “the parties” to the agreement, “society” and the “</a:t>
            </a:r>
            <a:r>
              <a:rPr lang="en-US" dirty="0" err="1" smtClean="0"/>
              <a:t>moneyholder</a:t>
            </a:r>
            <a:r>
              <a:rPr lang="en-US" dirty="0" smtClean="0"/>
              <a:t>”. In essence, every adult member of society is a party to the agreement in their joint role as both the issuer of money (a member of society) and a holder of money. In effect, the “</a:t>
            </a:r>
            <a:r>
              <a:rPr lang="en-US" dirty="0" err="1" smtClean="0"/>
              <a:t>Moneyholders</a:t>
            </a:r>
            <a:r>
              <a:rPr lang="en-US" dirty="0" smtClean="0"/>
              <a:t>’ Agreement” represents a tacit understanding between all of us.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67</a:t>
            </a:fld>
            <a:endParaRPr lang="en-US" dirty="0"/>
          </a:p>
        </p:txBody>
      </p:sp>
    </p:spTree>
    <p:extLst>
      <p:ext uri="{BB962C8B-B14F-4D97-AF65-F5344CB8AC3E}">
        <p14:creationId xmlns:p14="http://schemas.microsoft.com/office/powerpoint/2010/main" val="2588944613"/>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Substance of the</a:t>
            </a:r>
            <a:br>
              <a:rPr lang="en-US" sz="4000" dirty="0" smtClean="0"/>
            </a:br>
            <a:r>
              <a:rPr lang="en-US" sz="4000" dirty="0" smtClean="0"/>
              <a:t>New Agreement</a:t>
            </a:r>
            <a:endParaRPr lang="en-US" sz="4000" dirty="0"/>
          </a:p>
        </p:txBody>
      </p:sp>
      <p:sp>
        <p:nvSpPr>
          <p:cNvPr id="3" name="Content Placeholder 2"/>
          <p:cNvSpPr>
            <a:spLocks noGrp="1"/>
          </p:cNvSpPr>
          <p:nvPr>
            <p:ph idx="1"/>
          </p:nvPr>
        </p:nvSpPr>
        <p:spPr>
          <a:xfrm>
            <a:off x="497008" y="1804531"/>
            <a:ext cx="8136180" cy="4584072"/>
          </a:xfrm>
        </p:spPr>
        <p:txBody>
          <a:bodyPr>
            <a:normAutofit fontScale="92500"/>
          </a:bodyPr>
          <a:lstStyle/>
          <a:p>
            <a:r>
              <a:rPr lang="en-US" dirty="0" smtClean="0"/>
              <a:t>The </a:t>
            </a:r>
            <a:r>
              <a:rPr lang="en-US" dirty="0" err="1" smtClean="0"/>
              <a:t>Moneyholders</a:t>
            </a:r>
            <a:r>
              <a:rPr lang="en-US" dirty="0" smtClean="0"/>
              <a:t>’ </a:t>
            </a:r>
            <a:r>
              <a:rPr lang="en-US" dirty="0"/>
              <a:t>A</a:t>
            </a:r>
            <a:r>
              <a:rPr lang="en-US" dirty="0" smtClean="0"/>
              <a:t>greement states that each unit of money represents a proportional claim to the output of society. A holder may exercise their claim at any time. In order to exercise the claim, the holder of </a:t>
            </a:r>
            <a:r>
              <a:rPr lang="en-US" dirty="0"/>
              <a:t>t</a:t>
            </a:r>
            <a:r>
              <a:rPr lang="en-US" dirty="0" smtClean="0"/>
              <a:t>he claim must present the claim to another counterparty to the agreement. The other party, at their discretion, may accept the claim in exchange for goods, assets or the satisfaction of liabilities.</a:t>
            </a:r>
          </a:p>
          <a:p>
            <a:pPr>
              <a:spcBef>
                <a:spcPts val="1400"/>
              </a:spcBef>
            </a:pPr>
            <a:r>
              <a:rPr lang="en-US" dirty="0" smtClean="0"/>
              <a:t>The parties to the Agreement acknowledge that money is a proportional claim on the future output of society and that </a:t>
            </a:r>
            <a:r>
              <a:rPr lang="en-US" dirty="0"/>
              <a:t>t</a:t>
            </a:r>
            <a:r>
              <a:rPr lang="en-US" dirty="0" smtClean="0"/>
              <a:t>he “in principle” proportion of output that each unit of money should claim </a:t>
            </a:r>
            <a:r>
              <a:rPr lang="en-US" dirty="0"/>
              <a:t>at any </a:t>
            </a:r>
            <a:r>
              <a:rPr lang="en-US" i="1" dirty="0" smtClean="0"/>
              <a:t>future</a:t>
            </a:r>
            <a:r>
              <a:rPr lang="en-US" dirty="0" smtClean="0"/>
              <a:t> point </a:t>
            </a:r>
            <a:r>
              <a:rPr lang="en-US" dirty="0"/>
              <a:t>in </a:t>
            </a:r>
            <a:r>
              <a:rPr lang="en-US" dirty="0" smtClean="0"/>
              <a:t>time is the expected “</a:t>
            </a:r>
            <a:r>
              <a:rPr lang="en-US" dirty="0"/>
              <a:t>baseline proportion</a:t>
            </a:r>
            <a:r>
              <a:rPr lang="en-US" dirty="0" smtClean="0"/>
              <a:t>” for that given future period.</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68</a:t>
            </a:fld>
            <a:endParaRPr lang="en-US" dirty="0"/>
          </a:p>
        </p:txBody>
      </p:sp>
    </p:spTree>
    <p:extLst>
      <p:ext uri="{BB962C8B-B14F-4D97-AF65-F5344CB8AC3E}">
        <p14:creationId xmlns:p14="http://schemas.microsoft.com/office/powerpoint/2010/main" val="4066803062"/>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Baseline Proportion</a:t>
            </a:r>
            <a:endParaRPr lang="en-US" sz="4000" dirty="0"/>
          </a:p>
        </p:txBody>
      </p:sp>
      <p:sp>
        <p:nvSpPr>
          <p:cNvPr id="3" name="Content Placeholder 2"/>
          <p:cNvSpPr>
            <a:spLocks noGrp="1"/>
          </p:cNvSpPr>
          <p:nvPr>
            <p:ph idx="1"/>
          </p:nvPr>
        </p:nvSpPr>
        <p:spPr>
          <a:xfrm>
            <a:off x="497007" y="1803150"/>
            <a:ext cx="8301849" cy="4568442"/>
          </a:xfrm>
        </p:spPr>
        <p:txBody>
          <a:bodyPr>
            <a:normAutofit fontScale="92500"/>
          </a:bodyPr>
          <a:lstStyle/>
          <a:p>
            <a:r>
              <a:rPr lang="en-US" dirty="0" smtClean="0"/>
              <a:t>The “baseline proportion” at time </a:t>
            </a:r>
            <a:r>
              <a:rPr lang="en-US" i="1" dirty="0"/>
              <a:t>t</a:t>
            </a:r>
            <a:r>
              <a:rPr lang="en-US" dirty="0" smtClean="0"/>
              <a:t>, denoted “β</a:t>
            </a:r>
            <a:r>
              <a:rPr lang="en-US" baseline="-25000" dirty="0" smtClean="0"/>
              <a:t>t</a:t>
            </a:r>
            <a:r>
              <a:rPr lang="en-US" dirty="0" smtClean="0"/>
              <a:t>”, shall be determined with reference to </a:t>
            </a:r>
            <a:r>
              <a:rPr lang="en-US" dirty="0"/>
              <a:t>the initial </a:t>
            </a:r>
            <a:r>
              <a:rPr lang="en-US" dirty="0" smtClean="0"/>
              <a:t>baseline proportion </a:t>
            </a:r>
            <a:r>
              <a:rPr lang="en-US" dirty="0"/>
              <a:t>of output that each unit of money could claim at the time the </a:t>
            </a:r>
            <a:r>
              <a:rPr lang="en-US" dirty="0" err="1"/>
              <a:t>Moneyholders</a:t>
            </a:r>
            <a:r>
              <a:rPr lang="en-US" dirty="0"/>
              <a:t>’ Agreement came into </a:t>
            </a:r>
            <a:r>
              <a:rPr lang="en-US" dirty="0" smtClean="0"/>
              <a:t>effect (the “announcement date”, or time </a:t>
            </a:r>
            <a:r>
              <a:rPr lang="en-US" i="1" dirty="0" smtClean="0"/>
              <a:t>k</a:t>
            </a:r>
            <a:r>
              <a:rPr lang="en-US" dirty="0" smtClean="0"/>
              <a:t>), </a:t>
            </a:r>
            <a:r>
              <a:rPr lang="en-US" dirty="0"/>
              <a:t>adjusted for the increase/decrease in the number of claims outstanding </a:t>
            </a:r>
            <a:r>
              <a:rPr lang="en-US" dirty="0" smtClean="0"/>
              <a:t>since that time.</a:t>
            </a:r>
          </a:p>
          <a:p>
            <a:endParaRPr lang="en-US" dirty="0" smtClean="0"/>
          </a:p>
          <a:p>
            <a:pPr>
              <a:spcBef>
                <a:spcPts val="3400"/>
              </a:spcBef>
            </a:pPr>
            <a:r>
              <a:rPr lang="en-US" dirty="0" smtClean="0"/>
              <a:t>It is acknowledged by all parties to the Agreement that the </a:t>
            </a:r>
            <a:r>
              <a:rPr lang="en-US" i="1" dirty="0" smtClean="0"/>
              <a:t>expected</a:t>
            </a:r>
            <a:r>
              <a:rPr lang="en-US" dirty="0" smtClean="0"/>
              <a:t> baseline proportion in a given future period provides the best unbiased estimate of the realized proportion of output that each unit of money will claim in that future period.</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608641244"/>
              </p:ext>
            </p:extLst>
          </p:nvPr>
        </p:nvGraphicFramePr>
        <p:xfrm>
          <a:off x="3340100" y="3881632"/>
          <a:ext cx="1916113" cy="1068387"/>
        </p:xfrm>
        <a:graphic>
          <a:graphicData uri="http://schemas.openxmlformats.org/presentationml/2006/ole">
            <mc:AlternateContent xmlns:mc="http://schemas.openxmlformats.org/markup-compatibility/2006">
              <mc:Choice xmlns:v="urn:schemas-microsoft-com:vml" Requires="v">
                <p:oleObj spid="_x0000_s573036" name="Equation" r:id="rId3" imgW="774700" imgH="431800" progId="Equation.3">
                  <p:embed/>
                </p:oleObj>
              </mc:Choice>
              <mc:Fallback>
                <p:oleObj name="Equation" r:id="rId3" imgW="774700" imgH="431800" progId="Equation.3">
                  <p:embed/>
                  <p:pic>
                    <p:nvPicPr>
                      <p:cNvPr id="0" name=""/>
                      <p:cNvPicPr/>
                      <p:nvPr/>
                    </p:nvPicPr>
                    <p:blipFill>
                      <a:blip r:embed="rId4"/>
                      <a:stretch>
                        <a:fillRect/>
                      </a:stretch>
                    </p:blipFill>
                    <p:spPr>
                      <a:xfrm>
                        <a:off x="3340100" y="3881632"/>
                        <a:ext cx="1916113" cy="1068387"/>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69</a:t>
            </a:fld>
            <a:endParaRPr lang="en-US" dirty="0"/>
          </a:p>
        </p:txBody>
      </p:sp>
    </p:spTree>
    <p:extLst>
      <p:ext uri="{BB962C8B-B14F-4D97-AF65-F5344CB8AC3E}">
        <p14:creationId xmlns:p14="http://schemas.microsoft.com/office/powerpoint/2010/main" val="79686034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Initial Baseline Proportion is Set by Initial Realized Proportion</a:t>
            </a:r>
            <a:endParaRPr lang="en-US" sz="4000" dirty="0"/>
          </a:p>
        </p:txBody>
      </p:sp>
      <p:sp>
        <p:nvSpPr>
          <p:cNvPr id="3" name="Content Placeholder 2"/>
          <p:cNvSpPr>
            <a:spLocks noGrp="1"/>
          </p:cNvSpPr>
          <p:nvPr>
            <p:ph idx="1"/>
          </p:nvPr>
        </p:nvSpPr>
        <p:spPr>
          <a:xfrm>
            <a:off x="497007" y="1803149"/>
            <a:ext cx="8301849" cy="4553201"/>
          </a:xfrm>
        </p:spPr>
        <p:txBody>
          <a:bodyPr>
            <a:normAutofit/>
          </a:bodyPr>
          <a:lstStyle/>
          <a:p>
            <a:r>
              <a:rPr lang="en-US" sz="2200" dirty="0" smtClean="0"/>
              <a:t>The “initial baseline proportion”, denoted “β</a:t>
            </a:r>
            <a:r>
              <a:rPr lang="en-US" sz="2200" baseline="-25000" dirty="0"/>
              <a:t>k</a:t>
            </a:r>
            <a:r>
              <a:rPr lang="en-US" sz="2200" dirty="0" smtClean="0"/>
              <a:t>”, is set equal to the “initial realized proportion”, denoted “α</a:t>
            </a:r>
            <a:r>
              <a:rPr lang="en-US" sz="2200" baseline="-25000" dirty="0" smtClean="0"/>
              <a:t>k</a:t>
            </a:r>
            <a:r>
              <a:rPr lang="en-US" sz="2200" dirty="0" smtClean="0"/>
              <a:t>”. In other words, the “in principle” proportion of output that money can claim at announcement date is that actual proportion of output that money did claim at announcement date (the day the new implied Agreement came into effect).</a:t>
            </a:r>
          </a:p>
          <a:p>
            <a:pPr>
              <a:spcBef>
                <a:spcPts val="3200"/>
              </a:spcBef>
            </a:pPr>
            <a:endParaRPr lang="en-US" sz="2200" dirty="0" smtClean="0"/>
          </a:p>
          <a:p>
            <a:pPr>
              <a:spcBef>
                <a:spcPts val="3800"/>
              </a:spcBef>
            </a:pPr>
            <a:r>
              <a:rPr lang="en-US" sz="2200" dirty="0" smtClean="0"/>
              <a:t>In effect, the proportion of output that money did claim at the time of the introduction of the new agreement sets the benchmark for the future variable entitlement of money.</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903439730"/>
              </p:ext>
            </p:extLst>
          </p:nvPr>
        </p:nvGraphicFramePr>
        <p:xfrm>
          <a:off x="2472430" y="3958608"/>
          <a:ext cx="4114800" cy="1068387"/>
        </p:xfrm>
        <a:graphic>
          <a:graphicData uri="http://schemas.openxmlformats.org/presentationml/2006/ole">
            <mc:AlternateContent xmlns:mc="http://schemas.openxmlformats.org/markup-compatibility/2006">
              <mc:Choice xmlns:v="urn:schemas-microsoft-com:vml" Requires="v">
                <p:oleObj spid="_x0000_s778530" name="Equation" r:id="rId3" imgW="1663700" imgH="431800" progId="Equation.3">
                  <p:embed/>
                </p:oleObj>
              </mc:Choice>
              <mc:Fallback>
                <p:oleObj name="Equation" r:id="rId3" imgW="1663700" imgH="431800" progId="Equation.3">
                  <p:embed/>
                  <p:pic>
                    <p:nvPicPr>
                      <p:cNvPr id="0" name=""/>
                      <p:cNvPicPr/>
                      <p:nvPr/>
                    </p:nvPicPr>
                    <p:blipFill>
                      <a:blip r:embed="rId4"/>
                      <a:stretch>
                        <a:fillRect/>
                      </a:stretch>
                    </p:blipFill>
                    <p:spPr>
                      <a:xfrm>
                        <a:off x="2472430" y="3958608"/>
                        <a:ext cx="4114800" cy="1068387"/>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70</a:t>
            </a:fld>
            <a:endParaRPr lang="en-US" dirty="0"/>
          </a:p>
        </p:txBody>
      </p:sp>
    </p:spTree>
    <p:extLst>
      <p:ext uri="{BB962C8B-B14F-4D97-AF65-F5344CB8AC3E}">
        <p14:creationId xmlns:p14="http://schemas.microsoft.com/office/powerpoint/2010/main" val="73589371"/>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The “In Principle” </a:t>
            </a:r>
            <a:r>
              <a:rPr lang="en-US" sz="4400" dirty="0" err="1" smtClean="0"/>
              <a:t>vs</a:t>
            </a:r>
            <a:r>
              <a:rPr lang="en-US" sz="4400" dirty="0" smtClean="0"/>
              <a:t> “Realized”</a:t>
            </a:r>
            <a:br>
              <a:rPr lang="en-US" sz="4400" dirty="0" smtClean="0"/>
            </a:br>
            <a:r>
              <a:rPr lang="en-US" sz="4400" dirty="0" smtClean="0"/>
              <a:t>Proportional Entitlement</a:t>
            </a:r>
            <a:r>
              <a:rPr lang="en-US" dirty="0" smtClean="0"/>
              <a:t> </a:t>
            </a:r>
            <a:endParaRPr lang="en-US" dirty="0"/>
          </a:p>
        </p:txBody>
      </p:sp>
      <p:sp>
        <p:nvSpPr>
          <p:cNvPr id="3" name="Content Placeholder 2"/>
          <p:cNvSpPr>
            <a:spLocks noGrp="1"/>
          </p:cNvSpPr>
          <p:nvPr>
            <p:ph idx="1"/>
          </p:nvPr>
        </p:nvSpPr>
        <p:spPr>
          <a:xfrm>
            <a:off x="500240" y="1806653"/>
            <a:ext cx="8191403" cy="4551715"/>
          </a:xfrm>
        </p:spPr>
        <p:txBody>
          <a:bodyPr>
            <a:normAutofit fontScale="92500"/>
          </a:bodyPr>
          <a:lstStyle/>
          <a:p>
            <a:r>
              <a:rPr lang="en-US" sz="2300" dirty="0" smtClean="0"/>
              <a:t>All parties to the agreement acknowledge that the expected “baseline proportion” for a given future period represents </a:t>
            </a:r>
            <a:r>
              <a:rPr lang="en-US" sz="2300" dirty="0"/>
              <a:t>the </a:t>
            </a:r>
            <a:r>
              <a:rPr lang="en-US" sz="2300" dirty="0" smtClean="0"/>
              <a:t>“</a:t>
            </a:r>
            <a:r>
              <a:rPr lang="en-US" sz="2300" dirty="0"/>
              <a:t>in principle” proportion of output that a unit of money </a:t>
            </a:r>
            <a:r>
              <a:rPr lang="en-US" sz="2300" i="1" dirty="0"/>
              <a:t>should</a:t>
            </a:r>
            <a:r>
              <a:rPr lang="en-US" sz="2300" dirty="0"/>
              <a:t> claim in </a:t>
            </a:r>
            <a:r>
              <a:rPr lang="en-US" sz="2300" dirty="0" smtClean="0"/>
              <a:t>that </a:t>
            </a:r>
            <a:r>
              <a:rPr lang="en-US" sz="2300" dirty="0"/>
              <a:t>given future </a:t>
            </a:r>
            <a:r>
              <a:rPr lang="en-US" sz="2300" dirty="0" smtClean="0"/>
              <a:t>period. However, the expected baseline </a:t>
            </a:r>
            <a:r>
              <a:rPr lang="en-US" sz="2300" dirty="0"/>
              <a:t>proportion is </a:t>
            </a:r>
            <a:r>
              <a:rPr lang="en-US" sz="2300" i="1" dirty="0"/>
              <a:t>not</a:t>
            </a:r>
            <a:r>
              <a:rPr lang="en-US" sz="2300" dirty="0"/>
              <a:t> the </a:t>
            </a:r>
            <a:r>
              <a:rPr lang="en-US" sz="2300" dirty="0" smtClean="0"/>
              <a:t>actual or realized </a:t>
            </a:r>
            <a:r>
              <a:rPr lang="en-US" sz="2300" dirty="0"/>
              <a:t>proportion of </a:t>
            </a:r>
            <a:r>
              <a:rPr lang="en-US" sz="2300" dirty="0" smtClean="0"/>
              <a:t>output </a:t>
            </a:r>
            <a:r>
              <a:rPr lang="en-US" sz="2300" dirty="0"/>
              <a:t>that money </a:t>
            </a:r>
            <a:r>
              <a:rPr lang="en-US" sz="2300" i="1" dirty="0"/>
              <a:t>will</a:t>
            </a:r>
            <a:r>
              <a:rPr lang="en-US" sz="2300" dirty="0"/>
              <a:t> claim in that future </a:t>
            </a:r>
            <a:r>
              <a:rPr lang="en-US" sz="2300" dirty="0" smtClean="0"/>
              <a:t>period.</a:t>
            </a:r>
          </a:p>
          <a:p>
            <a:pPr>
              <a:spcBef>
                <a:spcPts val="1400"/>
              </a:spcBef>
            </a:pPr>
            <a:r>
              <a:rPr lang="en-US" sz="2300" dirty="0" smtClean="0"/>
              <a:t>The “realized proportion” </a:t>
            </a:r>
            <a:r>
              <a:rPr lang="en-US" sz="2300" dirty="0"/>
              <a:t>in </a:t>
            </a:r>
            <a:r>
              <a:rPr lang="en-US" sz="2300" dirty="0" smtClean="0"/>
              <a:t>the current </a:t>
            </a:r>
            <a:r>
              <a:rPr lang="en-US" sz="2300" dirty="0"/>
              <a:t>period is determined by an expectations driven market </a:t>
            </a:r>
            <a:r>
              <a:rPr lang="en-US" sz="2300" dirty="0" smtClean="0"/>
              <a:t>process that incorporates the expected future path of the realized proportion. The future path of the realized proportion is, in turn, best estimated by the expected future path of the baseline proportion. Why? Because </a:t>
            </a:r>
            <a:r>
              <a:rPr lang="en-US" sz="2300" dirty="0"/>
              <a:t>t</a:t>
            </a:r>
            <a:r>
              <a:rPr lang="en-US" sz="2300" dirty="0" smtClean="0"/>
              <a:t>he expected baseline proportion for a given future period represents the “in principle” entitlement in that future period.</a:t>
            </a:r>
            <a:endParaRPr lang="en-US" sz="2300"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71</a:t>
            </a:fld>
            <a:endParaRPr lang="en-US" dirty="0"/>
          </a:p>
        </p:txBody>
      </p:sp>
    </p:spTree>
    <p:extLst>
      <p:ext uri="{BB962C8B-B14F-4D97-AF65-F5344CB8AC3E}">
        <p14:creationId xmlns:p14="http://schemas.microsoft.com/office/powerpoint/2010/main" val="3155346455"/>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Essence of the</a:t>
            </a:r>
            <a:br>
              <a:rPr lang="en-US" sz="4000" dirty="0" smtClean="0"/>
            </a:br>
            <a:r>
              <a:rPr lang="en-US" sz="4000" dirty="0" err="1" smtClean="0"/>
              <a:t>Moneyholders</a:t>
            </a:r>
            <a:r>
              <a:rPr lang="en-US" sz="4000" dirty="0" smtClean="0"/>
              <a:t>’ Agreement</a:t>
            </a:r>
            <a:endParaRPr lang="en-US" sz="4000" dirty="0"/>
          </a:p>
        </p:txBody>
      </p:sp>
      <p:sp>
        <p:nvSpPr>
          <p:cNvPr id="3" name="Content Placeholder 2"/>
          <p:cNvSpPr>
            <a:spLocks noGrp="1"/>
          </p:cNvSpPr>
          <p:nvPr>
            <p:ph idx="1"/>
          </p:nvPr>
        </p:nvSpPr>
        <p:spPr>
          <a:xfrm>
            <a:off x="496991" y="1796088"/>
            <a:ext cx="8172997" cy="4639285"/>
          </a:xfrm>
        </p:spPr>
        <p:txBody>
          <a:bodyPr>
            <a:normAutofit fontScale="92500"/>
          </a:bodyPr>
          <a:lstStyle/>
          <a:p>
            <a:r>
              <a:rPr lang="en-US" dirty="0" smtClean="0"/>
              <a:t>It is the contention of The Enigma Series that the last four slides capture the essence of the implied “</a:t>
            </a:r>
            <a:r>
              <a:rPr lang="en-US" dirty="0" err="1" smtClean="0"/>
              <a:t>Moneyholders</a:t>
            </a:r>
            <a:r>
              <a:rPr lang="en-US" dirty="0" smtClean="0"/>
              <a:t>’ Agreement”.</a:t>
            </a:r>
          </a:p>
          <a:p>
            <a:r>
              <a:rPr lang="en-US" dirty="0" smtClean="0"/>
              <a:t>Money is a proportional claim on the output of society. </a:t>
            </a:r>
            <a:r>
              <a:rPr lang="en-US" dirty="0"/>
              <a:t>T</a:t>
            </a:r>
            <a:r>
              <a:rPr lang="en-US" dirty="0" smtClean="0"/>
              <a:t>he proportion of output that a unit of money can claim at this current point in time depends upon expectations of the future market value of each unit of money. The expected market value of a unit of money in some future period is calculated with reference to the expected realized proportion of output that each unit might claim in that period. The expected baseline proportion, the “in principle” entitlement of one unit of money, provides the best unbiased estimate of the expected realized proportion of output for that given future period.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72</a:t>
            </a:fld>
            <a:endParaRPr lang="en-US" dirty="0"/>
          </a:p>
        </p:txBody>
      </p:sp>
    </p:spTree>
    <p:extLst>
      <p:ext uri="{BB962C8B-B14F-4D97-AF65-F5344CB8AC3E}">
        <p14:creationId xmlns:p14="http://schemas.microsoft.com/office/powerpoint/2010/main" val="1463229597"/>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117771" cy="1339850"/>
          </a:xfrm>
        </p:spPr>
        <p:txBody>
          <a:bodyPr>
            <a:normAutofit/>
          </a:bodyPr>
          <a:lstStyle/>
          <a:p>
            <a:r>
              <a:rPr lang="en-US" sz="4000" dirty="0" smtClean="0"/>
              <a:t>Explaining By Example</a:t>
            </a:r>
            <a:endParaRPr lang="en-US" sz="4000" dirty="0"/>
          </a:p>
        </p:txBody>
      </p:sp>
      <p:sp>
        <p:nvSpPr>
          <p:cNvPr id="3" name="Content Placeholder 2"/>
          <p:cNvSpPr>
            <a:spLocks noGrp="1"/>
          </p:cNvSpPr>
          <p:nvPr>
            <p:ph idx="1"/>
          </p:nvPr>
        </p:nvSpPr>
        <p:spPr>
          <a:xfrm>
            <a:off x="497008" y="1800632"/>
            <a:ext cx="8117772" cy="3741575"/>
          </a:xfrm>
        </p:spPr>
        <p:txBody>
          <a:bodyPr>
            <a:normAutofit fontScale="92500"/>
          </a:bodyPr>
          <a:lstStyle/>
          <a:p>
            <a:r>
              <a:rPr lang="en-US" dirty="0" smtClean="0"/>
              <a:t>Let’s return to our example regarding the evolution of fiat money and discuss the details of the </a:t>
            </a:r>
            <a:r>
              <a:rPr lang="en-US" dirty="0" err="1" smtClean="0"/>
              <a:t>Moneyholders</a:t>
            </a:r>
            <a:r>
              <a:rPr lang="en-US" dirty="0" smtClean="0"/>
              <a:t>’ Agreement in this context. </a:t>
            </a:r>
            <a:r>
              <a:rPr lang="en-US" dirty="0"/>
              <a:t>In the case of our example, the </a:t>
            </a:r>
            <a:r>
              <a:rPr lang="en-US" dirty="0" smtClean="0"/>
              <a:t>absolute market </a:t>
            </a:r>
            <a:r>
              <a:rPr lang="en-US" dirty="0"/>
              <a:t>value of money has fluctuated </a:t>
            </a:r>
            <a:r>
              <a:rPr lang="en-US" dirty="0" smtClean="0"/>
              <a:t>in lockstep with </a:t>
            </a:r>
            <a:r>
              <a:rPr lang="en-US" dirty="0"/>
              <a:t>the </a:t>
            </a:r>
            <a:r>
              <a:rPr lang="en-US" dirty="0" smtClean="0"/>
              <a:t>absolute market </a:t>
            </a:r>
            <a:r>
              <a:rPr lang="en-US" dirty="0"/>
              <a:t>value of gold for twenty years. The day the new </a:t>
            </a:r>
            <a:r>
              <a:rPr lang="en-US" dirty="0" err="1" smtClean="0"/>
              <a:t>Moneyholders</a:t>
            </a:r>
            <a:r>
              <a:rPr lang="en-US" dirty="0" smtClean="0"/>
              <a:t>’ Agreement </a:t>
            </a:r>
            <a:r>
              <a:rPr lang="en-US" dirty="0"/>
              <a:t>is announced (the day the removal of gold convertibility is announced), the </a:t>
            </a:r>
            <a:r>
              <a:rPr lang="en-US" dirty="0" smtClean="0"/>
              <a:t>absolute market </a:t>
            </a:r>
            <a:r>
              <a:rPr lang="en-US" dirty="0"/>
              <a:t>value of each unit of money </a:t>
            </a:r>
            <a:r>
              <a:rPr lang="en-US" dirty="0" smtClean="0"/>
              <a:t>happens to be </a:t>
            </a:r>
            <a:r>
              <a:rPr lang="en-US" i="1" dirty="0" err="1"/>
              <a:t>V</a:t>
            </a:r>
            <a:r>
              <a:rPr lang="en-US" i="1" baseline="-25000" dirty="0" err="1"/>
              <a:t>M,</a:t>
            </a:r>
            <a:r>
              <a:rPr lang="en-US" i="1" baseline="-25000" dirty="0" err="1" smtClean="0"/>
              <a:t>k</a:t>
            </a:r>
            <a:r>
              <a:rPr lang="en-US" dirty="0" smtClean="0"/>
              <a:t> .</a:t>
            </a:r>
          </a:p>
          <a:p>
            <a:pPr>
              <a:spcBef>
                <a:spcPts val="1400"/>
              </a:spcBef>
            </a:pPr>
            <a:r>
              <a:rPr lang="en-US" dirty="0" smtClean="0"/>
              <a:t>The actual proportion of </a:t>
            </a:r>
            <a:r>
              <a:rPr lang="en-US" dirty="0"/>
              <a:t>output (</a:t>
            </a:r>
            <a:r>
              <a:rPr lang="en-US" dirty="0" smtClean="0"/>
              <a:t>α</a:t>
            </a:r>
            <a:r>
              <a:rPr lang="en-US" baseline="-25000" dirty="0" smtClean="0"/>
              <a:t>k </a:t>
            </a:r>
            <a:r>
              <a:rPr lang="en-US" dirty="0" smtClean="0"/>
              <a:t>) that each unit of money can purchase at that time can be calculated as follows:</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73</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502240715"/>
              </p:ext>
            </p:extLst>
          </p:nvPr>
        </p:nvGraphicFramePr>
        <p:xfrm>
          <a:off x="1125985" y="5490581"/>
          <a:ext cx="2820988" cy="633412"/>
        </p:xfrm>
        <a:graphic>
          <a:graphicData uri="http://schemas.openxmlformats.org/presentationml/2006/ole">
            <mc:AlternateContent xmlns:mc="http://schemas.openxmlformats.org/markup-compatibility/2006">
              <mc:Choice xmlns:v="urn:schemas-microsoft-com:vml" Requires="v">
                <p:oleObj spid="_x0000_s802307" name="Equation" r:id="rId3" imgW="1130300" imgH="254000" progId="Equation.3">
                  <p:embed/>
                </p:oleObj>
              </mc:Choice>
              <mc:Fallback>
                <p:oleObj name="Equation" r:id="rId3" imgW="1130300" imgH="254000" progId="Equation.3">
                  <p:embed/>
                  <p:pic>
                    <p:nvPicPr>
                      <p:cNvPr id="0" name=""/>
                      <p:cNvPicPr/>
                      <p:nvPr/>
                    </p:nvPicPr>
                    <p:blipFill>
                      <a:blip r:embed="rId4"/>
                      <a:stretch>
                        <a:fillRect/>
                      </a:stretch>
                    </p:blipFill>
                    <p:spPr>
                      <a:xfrm>
                        <a:off x="1125985" y="5490581"/>
                        <a:ext cx="2820988" cy="633412"/>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568646135"/>
              </p:ext>
            </p:extLst>
          </p:nvPr>
        </p:nvGraphicFramePr>
        <p:xfrm>
          <a:off x="5039663" y="5470331"/>
          <a:ext cx="2995612" cy="630238"/>
        </p:xfrm>
        <a:graphic>
          <a:graphicData uri="http://schemas.openxmlformats.org/presentationml/2006/ole">
            <mc:AlternateContent xmlns:mc="http://schemas.openxmlformats.org/markup-compatibility/2006">
              <mc:Choice xmlns:v="urn:schemas-microsoft-com:vml" Requires="v">
                <p:oleObj spid="_x0000_s802308" name="Equation" r:id="rId5" imgW="1206500" imgH="254000" progId="Equation.3">
                  <p:embed/>
                </p:oleObj>
              </mc:Choice>
              <mc:Fallback>
                <p:oleObj name="Equation" r:id="rId5" imgW="1206500" imgH="254000" progId="Equation.3">
                  <p:embed/>
                  <p:pic>
                    <p:nvPicPr>
                      <p:cNvPr id="0" name=""/>
                      <p:cNvPicPr/>
                      <p:nvPr/>
                    </p:nvPicPr>
                    <p:blipFill>
                      <a:blip r:embed="rId6"/>
                      <a:stretch>
                        <a:fillRect/>
                      </a:stretch>
                    </p:blipFill>
                    <p:spPr>
                      <a:xfrm>
                        <a:off x="5039663" y="5470331"/>
                        <a:ext cx="2995612" cy="630238"/>
                      </a:xfrm>
                      <a:prstGeom prst="rect">
                        <a:avLst/>
                      </a:prstGeom>
                    </p:spPr>
                  </p:pic>
                </p:oleObj>
              </mc:Fallback>
            </mc:AlternateContent>
          </a:graphicData>
        </a:graphic>
      </p:graphicFrame>
      <p:sp>
        <p:nvSpPr>
          <p:cNvPr id="8" name="TextBox 7"/>
          <p:cNvSpPr txBox="1"/>
          <p:nvPr/>
        </p:nvSpPr>
        <p:spPr>
          <a:xfrm>
            <a:off x="4037080" y="5580693"/>
            <a:ext cx="940958" cy="400110"/>
          </a:xfrm>
          <a:prstGeom prst="rect">
            <a:avLst/>
          </a:prstGeom>
          <a:noFill/>
        </p:spPr>
        <p:txBody>
          <a:bodyPr wrap="none" rtlCol="0">
            <a:spAutoFit/>
          </a:bodyPr>
          <a:lstStyle/>
          <a:p>
            <a:r>
              <a:rPr lang="en-US" sz="2000" dirty="0" smtClean="0"/>
              <a:t>Hence,</a:t>
            </a:r>
            <a:endParaRPr lang="en-US" sz="2000" dirty="0"/>
          </a:p>
        </p:txBody>
      </p:sp>
    </p:spTree>
    <p:extLst>
      <p:ext uri="{BB962C8B-B14F-4D97-AF65-F5344CB8AC3E}">
        <p14:creationId xmlns:p14="http://schemas.microsoft.com/office/powerpoint/2010/main" val="1524631177"/>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117771" cy="1339850"/>
          </a:xfrm>
        </p:spPr>
        <p:txBody>
          <a:bodyPr>
            <a:normAutofit/>
          </a:bodyPr>
          <a:lstStyle/>
          <a:p>
            <a:r>
              <a:rPr lang="en-US" sz="4000" dirty="0" smtClean="0"/>
              <a:t>Initial Realized Proportion in Terms of Money &amp; Velocity</a:t>
            </a:r>
            <a:endParaRPr lang="en-US" sz="4000" dirty="0"/>
          </a:p>
        </p:txBody>
      </p:sp>
      <p:sp>
        <p:nvSpPr>
          <p:cNvPr id="3" name="Content Placeholder 2"/>
          <p:cNvSpPr>
            <a:spLocks noGrp="1"/>
          </p:cNvSpPr>
          <p:nvPr>
            <p:ph idx="1"/>
          </p:nvPr>
        </p:nvSpPr>
        <p:spPr>
          <a:xfrm>
            <a:off x="497008" y="1819876"/>
            <a:ext cx="8117772" cy="3934013"/>
          </a:xfrm>
        </p:spPr>
        <p:txBody>
          <a:bodyPr>
            <a:normAutofit fontScale="92500" lnSpcReduction="10000"/>
          </a:bodyPr>
          <a:lstStyle/>
          <a:p>
            <a:r>
              <a:rPr lang="en-US" dirty="0" smtClean="0"/>
              <a:t>The realized proportion of output at announcement date is given by:</a:t>
            </a:r>
          </a:p>
          <a:p>
            <a:pPr>
              <a:spcBef>
                <a:spcPts val="3800"/>
              </a:spcBef>
            </a:pPr>
            <a:r>
              <a:rPr lang="en-US" dirty="0" smtClean="0"/>
              <a:t>The Simple Model states that the absolute market value of money at announcement date can be calculated as:</a:t>
            </a:r>
          </a:p>
          <a:p>
            <a:endParaRPr lang="en-US" dirty="0" smtClean="0"/>
          </a:p>
          <a:p>
            <a:pPr>
              <a:spcBef>
                <a:spcPts val="1400"/>
              </a:spcBef>
            </a:pPr>
            <a:endParaRPr lang="en-US" dirty="0" smtClean="0"/>
          </a:p>
          <a:p>
            <a:pPr>
              <a:spcBef>
                <a:spcPts val="200"/>
              </a:spcBef>
            </a:pPr>
            <a:r>
              <a:rPr lang="en-US" dirty="0" smtClean="0"/>
              <a:t>Therefore, the actual or realized proportion of </a:t>
            </a:r>
            <a:r>
              <a:rPr lang="en-US" dirty="0"/>
              <a:t>output (</a:t>
            </a:r>
            <a:r>
              <a:rPr lang="en-US" dirty="0" smtClean="0"/>
              <a:t>α</a:t>
            </a:r>
            <a:r>
              <a:rPr lang="en-US" baseline="-25000" dirty="0" smtClean="0"/>
              <a:t>k </a:t>
            </a:r>
            <a:r>
              <a:rPr lang="en-US" dirty="0" smtClean="0"/>
              <a:t>) that each unit of money can purchase at announcement date can be stated as:</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74</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1949068398"/>
              </p:ext>
            </p:extLst>
          </p:nvPr>
        </p:nvGraphicFramePr>
        <p:xfrm>
          <a:off x="3019423" y="2295107"/>
          <a:ext cx="2995612" cy="630238"/>
        </p:xfrm>
        <a:graphic>
          <a:graphicData uri="http://schemas.openxmlformats.org/presentationml/2006/ole">
            <mc:AlternateContent xmlns:mc="http://schemas.openxmlformats.org/markup-compatibility/2006">
              <mc:Choice xmlns:v="urn:schemas-microsoft-com:vml" Requires="v">
                <p:oleObj spid="_x0000_s803569" name="Equation" r:id="rId3" imgW="1206500" imgH="254000" progId="Equation.3">
                  <p:embed/>
                </p:oleObj>
              </mc:Choice>
              <mc:Fallback>
                <p:oleObj name="Equation" r:id="rId3" imgW="1206500" imgH="254000" progId="Equation.3">
                  <p:embed/>
                  <p:pic>
                    <p:nvPicPr>
                      <p:cNvPr id="0" name=""/>
                      <p:cNvPicPr/>
                      <p:nvPr/>
                    </p:nvPicPr>
                    <p:blipFill>
                      <a:blip r:embed="rId4"/>
                      <a:stretch>
                        <a:fillRect/>
                      </a:stretch>
                    </p:blipFill>
                    <p:spPr>
                      <a:xfrm>
                        <a:off x="3019423" y="2295107"/>
                        <a:ext cx="2995612" cy="630238"/>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621217200"/>
              </p:ext>
            </p:extLst>
          </p:nvPr>
        </p:nvGraphicFramePr>
        <p:xfrm>
          <a:off x="3316858" y="3565296"/>
          <a:ext cx="2165350" cy="1049337"/>
        </p:xfrm>
        <a:graphic>
          <a:graphicData uri="http://schemas.openxmlformats.org/presentationml/2006/ole">
            <mc:AlternateContent xmlns:mc="http://schemas.openxmlformats.org/markup-compatibility/2006">
              <mc:Choice xmlns:v="urn:schemas-microsoft-com:vml" Requires="v">
                <p:oleObj spid="_x0000_s803570" name="Equation" r:id="rId5" imgW="889000" imgH="431800" progId="Equation.3">
                  <p:embed/>
                </p:oleObj>
              </mc:Choice>
              <mc:Fallback>
                <p:oleObj name="Equation" r:id="rId5" imgW="889000" imgH="431800" progId="Equation.3">
                  <p:embed/>
                  <p:pic>
                    <p:nvPicPr>
                      <p:cNvPr id="0" name=""/>
                      <p:cNvPicPr/>
                      <p:nvPr/>
                    </p:nvPicPr>
                    <p:blipFill>
                      <a:blip r:embed="rId6"/>
                      <a:stretch>
                        <a:fillRect/>
                      </a:stretch>
                    </p:blipFill>
                    <p:spPr>
                      <a:xfrm>
                        <a:off x="3316858" y="3565296"/>
                        <a:ext cx="2165350" cy="1049337"/>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977828957"/>
              </p:ext>
            </p:extLst>
          </p:nvPr>
        </p:nvGraphicFramePr>
        <p:xfrm>
          <a:off x="3491293" y="5191743"/>
          <a:ext cx="1884362" cy="1068387"/>
        </p:xfrm>
        <a:graphic>
          <a:graphicData uri="http://schemas.openxmlformats.org/presentationml/2006/ole">
            <mc:AlternateContent xmlns:mc="http://schemas.openxmlformats.org/markup-compatibility/2006">
              <mc:Choice xmlns:v="urn:schemas-microsoft-com:vml" Requires="v">
                <p:oleObj spid="_x0000_s803571" name="Equation" r:id="rId7" imgW="762000" imgH="431800" progId="Equation.3">
                  <p:embed/>
                </p:oleObj>
              </mc:Choice>
              <mc:Fallback>
                <p:oleObj name="Equation" r:id="rId7" imgW="762000" imgH="431800" progId="Equation.3">
                  <p:embed/>
                  <p:pic>
                    <p:nvPicPr>
                      <p:cNvPr id="0" name=""/>
                      <p:cNvPicPr/>
                      <p:nvPr/>
                    </p:nvPicPr>
                    <p:blipFill>
                      <a:blip r:embed="rId8"/>
                      <a:stretch>
                        <a:fillRect/>
                      </a:stretch>
                    </p:blipFill>
                    <p:spPr>
                      <a:xfrm>
                        <a:off x="3491293" y="5191743"/>
                        <a:ext cx="1884362" cy="1068387"/>
                      </a:xfrm>
                      <a:prstGeom prst="rect">
                        <a:avLst/>
                      </a:prstGeom>
                    </p:spPr>
                  </p:pic>
                </p:oleObj>
              </mc:Fallback>
            </mc:AlternateContent>
          </a:graphicData>
        </a:graphic>
      </p:graphicFrame>
    </p:spTree>
    <p:extLst>
      <p:ext uri="{BB962C8B-B14F-4D97-AF65-F5344CB8AC3E}">
        <p14:creationId xmlns:p14="http://schemas.microsoft.com/office/powerpoint/2010/main" val="1673209196"/>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117771" cy="1339850"/>
          </a:xfrm>
        </p:spPr>
        <p:txBody>
          <a:bodyPr>
            <a:normAutofit/>
          </a:bodyPr>
          <a:lstStyle/>
          <a:p>
            <a:r>
              <a:rPr lang="en-US" sz="4000" dirty="0" smtClean="0"/>
              <a:t>Calculation of the</a:t>
            </a:r>
            <a:br>
              <a:rPr lang="en-US" sz="4000" dirty="0" smtClean="0"/>
            </a:br>
            <a:r>
              <a:rPr lang="en-US" sz="4000" dirty="0" smtClean="0"/>
              <a:t>“In Principle” Entitlement</a:t>
            </a:r>
            <a:endParaRPr lang="en-US" sz="4000" dirty="0"/>
          </a:p>
        </p:txBody>
      </p:sp>
      <p:sp>
        <p:nvSpPr>
          <p:cNvPr id="3" name="Content Placeholder 2"/>
          <p:cNvSpPr>
            <a:spLocks noGrp="1"/>
          </p:cNvSpPr>
          <p:nvPr>
            <p:ph idx="1"/>
          </p:nvPr>
        </p:nvSpPr>
        <p:spPr>
          <a:xfrm>
            <a:off x="497008" y="1800631"/>
            <a:ext cx="8117772" cy="3703088"/>
          </a:xfrm>
        </p:spPr>
        <p:txBody>
          <a:bodyPr>
            <a:normAutofit/>
          </a:bodyPr>
          <a:lstStyle/>
          <a:p>
            <a:r>
              <a:rPr lang="en-US" sz="2200" dirty="0" smtClean="0"/>
              <a:t>By agreement, </a:t>
            </a:r>
            <a:r>
              <a:rPr lang="en-US" sz="2200" dirty="0"/>
              <a:t>t</a:t>
            </a:r>
            <a:r>
              <a:rPr lang="en-US" sz="2200" dirty="0" smtClean="0"/>
              <a:t>he initial baseline proportion (β</a:t>
            </a:r>
            <a:r>
              <a:rPr lang="en-US" sz="2200" baseline="-25000" dirty="0" smtClean="0"/>
              <a:t>k </a:t>
            </a:r>
            <a:r>
              <a:rPr lang="en-US" sz="2200" dirty="0" smtClean="0"/>
              <a:t>) is set equal to the realized proportion of output at announcement date.</a:t>
            </a:r>
          </a:p>
          <a:p>
            <a:pPr marL="0" indent="0">
              <a:buNone/>
            </a:pPr>
            <a:endParaRPr lang="en-US" sz="2200" dirty="0"/>
          </a:p>
          <a:p>
            <a:pPr>
              <a:spcBef>
                <a:spcPts val="3600"/>
              </a:spcBef>
            </a:pPr>
            <a:r>
              <a:rPr lang="en-US" sz="2200" dirty="0" smtClean="0"/>
              <a:t>The initial baseline proportion is then used as the reference point for subsequent calculations of the “in principle” proportion of output that money can claim.</a:t>
            </a:r>
            <a:r>
              <a:rPr lang="en-US" sz="2200" dirty="0"/>
              <a:t> </a:t>
            </a:r>
            <a:r>
              <a:rPr lang="en-US" sz="2200" dirty="0" smtClean="0"/>
              <a:t>If </a:t>
            </a:r>
            <a:r>
              <a:rPr lang="en-US" sz="2200" dirty="0"/>
              <a:t>the money base </a:t>
            </a:r>
            <a:r>
              <a:rPr lang="en-US" sz="2200" dirty="0" smtClean="0"/>
              <a:t>doubles from its initial level (at announcement date), then the </a:t>
            </a:r>
            <a:r>
              <a:rPr lang="en-US" sz="2200" dirty="0"/>
              <a:t>“in principle” entitlement of each unit of money </a:t>
            </a:r>
            <a:r>
              <a:rPr lang="en-US" sz="2200" dirty="0" smtClean="0"/>
              <a:t>halves.</a:t>
            </a:r>
            <a:endParaRPr lang="en-US" sz="2200" dirty="0"/>
          </a:p>
          <a:p>
            <a:endParaRPr lang="en-US" dirty="0" smtClean="0"/>
          </a:p>
          <a:p>
            <a:endParaRPr lang="en-US" dirty="0"/>
          </a:p>
          <a:p>
            <a:endParaRPr lang="en-US" dirty="0" smtClean="0"/>
          </a:p>
          <a:p>
            <a:pPr>
              <a:spcBef>
                <a:spcPts val="1400"/>
              </a:spcBef>
            </a:pPr>
            <a:endParaRPr lang="en-US" dirty="0" smtClean="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75</a:t>
            </a:fld>
            <a:endParaRPr lang="en-US" dirty="0"/>
          </a:p>
        </p:txBody>
      </p:sp>
      <p:graphicFrame>
        <p:nvGraphicFramePr>
          <p:cNvPr id="11" name="Object 10"/>
          <p:cNvGraphicFramePr>
            <a:graphicFrameLocks noChangeAspect="1"/>
          </p:cNvGraphicFramePr>
          <p:nvPr>
            <p:extLst>
              <p:ext uri="{D42A27DB-BD31-4B8C-83A1-F6EECF244321}">
                <p14:modId xmlns:p14="http://schemas.microsoft.com/office/powerpoint/2010/main" val="1170455794"/>
              </p:ext>
            </p:extLst>
          </p:nvPr>
        </p:nvGraphicFramePr>
        <p:xfrm>
          <a:off x="2884165" y="5210987"/>
          <a:ext cx="3267075" cy="1068387"/>
        </p:xfrm>
        <a:graphic>
          <a:graphicData uri="http://schemas.openxmlformats.org/presentationml/2006/ole">
            <mc:AlternateContent xmlns:mc="http://schemas.openxmlformats.org/markup-compatibility/2006">
              <mc:Choice xmlns:v="urn:schemas-microsoft-com:vml" Requires="v">
                <p:oleObj spid="_x0000_s806391" name="Equation" r:id="rId3" imgW="1320800" imgH="431800" progId="Equation.3">
                  <p:embed/>
                </p:oleObj>
              </mc:Choice>
              <mc:Fallback>
                <p:oleObj name="Equation" r:id="rId3" imgW="1320800" imgH="431800" progId="Equation.3">
                  <p:embed/>
                  <p:pic>
                    <p:nvPicPr>
                      <p:cNvPr id="0" name=""/>
                      <p:cNvPicPr/>
                      <p:nvPr/>
                    </p:nvPicPr>
                    <p:blipFill>
                      <a:blip r:embed="rId4"/>
                      <a:stretch>
                        <a:fillRect/>
                      </a:stretch>
                    </p:blipFill>
                    <p:spPr>
                      <a:xfrm>
                        <a:off x="2884165" y="5210987"/>
                        <a:ext cx="3267075" cy="1068387"/>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108365724"/>
              </p:ext>
            </p:extLst>
          </p:nvPr>
        </p:nvGraphicFramePr>
        <p:xfrm>
          <a:off x="3172138" y="2504917"/>
          <a:ext cx="2606675" cy="1068387"/>
        </p:xfrm>
        <a:graphic>
          <a:graphicData uri="http://schemas.openxmlformats.org/presentationml/2006/ole">
            <mc:AlternateContent xmlns:mc="http://schemas.openxmlformats.org/markup-compatibility/2006">
              <mc:Choice xmlns:v="urn:schemas-microsoft-com:vml" Requires="v">
                <p:oleObj spid="_x0000_s806392" name="Equation" r:id="rId5" imgW="1054100" imgH="431800" progId="Equation.3">
                  <p:embed/>
                </p:oleObj>
              </mc:Choice>
              <mc:Fallback>
                <p:oleObj name="Equation" r:id="rId5" imgW="1054100" imgH="431800" progId="Equation.3">
                  <p:embed/>
                  <p:pic>
                    <p:nvPicPr>
                      <p:cNvPr id="0" name=""/>
                      <p:cNvPicPr/>
                      <p:nvPr/>
                    </p:nvPicPr>
                    <p:blipFill>
                      <a:blip r:embed="rId6"/>
                      <a:stretch>
                        <a:fillRect/>
                      </a:stretch>
                    </p:blipFill>
                    <p:spPr>
                      <a:xfrm>
                        <a:off x="3172138" y="2504917"/>
                        <a:ext cx="2606675" cy="1068387"/>
                      </a:xfrm>
                      <a:prstGeom prst="rect">
                        <a:avLst/>
                      </a:prstGeom>
                    </p:spPr>
                  </p:pic>
                </p:oleObj>
              </mc:Fallback>
            </mc:AlternateContent>
          </a:graphicData>
        </a:graphic>
      </p:graphicFrame>
    </p:spTree>
    <p:extLst>
      <p:ext uri="{BB962C8B-B14F-4D97-AF65-F5344CB8AC3E}">
        <p14:creationId xmlns:p14="http://schemas.microsoft.com/office/powerpoint/2010/main" val="3334296022"/>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209810" cy="1339850"/>
          </a:xfrm>
        </p:spPr>
        <p:txBody>
          <a:bodyPr>
            <a:normAutofit/>
          </a:bodyPr>
          <a:lstStyle/>
          <a:p>
            <a:r>
              <a:rPr lang="en-US" sz="4000" dirty="0"/>
              <a:t>The Baseline Proportion is the Link Between the Past, Present &amp; </a:t>
            </a:r>
            <a:r>
              <a:rPr lang="en-US" sz="4000" dirty="0" smtClean="0"/>
              <a:t>Future</a:t>
            </a:r>
            <a:endParaRPr lang="en-US" sz="4000" dirty="0"/>
          </a:p>
        </p:txBody>
      </p:sp>
      <p:sp>
        <p:nvSpPr>
          <p:cNvPr id="3" name="Content Placeholder 2"/>
          <p:cNvSpPr>
            <a:spLocks noGrp="1"/>
          </p:cNvSpPr>
          <p:nvPr>
            <p:ph idx="1"/>
          </p:nvPr>
        </p:nvSpPr>
        <p:spPr>
          <a:xfrm>
            <a:off x="497008" y="1800632"/>
            <a:ext cx="8209810" cy="4547263"/>
          </a:xfrm>
        </p:spPr>
        <p:txBody>
          <a:bodyPr>
            <a:normAutofit fontScale="92500"/>
          </a:bodyPr>
          <a:lstStyle/>
          <a:p>
            <a:r>
              <a:rPr lang="en-US" dirty="0" smtClean="0"/>
              <a:t>The baseline proportion provides a contractual, or some may prefer to argue a “psychological” benchmark for the calculation of the “in principle” proportion of output that one unit of the monetary base should claim at a given future point in time.</a:t>
            </a:r>
          </a:p>
          <a:p>
            <a:r>
              <a:rPr lang="en-US" dirty="0" smtClean="0"/>
              <a:t>The baseline proportion plays a critical role in the determination of the value of money. </a:t>
            </a:r>
            <a:r>
              <a:rPr lang="en-US" dirty="0"/>
              <a:t>The “baseline proportion” is, in essence, the link between the past, present and future of any fiat currency. As discussed, every fiat currency begins life with an arbitrary </a:t>
            </a:r>
            <a:r>
              <a:rPr lang="en-US" dirty="0" smtClean="0"/>
              <a:t>value (</a:t>
            </a:r>
            <a:r>
              <a:rPr lang="en-US" i="1" dirty="0" err="1" smtClean="0"/>
              <a:t>V</a:t>
            </a:r>
            <a:r>
              <a:rPr lang="en-US" i="1" baseline="-25000" dirty="0" err="1" smtClean="0"/>
              <a:t>M,k</a:t>
            </a:r>
            <a:r>
              <a:rPr lang="en-US" dirty="0" smtClean="0"/>
              <a:t> ). </a:t>
            </a:r>
            <a:r>
              <a:rPr lang="en-US" dirty="0"/>
              <a:t>The value of a fiat currency is always tied back to this initial arbitrary </a:t>
            </a:r>
            <a:r>
              <a:rPr lang="en-US" dirty="0" smtClean="0"/>
              <a:t>value</a:t>
            </a:r>
            <a:r>
              <a:rPr lang="en-US" dirty="0"/>
              <a:t> </a:t>
            </a:r>
            <a:r>
              <a:rPr lang="en-US" dirty="0" smtClean="0"/>
              <a:t>(unless </a:t>
            </a:r>
            <a:r>
              <a:rPr lang="en-US" dirty="0"/>
              <a:t>the currency is completely </a:t>
            </a:r>
            <a:r>
              <a:rPr lang="en-US" dirty="0" smtClean="0"/>
              <a:t>reissued). The baseline proportion provides the </a:t>
            </a:r>
            <a:r>
              <a:rPr lang="en-US" dirty="0"/>
              <a:t>link between this initial arbitrary value and any subsequent </a:t>
            </a:r>
            <a:r>
              <a:rPr lang="en-US" dirty="0" smtClean="0"/>
              <a:t>value.</a:t>
            </a:r>
            <a:endParaRPr lang="en-US" dirty="0"/>
          </a:p>
          <a:p>
            <a:endParaRPr lang="en-US" dirty="0" smtClean="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76</a:t>
            </a:fld>
            <a:endParaRPr lang="en-US" dirty="0"/>
          </a:p>
        </p:txBody>
      </p:sp>
    </p:spTree>
    <p:extLst>
      <p:ext uri="{BB962C8B-B14F-4D97-AF65-F5344CB8AC3E}">
        <p14:creationId xmlns:p14="http://schemas.microsoft.com/office/powerpoint/2010/main" val="4166472953"/>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Creation of a</a:t>
            </a:r>
            <a:br>
              <a:rPr lang="en-US" sz="4000" dirty="0" smtClean="0"/>
            </a:br>
            <a:r>
              <a:rPr lang="en-US" sz="4000" dirty="0" smtClean="0"/>
              <a:t>Proportional Claim</a:t>
            </a:r>
            <a:endParaRPr lang="en-US" sz="4000" dirty="0"/>
          </a:p>
        </p:txBody>
      </p:sp>
      <p:sp>
        <p:nvSpPr>
          <p:cNvPr id="3" name="Content Placeholder 2"/>
          <p:cNvSpPr>
            <a:spLocks noGrp="1"/>
          </p:cNvSpPr>
          <p:nvPr>
            <p:ph idx="1"/>
          </p:nvPr>
        </p:nvSpPr>
        <p:spPr>
          <a:xfrm>
            <a:off x="497007" y="1820715"/>
            <a:ext cx="8191403" cy="4570120"/>
          </a:xfrm>
        </p:spPr>
        <p:txBody>
          <a:bodyPr>
            <a:normAutofit fontScale="92500" lnSpcReduction="10000"/>
          </a:bodyPr>
          <a:lstStyle/>
          <a:p>
            <a:r>
              <a:rPr lang="en-US" dirty="0" smtClean="0"/>
              <a:t>In order to understand why the baseline or “in principle” proportion is so fundamental, we need to step back and think about how any proportional claim is defined when it is first created. For the purposes of simplicity, we shall use the most common example of a proportional claim: common stock.</a:t>
            </a:r>
          </a:p>
          <a:p>
            <a:pPr>
              <a:spcBef>
                <a:spcPts val="1400"/>
              </a:spcBef>
            </a:pPr>
            <a:r>
              <a:rPr lang="en-US" dirty="0" smtClean="0"/>
              <a:t>Whenever a unique set of proportional claims are created, there are two decisions that must be made:</a:t>
            </a:r>
          </a:p>
          <a:p>
            <a:pPr marL="808038" lvl="1" indent="-457200">
              <a:buFont typeface="+mj-lt"/>
              <a:buAutoNum type="arabicPeriod"/>
            </a:pPr>
            <a:r>
              <a:rPr lang="en-US" sz="2400" dirty="0"/>
              <a:t>What is </a:t>
            </a:r>
            <a:r>
              <a:rPr lang="en-US" sz="2400" dirty="0" smtClean="0"/>
              <a:t>the nature and scope of the </a:t>
            </a:r>
            <a:r>
              <a:rPr lang="en-US" sz="2400" dirty="0"/>
              <a:t>economic benefit to which the set of claims are entitled? (What is the economic benefit to which the outstanding shares of the company </a:t>
            </a:r>
            <a:r>
              <a:rPr lang="en-US" sz="2400" dirty="0" smtClean="0"/>
              <a:t>are collectively </a:t>
            </a:r>
            <a:r>
              <a:rPr lang="en-US" sz="2400" dirty="0"/>
              <a:t>entitled to?)</a:t>
            </a:r>
          </a:p>
          <a:p>
            <a:pPr marL="808038" lvl="1" indent="-457200">
              <a:buFont typeface="+mj-lt"/>
              <a:buAutoNum type="arabicPeriod"/>
            </a:pPr>
            <a:r>
              <a:rPr lang="en-US" sz="2400" dirty="0" smtClean="0"/>
              <a:t>How many claims will initially be issued? (How many shares of common stock will be issued?)</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77</a:t>
            </a:fld>
            <a:endParaRPr lang="en-US" dirty="0"/>
          </a:p>
        </p:txBody>
      </p:sp>
    </p:spTree>
    <p:extLst>
      <p:ext uri="{BB962C8B-B14F-4D97-AF65-F5344CB8AC3E}">
        <p14:creationId xmlns:p14="http://schemas.microsoft.com/office/powerpoint/2010/main" val="1179285400"/>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Scope of the Collective Entitlement Must be Fixed</a:t>
            </a:r>
            <a:endParaRPr lang="en-US" sz="4000" dirty="0"/>
          </a:p>
        </p:txBody>
      </p:sp>
      <p:sp>
        <p:nvSpPr>
          <p:cNvPr id="3" name="Content Placeholder 2"/>
          <p:cNvSpPr>
            <a:spLocks noGrp="1"/>
          </p:cNvSpPr>
          <p:nvPr>
            <p:ph idx="1"/>
          </p:nvPr>
        </p:nvSpPr>
        <p:spPr>
          <a:xfrm>
            <a:off x="497008" y="1799793"/>
            <a:ext cx="8136180" cy="4528857"/>
          </a:xfrm>
        </p:spPr>
        <p:txBody>
          <a:bodyPr>
            <a:normAutofit fontScale="92500"/>
          </a:bodyPr>
          <a:lstStyle/>
          <a:p>
            <a:r>
              <a:rPr lang="en-US" dirty="0" smtClean="0"/>
              <a:t>For a unique set of proportional claims to be defined and hence, have value, the </a:t>
            </a:r>
            <a:r>
              <a:rPr lang="en-US" i="1" dirty="0" smtClean="0"/>
              <a:t>nature</a:t>
            </a:r>
            <a:r>
              <a:rPr lang="en-US" dirty="0" smtClean="0"/>
              <a:t> and </a:t>
            </a:r>
            <a:r>
              <a:rPr lang="en-US" i="1" dirty="0" smtClean="0"/>
              <a:t>scope</a:t>
            </a:r>
            <a:r>
              <a:rPr lang="en-US" dirty="0" smtClean="0"/>
              <a:t> of the collective economic entitlement of those claims must be fixed.</a:t>
            </a:r>
          </a:p>
          <a:p>
            <a:pPr>
              <a:spcBef>
                <a:spcPts val="1400"/>
              </a:spcBef>
            </a:pPr>
            <a:r>
              <a:rPr lang="en-US" dirty="0" smtClean="0"/>
              <a:t>In order for shares of common stock to have value, the shareholders’ agreement must define the </a:t>
            </a:r>
            <a:r>
              <a:rPr lang="en-US" i="1" dirty="0" smtClean="0"/>
              <a:t>nature</a:t>
            </a:r>
            <a:r>
              <a:rPr lang="en-US" dirty="0" smtClean="0"/>
              <a:t> of the collective entitlement (residual cash flows) and the </a:t>
            </a:r>
            <a:r>
              <a:rPr lang="en-US" i="1" dirty="0" smtClean="0"/>
              <a:t>scope</a:t>
            </a:r>
            <a:r>
              <a:rPr lang="en-US" dirty="0" smtClean="0"/>
              <a:t> of the collective entitlement (100% of residual cash flows). The scope of the entitlement is not variable: the outstanding shares of common stock don’t claim 100% of residual cash flows this week, then 8% of cash flows the next and 73% of cash flows the week after. The scope of the collective entitlement is fixed and can only be changed by an amendment to the shareholders’ agreement.</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78</a:t>
            </a:fld>
            <a:endParaRPr lang="en-US" dirty="0"/>
          </a:p>
        </p:txBody>
      </p:sp>
    </p:spTree>
    <p:extLst>
      <p:ext uri="{BB962C8B-B14F-4D97-AF65-F5344CB8AC3E}">
        <p14:creationId xmlns:p14="http://schemas.microsoft.com/office/powerpoint/2010/main" val="1807086037"/>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Common Stock:</a:t>
            </a:r>
            <a:br>
              <a:rPr lang="en-US" sz="4000" dirty="0" smtClean="0"/>
            </a:br>
            <a:r>
              <a:rPr lang="en-US" sz="4000" dirty="0" smtClean="0"/>
              <a:t>The Scope of the Entitlement</a:t>
            </a:r>
            <a:endParaRPr lang="en-US" sz="4000" dirty="0"/>
          </a:p>
        </p:txBody>
      </p:sp>
      <p:sp>
        <p:nvSpPr>
          <p:cNvPr id="3" name="Content Placeholder 2"/>
          <p:cNvSpPr>
            <a:spLocks noGrp="1"/>
          </p:cNvSpPr>
          <p:nvPr>
            <p:ph idx="1"/>
          </p:nvPr>
        </p:nvSpPr>
        <p:spPr>
          <a:xfrm>
            <a:off x="497009" y="1838281"/>
            <a:ext cx="8080958" cy="4518069"/>
          </a:xfrm>
        </p:spPr>
        <p:txBody>
          <a:bodyPr>
            <a:normAutofit fontScale="92500" lnSpcReduction="10000"/>
          </a:bodyPr>
          <a:lstStyle/>
          <a:p>
            <a:r>
              <a:rPr lang="en-US" dirty="0" smtClean="0"/>
              <a:t>A key part of defining any proportional claim is defining the scope of the economic </a:t>
            </a:r>
            <a:r>
              <a:rPr lang="en-US" dirty="0"/>
              <a:t>benefit to which the set of claims are </a:t>
            </a:r>
            <a:r>
              <a:rPr lang="en-US" dirty="0" smtClean="0"/>
              <a:t>entitled</a:t>
            </a:r>
            <a:r>
              <a:rPr lang="en-US" dirty="0"/>
              <a:t>.</a:t>
            </a:r>
            <a:r>
              <a:rPr lang="en-US" dirty="0" smtClean="0"/>
              <a:t> In the case of common stock, the answer is relatively easy. Collectively, the outstanding shares of the company are entitled to 100% of the residual cash flows generated by the company in each and every period. The shares can’t claim 120% of residual cash flows. (The scope of the collective entitlement can drop to less than 100%, but only </a:t>
            </a:r>
            <a:r>
              <a:rPr lang="en-US" dirty="0"/>
              <a:t>i</a:t>
            </a:r>
            <a:r>
              <a:rPr lang="en-US" dirty="0" smtClean="0"/>
              <a:t>f shareholders approve the issuance of a new class of stock.)</a:t>
            </a:r>
          </a:p>
          <a:p>
            <a:r>
              <a:rPr lang="en-US" dirty="0" smtClean="0"/>
              <a:t>The key point is that the scope of the entitlement is defined and fixed by the shareholders’ agreement. The agreement can not be mute on this point, nor is the scope of the claim variable or random in nature.</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79</a:t>
            </a:fld>
            <a:endParaRPr lang="en-US" dirty="0"/>
          </a:p>
        </p:txBody>
      </p:sp>
    </p:spTree>
    <p:extLst>
      <p:ext uri="{BB962C8B-B14F-4D97-AF65-F5344CB8AC3E}">
        <p14:creationId xmlns:p14="http://schemas.microsoft.com/office/powerpoint/2010/main" val="2635104871"/>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a:t>
            </a:r>
            <a:br>
              <a:rPr lang="en-US" sz="4000" dirty="0" smtClean="0"/>
            </a:br>
            <a:r>
              <a:rPr lang="en-US" sz="4000" dirty="0" smtClean="0"/>
              <a:t>The Scope of the Entitlement</a:t>
            </a:r>
            <a:endParaRPr lang="en-US" sz="4000" dirty="0"/>
          </a:p>
        </p:txBody>
      </p:sp>
      <p:sp>
        <p:nvSpPr>
          <p:cNvPr id="3" name="Content Placeholder 2"/>
          <p:cNvSpPr>
            <a:spLocks noGrp="1"/>
          </p:cNvSpPr>
          <p:nvPr>
            <p:ph idx="1"/>
          </p:nvPr>
        </p:nvSpPr>
        <p:spPr>
          <a:xfrm>
            <a:off x="497008" y="1799793"/>
            <a:ext cx="8265033" cy="4528859"/>
          </a:xfrm>
        </p:spPr>
        <p:txBody>
          <a:bodyPr>
            <a:normAutofit fontScale="92500"/>
          </a:bodyPr>
          <a:lstStyle/>
          <a:p>
            <a:r>
              <a:rPr lang="en-US" dirty="0" smtClean="0"/>
              <a:t>Money is a proportional claim on the output of society: that is the </a:t>
            </a:r>
            <a:r>
              <a:rPr lang="en-US" i="1" dirty="0" smtClean="0"/>
              <a:t>nature</a:t>
            </a:r>
            <a:r>
              <a:rPr lang="en-US" dirty="0" smtClean="0"/>
              <a:t> of the claim. However, in order for the claim to be defined and have a “predictable” value, the </a:t>
            </a:r>
            <a:r>
              <a:rPr lang="en-US" i="1" dirty="0" smtClean="0"/>
              <a:t>scope</a:t>
            </a:r>
            <a:r>
              <a:rPr lang="en-US" dirty="0" smtClean="0"/>
              <a:t> of the collective entitlement needs to be determined and then the scope needs to be fixed at that level by the </a:t>
            </a:r>
            <a:r>
              <a:rPr lang="en-US" dirty="0" err="1" smtClean="0"/>
              <a:t>Moneyholders</a:t>
            </a:r>
            <a:r>
              <a:rPr lang="en-US" dirty="0" smtClean="0"/>
              <a:t>’ Agreement.</a:t>
            </a:r>
          </a:p>
          <a:p>
            <a:r>
              <a:rPr lang="en-US" dirty="0" smtClean="0"/>
              <a:t>In simple terms, when the new currency is launched (at announcement date) the monetary base represents a claim against some percentage of real output within a defined period. The collective entitlement of the monetary base may be 150% of output within the defined period or 20% of output, or any other non-negative percentage. But once the scope of the claim is determined, it is fixed for all future periods.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80</a:t>
            </a:fld>
            <a:endParaRPr lang="en-US" dirty="0"/>
          </a:p>
        </p:txBody>
      </p:sp>
    </p:spTree>
    <p:extLst>
      <p:ext uri="{BB962C8B-B14F-4D97-AF65-F5344CB8AC3E}">
        <p14:creationId xmlns:p14="http://schemas.microsoft.com/office/powerpoint/2010/main" val="1195863542"/>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Defining and Fixing the Scope of Collective Entitlement</a:t>
            </a:r>
            <a:endParaRPr lang="en-US" sz="4000" dirty="0"/>
          </a:p>
        </p:txBody>
      </p:sp>
      <p:sp>
        <p:nvSpPr>
          <p:cNvPr id="3" name="Content Placeholder 2"/>
          <p:cNvSpPr>
            <a:spLocks noGrp="1"/>
          </p:cNvSpPr>
          <p:nvPr>
            <p:ph idx="1"/>
          </p:nvPr>
        </p:nvSpPr>
        <p:spPr>
          <a:xfrm>
            <a:off x="497008" y="1819876"/>
            <a:ext cx="8265033" cy="4551715"/>
          </a:xfrm>
        </p:spPr>
        <p:txBody>
          <a:bodyPr>
            <a:normAutofit fontScale="92500" lnSpcReduction="10000"/>
          </a:bodyPr>
          <a:lstStyle/>
          <a:p>
            <a:r>
              <a:rPr lang="en-US" dirty="0" smtClean="0"/>
              <a:t>In order for a set of proportional claims to have an “understood” or “predictable” value, the nature and scope of the collective entitlement of those claims must be defined and it must be fixed. Typically, common stock represents a claim to 100% of residual cash flows. Money represents a claim to </a:t>
            </a:r>
            <a:r>
              <a:rPr lang="en-US" i="1" dirty="0" smtClean="0"/>
              <a:t>x%</a:t>
            </a:r>
            <a:r>
              <a:rPr lang="en-US" dirty="0" smtClean="0"/>
              <a:t> of output in each defined period, where </a:t>
            </a:r>
            <a:r>
              <a:rPr lang="en-US" i="1" dirty="0" smtClean="0"/>
              <a:t>x</a:t>
            </a:r>
            <a:r>
              <a:rPr lang="en-US" dirty="0" smtClean="0"/>
              <a:t> is a non-negative number that is determined at announcement date.</a:t>
            </a:r>
          </a:p>
          <a:p>
            <a:pPr>
              <a:spcBef>
                <a:spcPts val="800"/>
              </a:spcBef>
            </a:pPr>
            <a:r>
              <a:rPr lang="en-US" dirty="0" smtClean="0"/>
              <a:t>If the scope of the collective entitlement of a set of proportional claims is not fixed, then the value of each claim is indeterminate. If the proportional claim of a share of common stock is indeterminate, then there is no way to determine its value</a:t>
            </a:r>
            <a:r>
              <a:rPr lang="en-US" dirty="0"/>
              <a:t> </a:t>
            </a:r>
            <a:r>
              <a:rPr lang="en-US" dirty="0" smtClean="0"/>
              <a:t>and you can’t issue shares to raise funds. Similarly, if the proportional claim of one “dollar” is indeterminate, then the dollar has no determinable value and you can’t use it as a medium of exchange.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81</a:t>
            </a:fld>
            <a:endParaRPr lang="en-US" dirty="0"/>
          </a:p>
        </p:txBody>
      </p:sp>
    </p:spTree>
    <p:extLst>
      <p:ext uri="{BB962C8B-B14F-4D97-AF65-F5344CB8AC3E}">
        <p14:creationId xmlns:p14="http://schemas.microsoft.com/office/powerpoint/2010/main" val="2361480385"/>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Calculating the Scope of the Entitlement</a:t>
            </a:r>
            <a:endParaRPr lang="en-US" sz="4000" dirty="0"/>
          </a:p>
        </p:txBody>
      </p:sp>
      <p:sp>
        <p:nvSpPr>
          <p:cNvPr id="3" name="Content Placeholder 2"/>
          <p:cNvSpPr>
            <a:spLocks noGrp="1"/>
          </p:cNvSpPr>
          <p:nvPr>
            <p:ph idx="1"/>
          </p:nvPr>
        </p:nvSpPr>
        <p:spPr>
          <a:xfrm>
            <a:off x="497007" y="1800633"/>
            <a:ext cx="8209811" cy="3356767"/>
          </a:xfrm>
        </p:spPr>
        <p:txBody>
          <a:bodyPr>
            <a:normAutofit fontScale="92500"/>
          </a:bodyPr>
          <a:lstStyle/>
          <a:p>
            <a:r>
              <a:rPr lang="en-US" dirty="0" smtClean="0"/>
              <a:t>In practice, the scope of the collective entitlement of the outstanding monetary base is set by default at the announcement date.</a:t>
            </a:r>
          </a:p>
          <a:p>
            <a:pPr>
              <a:spcBef>
                <a:spcPts val="1400"/>
              </a:spcBef>
            </a:pPr>
            <a:r>
              <a:rPr lang="en-US" dirty="0" smtClean="0"/>
              <a:t>At announcement date </a:t>
            </a:r>
            <a:r>
              <a:rPr lang="en-US" i="1" dirty="0" smtClean="0"/>
              <a:t>k</a:t>
            </a:r>
            <a:r>
              <a:rPr lang="en-US" dirty="0" smtClean="0"/>
              <a:t>, the monetary base can be denoted by </a:t>
            </a:r>
            <a:r>
              <a:rPr lang="en-US" i="1" dirty="0" smtClean="0"/>
              <a:t>M</a:t>
            </a:r>
            <a:r>
              <a:rPr lang="en-US" i="1" baseline="-25000" dirty="0" smtClean="0"/>
              <a:t>k</a:t>
            </a:r>
            <a:r>
              <a:rPr lang="en-US" dirty="0" smtClean="0"/>
              <a:t> , the economic value of the currency is </a:t>
            </a:r>
            <a:r>
              <a:rPr lang="en-US" i="1" dirty="0" err="1" smtClean="0"/>
              <a:t>V</a:t>
            </a:r>
            <a:r>
              <a:rPr lang="en-US" i="1" baseline="-25000" dirty="0" err="1" smtClean="0"/>
              <a:t>M,k</a:t>
            </a:r>
            <a:r>
              <a:rPr lang="en-US" dirty="0" smtClean="0"/>
              <a:t> , the general value level is </a:t>
            </a:r>
            <a:r>
              <a:rPr lang="en-US" i="1" dirty="0" err="1" smtClean="0"/>
              <a:t>V</a:t>
            </a:r>
            <a:r>
              <a:rPr lang="en-US" i="1" baseline="-25000" dirty="0" err="1" smtClean="0"/>
              <a:t>G,k</a:t>
            </a:r>
            <a:r>
              <a:rPr lang="en-US" dirty="0" smtClean="0"/>
              <a:t> and real output for the “defined period” is </a:t>
            </a:r>
            <a:r>
              <a:rPr lang="en-US" i="1" dirty="0" err="1" smtClean="0"/>
              <a:t>q</a:t>
            </a:r>
            <a:r>
              <a:rPr lang="en-US" i="1" baseline="-25000" dirty="0" err="1"/>
              <a:t>k</a:t>
            </a:r>
            <a:r>
              <a:rPr lang="en-US" dirty="0" smtClean="0"/>
              <a:t>. The scope of the collective entitlement </a:t>
            </a:r>
            <a:r>
              <a:rPr lang="en-US" i="1" dirty="0" err="1" smtClean="0"/>
              <a:t>E</a:t>
            </a:r>
            <a:r>
              <a:rPr lang="en-US" i="1" baseline="-25000" dirty="0" err="1" smtClean="0"/>
              <a:t>k</a:t>
            </a:r>
            <a:r>
              <a:rPr lang="en-US" dirty="0" smtClean="0"/>
              <a:t> , the portion of total output that the </a:t>
            </a:r>
            <a:r>
              <a:rPr lang="en-US" i="1" dirty="0" smtClean="0"/>
              <a:t>entire</a:t>
            </a:r>
            <a:r>
              <a:rPr lang="en-US" dirty="0" smtClean="0"/>
              <a:t> monetary base can claim at the announcement date, can be calculated as: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926413418"/>
              </p:ext>
            </p:extLst>
          </p:nvPr>
        </p:nvGraphicFramePr>
        <p:xfrm>
          <a:off x="4514850" y="3328045"/>
          <a:ext cx="114300" cy="165100"/>
        </p:xfrm>
        <a:graphic>
          <a:graphicData uri="http://schemas.openxmlformats.org/presentationml/2006/ole">
            <mc:AlternateContent xmlns:mc="http://schemas.openxmlformats.org/markup-compatibility/2006">
              <mc:Choice xmlns:v="urn:schemas-microsoft-com:vml" Requires="v">
                <p:oleObj spid="_x0000_s804349"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28045"/>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671924026"/>
              </p:ext>
            </p:extLst>
          </p:nvPr>
        </p:nvGraphicFramePr>
        <p:xfrm>
          <a:off x="3463355" y="5099050"/>
          <a:ext cx="2152650" cy="1077913"/>
        </p:xfrm>
        <a:graphic>
          <a:graphicData uri="http://schemas.openxmlformats.org/presentationml/2006/ole">
            <mc:AlternateContent xmlns:mc="http://schemas.openxmlformats.org/markup-compatibility/2006">
              <mc:Choice xmlns:v="urn:schemas-microsoft-com:vml" Requires="v">
                <p:oleObj spid="_x0000_s804350" name="Equation" r:id="rId5" imgW="889000" imgH="444500" progId="Equation.3">
                  <p:embed/>
                </p:oleObj>
              </mc:Choice>
              <mc:Fallback>
                <p:oleObj name="Equation" r:id="rId5" imgW="889000" imgH="444500" progId="Equation.3">
                  <p:embed/>
                  <p:pic>
                    <p:nvPicPr>
                      <p:cNvPr id="0" name=""/>
                      <p:cNvPicPr/>
                      <p:nvPr/>
                    </p:nvPicPr>
                    <p:blipFill>
                      <a:blip r:embed="rId6"/>
                      <a:stretch>
                        <a:fillRect/>
                      </a:stretch>
                    </p:blipFill>
                    <p:spPr>
                      <a:xfrm>
                        <a:off x="3463355" y="5099050"/>
                        <a:ext cx="2152650" cy="1077913"/>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82</a:t>
            </a:fld>
            <a:endParaRPr lang="en-US" dirty="0"/>
          </a:p>
        </p:txBody>
      </p:sp>
    </p:spTree>
    <p:extLst>
      <p:ext uri="{BB962C8B-B14F-4D97-AF65-F5344CB8AC3E}">
        <p14:creationId xmlns:p14="http://schemas.microsoft.com/office/powerpoint/2010/main" val="478665283"/>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Scope of Entitlement is Inverse of Initial Velocity of Money</a:t>
            </a:r>
            <a:endParaRPr lang="en-US" sz="4000" dirty="0"/>
          </a:p>
        </p:txBody>
      </p:sp>
      <p:sp>
        <p:nvSpPr>
          <p:cNvPr id="3" name="Content Placeholder 2"/>
          <p:cNvSpPr>
            <a:spLocks noGrp="1"/>
          </p:cNvSpPr>
          <p:nvPr>
            <p:ph idx="1"/>
          </p:nvPr>
        </p:nvSpPr>
        <p:spPr>
          <a:xfrm>
            <a:off x="497006" y="1838280"/>
            <a:ext cx="8246628" cy="4565667"/>
          </a:xfrm>
        </p:spPr>
        <p:txBody>
          <a:bodyPr>
            <a:normAutofit fontScale="92500" lnSpcReduction="10000"/>
          </a:bodyPr>
          <a:lstStyle/>
          <a:p>
            <a:r>
              <a:rPr lang="en-US" dirty="0" smtClean="0"/>
              <a:t>The scope of the collective entitlement is merely the inverse of the velocity of money at announcement date. </a:t>
            </a:r>
            <a:r>
              <a:rPr lang="en-US" dirty="0"/>
              <a:t>T</a:t>
            </a:r>
            <a:r>
              <a:rPr lang="en-US" dirty="0" smtClean="0"/>
              <a:t>he Simple Model states that the velocity of money at announcement date </a:t>
            </a:r>
            <a:r>
              <a:rPr lang="en-US" i="1" dirty="0" smtClean="0"/>
              <a:t>k</a:t>
            </a:r>
            <a:r>
              <a:rPr lang="en-US" dirty="0" smtClean="0"/>
              <a:t> can be calculated as:</a:t>
            </a:r>
          </a:p>
          <a:p>
            <a:pPr marL="0" indent="0">
              <a:buNone/>
            </a:pPr>
            <a:endParaRPr lang="en-US" dirty="0" smtClean="0"/>
          </a:p>
          <a:p>
            <a:pPr>
              <a:spcBef>
                <a:spcPts val="2600"/>
              </a:spcBef>
            </a:pPr>
            <a:r>
              <a:rPr lang="en-US" dirty="0" smtClean="0"/>
              <a:t>Furthermore, we stated the initial scope of the collective entitlement is equal to:</a:t>
            </a:r>
          </a:p>
          <a:p>
            <a:endParaRPr lang="en-US" dirty="0"/>
          </a:p>
          <a:p>
            <a:pPr>
              <a:spcBef>
                <a:spcPts val="3200"/>
              </a:spcBef>
            </a:pPr>
            <a:r>
              <a:rPr lang="en-US" dirty="0" smtClean="0"/>
              <a:t>Therefore, </a:t>
            </a:r>
            <a:r>
              <a:rPr lang="en-US" i="1" dirty="0" err="1" smtClean="0"/>
              <a:t>E</a:t>
            </a:r>
            <a:r>
              <a:rPr lang="en-US" i="1" baseline="-25000" dirty="0" err="1"/>
              <a:t>k</a:t>
            </a:r>
            <a:r>
              <a:rPr lang="en-US" i="1" dirty="0" smtClean="0"/>
              <a:t> = 1/</a:t>
            </a:r>
            <a:r>
              <a:rPr lang="en-US" i="1" dirty="0" err="1" smtClean="0"/>
              <a:t>v</a:t>
            </a:r>
            <a:r>
              <a:rPr lang="en-US" i="1" baseline="-25000" dirty="0" err="1"/>
              <a:t>k</a:t>
            </a:r>
            <a:r>
              <a:rPr lang="en-US" dirty="0" smtClean="0"/>
              <a:t> </a:t>
            </a:r>
            <a:r>
              <a:rPr lang="en-US" dirty="0"/>
              <a:t>and the initial velocity </a:t>
            </a:r>
            <a:r>
              <a:rPr lang="en-US" dirty="0" smtClean="0"/>
              <a:t>of </a:t>
            </a:r>
            <a:r>
              <a:rPr lang="en-US" dirty="0"/>
              <a:t>money is merely the </a:t>
            </a:r>
            <a:r>
              <a:rPr lang="en-US" dirty="0" smtClean="0"/>
              <a:t>reciprocal </a:t>
            </a:r>
            <a:r>
              <a:rPr lang="en-US" dirty="0"/>
              <a:t>of the scope of the collective entitlement</a:t>
            </a:r>
            <a:r>
              <a:rPr lang="en-US" dirty="0" smtClean="0"/>
              <a:t>.</a:t>
            </a:r>
          </a:p>
          <a:p>
            <a:pPr>
              <a:spcBef>
                <a:spcPts val="3800"/>
              </a:spcBef>
            </a:pPr>
            <a:endParaRPr lang="en-US" dirty="0"/>
          </a:p>
          <a:p>
            <a:pPr>
              <a:spcBef>
                <a:spcPts val="3800"/>
              </a:spcBef>
            </a:pPr>
            <a:endParaRPr lang="en-US" dirty="0" smtClean="0"/>
          </a:p>
          <a:p>
            <a:pPr marL="0" indent="0">
              <a:buNone/>
            </a:pPr>
            <a:endParaRPr lang="en-US" dirty="0" smtClean="0"/>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963597410"/>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853625"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361317292"/>
              </p:ext>
            </p:extLst>
          </p:nvPr>
        </p:nvGraphicFramePr>
        <p:xfrm>
          <a:off x="3289300" y="2873375"/>
          <a:ext cx="2103438" cy="1081088"/>
        </p:xfrm>
        <a:graphic>
          <a:graphicData uri="http://schemas.openxmlformats.org/presentationml/2006/ole">
            <mc:AlternateContent xmlns:mc="http://schemas.openxmlformats.org/markup-compatibility/2006">
              <mc:Choice xmlns:v="urn:schemas-microsoft-com:vml" Requires="v">
                <p:oleObj spid="_x0000_s853626" name="Equation" r:id="rId5" imgW="863600" imgH="444500" progId="Equation.3">
                  <p:embed/>
                </p:oleObj>
              </mc:Choice>
              <mc:Fallback>
                <p:oleObj name="Equation" r:id="rId5" imgW="863600" imgH="444500" progId="Equation.3">
                  <p:embed/>
                  <p:pic>
                    <p:nvPicPr>
                      <p:cNvPr id="0" name=""/>
                      <p:cNvPicPr/>
                      <p:nvPr/>
                    </p:nvPicPr>
                    <p:blipFill>
                      <a:blip r:embed="rId6"/>
                      <a:stretch>
                        <a:fillRect/>
                      </a:stretch>
                    </p:blipFill>
                    <p:spPr>
                      <a:xfrm>
                        <a:off x="3289300" y="2873375"/>
                        <a:ext cx="2103438" cy="1081088"/>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986222152"/>
              </p:ext>
            </p:extLst>
          </p:nvPr>
        </p:nvGraphicFramePr>
        <p:xfrm>
          <a:off x="3321240" y="4506719"/>
          <a:ext cx="2092325" cy="1047750"/>
        </p:xfrm>
        <a:graphic>
          <a:graphicData uri="http://schemas.openxmlformats.org/presentationml/2006/ole">
            <mc:AlternateContent xmlns:mc="http://schemas.openxmlformats.org/markup-compatibility/2006">
              <mc:Choice xmlns:v="urn:schemas-microsoft-com:vml" Requires="v">
                <p:oleObj spid="_x0000_s853627" name="Equation" r:id="rId7" imgW="889000" imgH="444500" progId="Equation.3">
                  <p:embed/>
                </p:oleObj>
              </mc:Choice>
              <mc:Fallback>
                <p:oleObj name="Equation" r:id="rId7" imgW="889000" imgH="444500" progId="Equation.3">
                  <p:embed/>
                  <p:pic>
                    <p:nvPicPr>
                      <p:cNvPr id="0" name=""/>
                      <p:cNvPicPr/>
                      <p:nvPr/>
                    </p:nvPicPr>
                    <p:blipFill>
                      <a:blip r:embed="rId8"/>
                      <a:stretch>
                        <a:fillRect/>
                      </a:stretch>
                    </p:blipFill>
                    <p:spPr>
                      <a:xfrm>
                        <a:off x="3321240" y="4506719"/>
                        <a:ext cx="2092325" cy="1047750"/>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83</a:t>
            </a:fld>
            <a:endParaRPr lang="en-US" dirty="0"/>
          </a:p>
        </p:txBody>
      </p:sp>
    </p:spTree>
    <p:extLst>
      <p:ext uri="{BB962C8B-B14F-4D97-AF65-F5344CB8AC3E}">
        <p14:creationId xmlns:p14="http://schemas.microsoft.com/office/powerpoint/2010/main" val="1299209626"/>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244158"/>
            <a:ext cx="8154587" cy="1339850"/>
          </a:xfrm>
        </p:spPr>
        <p:txBody>
          <a:bodyPr>
            <a:normAutofit/>
          </a:bodyPr>
          <a:lstStyle/>
          <a:p>
            <a:r>
              <a:rPr lang="en-US" sz="4000" dirty="0" smtClean="0"/>
              <a:t>Calculating the Baseline Proportion Using Scope of Entitlement</a:t>
            </a:r>
            <a:endParaRPr lang="en-US" sz="4000" dirty="0"/>
          </a:p>
        </p:txBody>
      </p:sp>
      <p:sp>
        <p:nvSpPr>
          <p:cNvPr id="3" name="Content Placeholder 2"/>
          <p:cNvSpPr>
            <a:spLocks noGrp="1"/>
          </p:cNvSpPr>
          <p:nvPr>
            <p:ph idx="1"/>
          </p:nvPr>
        </p:nvSpPr>
        <p:spPr>
          <a:xfrm>
            <a:off x="497007" y="1838282"/>
            <a:ext cx="8154587" cy="3700652"/>
          </a:xfrm>
        </p:spPr>
        <p:txBody>
          <a:bodyPr>
            <a:normAutofit fontScale="92500" lnSpcReduction="10000"/>
          </a:bodyPr>
          <a:lstStyle/>
          <a:p>
            <a:r>
              <a:rPr lang="en-US" dirty="0" smtClean="0"/>
              <a:t>If we know the scope of the collective entitlement at time </a:t>
            </a:r>
            <a:r>
              <a:rPr lang="en-US" i="1" dirty="0" smtClean="0"/>
              <a:t>t</a:t>
            </a:r>
            <a:r>
              <a:rPr lang="en-US" dirty="0" smtClean="0"/>
              <a:t> is </a:t>
            </a:r>
            <a:r>
              <a:rPr lang="en-US" i="1" dirty="0" smtClean="0"/>
              <a:t>E</a:t>
            </a:r>
            <a:r>
              <a:rPr lang="en-US" i="1" baseline="-25000" dirty="0"/>
              <a:t>t</a:t>
            </a:r>
            <a:r>
              <a:rPr lang="en-US" dirty="0" smtClean="0"/>
              <a:t> and we know the outstanding monetary base is </a:t>
            </a:r>
            <a:r>
              <a:rPr lang="en-US" i="1" dirty="0" smtClean="0"/>
              <a:t>M</a:t>
            </a:r>
            <a:r>
              <a:rPr lang="en-US" i="1" baseline="-25000" dirty="0" smtClean="0"/>
              <a:t>t</a:t>
            </a:r>
            <a:r>
              <a:rPr lang="en-US" dirty="0" smtClean="0"/>
              <a:t> , then we can calculate the “in principle” or baseline proportion of output that each unit of money can claim at time </a:t>
            </a:r>
            <a:r>
              <a:rPr lang="en-US" i="1" dirty="0" smtClean="0"/>
              <a:t>t</a:t>
            </a:r>
            <a:r>
              <a:rPr lang="en-US" dirty="0" smtClean="0"/>
              <a:t> as:</a:t>
            </a:r>
          </a:p>
          <a:p>
            <a:pPr marL="0" indent="0">
              <a:buNone/>
            </a:pPr>
            <a:endParaRPr lang="en-US" dirty="0" smtClean="0"/>
          </a:p>
          <a:p>
            <a:pPr>
              <a:spcBef>
                <a:spcPts val="3800"/>
              </a:spcBef>
            </a:pPr>
            <a:r>
              <a:rPr lang="en-US" dirty="0"/>
              <a:t>U</a:t>
            </a:r>
            <a:r>
              <a:rPr lang="en-US" dirty="0" smtClean="0"/>
              <a:t>nder the terms of the </a:t>
            </a:r>
            <a:r>
              <a:rPr lang="en-US" dirty="0" err="1" smtClean="0"/>
              <a:t>Moneyholders</a:t>
            </a:r>
            <a:r>
              <a:rPr lang="en-US" dirty="0" smtClean="0"/>
              <a:t>’ Agreement, the </a:t>
            </a:r>
            <a:r>
              <a:rPr lang="en-US" dirty="0"/>
              <a:t>nature and scope of the collective entitlement of the monetary base </a:t>
            </a:r>
            <a:r>
              <a:rPr lang="en-US" dirty="0" smtClean="0"/>
              <a:t>is fixed </a:t>
            </a:r>
            <a:r>
              <a:rPr lang="en-US" dirty="0"/>
              <a:t>at the level that existed at the announcement date. Therefore, </a:t>
            </a:r>
            <a:r>
              <a:rPr lang="en-US" i="1" dirty="0" smtClean="0"/>
              <a:t>E</a:t>
            </a:r>
            <a:r>
              <a:rPr lang="en-US" i="1" baseline="-25000" dirty="0"/>
              <a:t>t</a:t>
            </a:r>
            <a:r>
              <a:rPr lang="en-US" i="1" dirty="0" smtClean="0"/>
              <a:t> </a:t>
            </a:r>
            <a:r>
              <a:rPr lang="en-US" i="1" dirty="0"/>
              <a:t>= </a:t>
            </a:r>
            <a:r>
              <a:rPr lang="en-US" i="1" dirty="0" err="1" smtClean="0"/>
              <a:t>E</a:t>
            </a:r>
            <a:r>
              <a:rPr lang="en-US" i="1" baseline="-25000" dirty="0" err="1" smtClean="0"/>
              <a:t>k</a:t>
            </a:r>
            <a:r>
              <a:rPr lang="en-US" i="1" baseline="-25000" dirty="0" smtClean="0"/>
              <a:t> </a:t>
            </a:r>
            <a:r>
              <a:rPr lang="en-US" dirty="0" smtClean="0"/>
              <a:t>, </a:t>
            </a:r>
            <a:r>
              <a:rPr lang="en-US" dirty="0"/>
              <a:t>and:</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959573034"/>
              </p:ext>
            </p:extLst>
          </p:nvPr>
        </p:nvGraphicFramePr>
        <p:xfrm>
          <a:off x="3749068" y="3123977"/>
          <a:ext cx="1276215" cy="1034087"/>
        </p:xfrm>
        <a:graphic>
          <a:graphicData uri="http://schemas.openxmlformats.org/presentationml/2006/ole">
            <mc:AlternateContent xmlns:mc="http://schemas.openxmlformats.org/markup-compatibility/2006">
              <mc:Choice xmlns:v="urn:schemas-microsoft-com:vml" Requires="v">
                <p:oleObj spid="_x0000_s893206" name="Equation" r:id="rId3" imgW="533400" imgH="431800" progId="Equation.3">
                  <p:embed/>
                </p:oleObj>
              </mc:Choice>
              <mc:Fallback>
                <p:oleObj name="Equation" r:id="rId3" imgW="533400" imgH="431800" progId="Equation.3">
                  <p:embed/>
                  <p:pic>
                    <p:nvPicPr>
                      <p:cNvPr id="0" name=""/>
                      <p:cNvPicPr/>
                      <p:nvPr/>
                    </p:nvPicPr>
                    <p:blipFill>
                      <a:blip r:embed="rId4"/>
                      <a:stretch>
                        <a:fillRect/>
                      </a:stretch>
                    </p:blipFill>
                    <p:spPr>
                      <a:xfrm>
                        <a:off x="3749068" y="3123977"/>
                        <a:ext cx="1276215" cy="1034087"/>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917307044"/>
              </p:ext>
            </p:extLst>
          </p:nvPr>
        </p:nvGraphicFramePr>
        <p:xfrm>
          <a:off x="3748460" y="5142663"/>
          <a:ext cx="1350455" cy="1092803"/>
        </p:xfrm>
        <a:graphic>
          <a:graphicData uri="http://schemas.openxmlformats.org/presentationml/2006/ole">
            <mc:AlternateContent xmlns:mc="http://schemas.openxmlformats.org/markup-compatibility/2006">
              <mc:Choice xmlns:v="urn:schemas-microsoft-com:vml" Requires="v">
                <p:oleObj spid="_x0000_s893207" name="Equation" r:id="rId5" imgW="533400" imgH="431800" progId="Equation.3">
                  <p:embed/>
                </p:oleObj>
              </mc:Choice>
              <mc:Fallback>
                <p:oleObj name="Equation" r:id="rId5" imgW="533400" imgH="431800" progId="Equation.3">
                  <p:embed/>
                  <p:pic>
                    <p:nvPicPr>
                      <p:cNvPr id="0" name=""/>
                      <p:cNvPicPr/>
                      <p:nvPr/>
                    </p:nvPicPr>
                    <p:blipFill>
                      <a:blip r:embed="rId6"/>
                      <a:stretch>
                        <a:fillRect/>
                      </a:stretch>
                    </p:blipFill>
                    <p:spPr>
                      <a:xfrm>
                        <a:off x="3748460" y="5142663"/>
                        <a:ext cx="1350455" cy="1092803"/>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84</a:t>
            </a:fld>
            <a:endParaRPr lang="en-US" dirty="0"/>
          </a:p>
        </p:txBody>
      </p:sp>
    </p:spTree>
    <p:extLst>
      <p:ext uri="{BB962C8B-B14F-4D97-AF65-F5344CB8AC3E}">
        <p14:creationId xmlns:p14="http://schemas.microsoft.com/office/powerpoint/2010/main" val="2217893400"/>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Baseline Proportion </a:t>
            </a:r>
            <a:r>
              <a:rPr lang="en-US" sz="4000" dirty="0" smtClean="0"/>
              <a:t>Restated in Initial Velocity Terms</a:t>
            </a:r>
            <a:endParaRPr lang="en-US" sz="4000" dirty="0"/>
          </a:p>
        </p:txBody>
      </p:sp>
      <p:sp>
        <p:nvSpPr>
          <p:cNvPr id="3" name="Content Placeholder 2"/>
          <p:cNvSpPr>
            <a:spLocks noGrp="1"/>
          </p:cNvSpPr>
          <p:nvPr>
            <p:ph idx="1"/>
          </p:nvPr>
        </p:nvSpPr>
        <p:spPr>
          <a:xfrm>
            <a:off x="497008" y="1799799"/>
            <a:ext cx="8228219" cy="4556551"/>
          </a:xfrm>
        </p:spPr>
        <p:txBody>
          <a:bodyPr>
            <a:normAutofit fontScale="92500"/>
          </a:bodyPr>
          <a:lstStyle/>
          <a:p>
            <a:r>
              <a:rPr lang="en-US" dirty="0" smtClean="0"/>
              <a:t>If </a:t>
            </a:r>
            <a:r>
              <a:rPr lang="en-US" dirty="0" err="1" smtClean="0"/>
              <a:t>E</a:t>
            </a:r>
            <a:r>
              <a:rPr lang="en-US" baseline="-25000" dirty="0" err="1" smtClean="0"/>
              <a:t>k</a:t>
            </a:r>
            <a:r>
              <a:rPr lang="en-US" dirty="0" smtClean="0"/>
              <a:t> = 1/</a:t>
            </a:r>
            <a:r>
              <a:rPr lang="en-US" dirty="0" err="1" smtClean="0"/>
              <a:t>v</a:t>
            </a:r>
            <a:r>
              <a:rPr lang="en-US" baseline="-25000" dirty="0" err="1"/>
              <a:t>k</a:t>
            </a:r>
            <a:r>
              <a:rPr lang="en-US" dirty="0" smtClean="0"/>
              <a:t>, then the baseline proportion of output at time t can be restated as:</a:t>
            </a:r>
          </a:p>
          <a:p>
            <a:endParaRPr lang="en-US" dirty="0" smtClean="0"/>
          </a:p>
          <a:p>
            <a:pPr>
              <a:spcBef>
                <a:spcPts val="3200"/>
              </a:spcBef>
            </a:pPr>
            <a:r>
              <a:rPr lang="en-US" dirty="0" smtClean="0"/>
              <a:t>In </a:t>
            </a:r>
            <a:r>
              <a:rPr lang="en-US" dirty="0"/>
              <a:t>summary, </a:t>
            </a:r>
            <a:r>
              <a:rPr lang="en-US" dirty="0" smtClean="0"/>
              <a:t>the scope of the collective entitlement sets the </a:t>
            </a:r>
            <a:r>
              <a:rPr lang="en-US" dirty="0"/>
              <a:t>baseline </a:t>
            </a:r>
            <a:r>
              <a:rPr lang="en-US" dirty="0" smtClean="0"/>
              <a:t>proportion </a:t>
            </a:r>
            <a:r>
              <a:rPr lang="en-US" dirty="0"/>
              <a:t>of </a:t>
            </a:r>
            <a:r>
              <a:rPr lang="en-US" dirty="0" smtClean="0"/>
              <a:t>output, the “in principle” entitlement of the money unit. The baseline proportion can be expressed as </a:t>
            </a:r>
            <a:r>
              <a:rPr lang="en-US" dirty="0"/>
              <a:t>a function of only two variables: the monetary base at </a:t>
            </a:r>
            <a:r>
              <a:rPr lang="en-US" dirty="0" smtClean="0"/>
              <a:t>that time </a:t>
            </a:r>
            <a:r>
              <a:rPr lang="en-US" i="1" dirty="0" smtClean="0"/>
              <a:t>M</a:t>
            </a:r>
            <a:r>
              <a:rPr lang="en-US" i="1" baseline="-25000" dirty="0" smtClean="0"/>
              <a:t>t</a:t>
            </a:r>
            <a:r>
              <a:rPr lang="en-US" dirty="0" smtClean="0"/>
              <a:t> </a:t>
            </a:r>
            <a:r>
              <a:rPr lang="en-US" dirty="0"/>
              <a:t>and the initial velocity of money at the announcement </a:t>
            </a:r>
            <a:r>
              <a:rPr lang="en-US" dirty="0" smtClean="0"/>
              <a:t>date</a:t>
            </a:r>
            <a:r>
              <a:rPr lang="en-US" dirty="0"/>
              <a:t> </a:t>
            </a:r>
            <a:r>
              <a:rPr lang="en-US" i="1" dirty="0" err="1" smtClean="0"/>
              <a:t>v</a:t>
            </a:r>
            <a:r>
              <a:rPr lang="en-US" i="1" baseline="-25000" dirty="0" err="1" smtClean="0"/>
              <a:t>k</a:t>
            </a:r>
            <a:r>
              <a:rPr lang="en-US" dirty="0" smtClean="0"/>
              <a:t> (the velocity of money at the </a:t>
            </a:r>
            <a:r>
              <a:rPr lang="en-US" dirty="0"/>
              <a:t>time </a:t>
            </a:r>
            <a:r>
              <a:rPr lang="en-US" dirty="0" smtClean="0"/>
              <a:t>the implied </a:t>
            </a:r>
            <a:r>
              <a:rPr lang="en-US" dirty="0"/>
              <a:t>“</a:t>
            </a:r>
            <a:r>
              <a:rPr lang="en-US" dirty="0" err="1"/>
              <a:t>Moneyholders</a:t>
            </a:r>
            <a:r>
              <a:rPr lang="en-US" dirty="0"/>
              <a:t>’ Agreement” came into </a:t>
            </a:r>
            <a:r>
              <a:rPr lang="en-US" dirty="0" smtClean="0"/>
              <a:t>effect). Let’s use a quick example to illustrate how the calculation works in practice.</a:t>
            </a:r>
          </a:p>
          <a:p>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398239414"/>
              </p:ext>
            </p:extLst>
          </p:nvPr>
        </p:nvGraphicFramePr>
        <p:xfrm>
          <a:off x="3169480" y="2393575"/>
          <a:ext cx="2621880" cy="1050433"/>
        </p:xfrm>
        <a:graphic>
          <a:graphicData uri="http://schemas.openxmlformats.org/presentationml/2006/ole">
            <mc:AlternateContent xmlns:mc="http://schemas.openxmlformats.org/markup-compatibility/2006">
              <mc:Choice xmlns:v="urn:schemas-microsoft-com:vml" Requires="v">
                <p:oleObj spid="_x0000_s487090" name="Equation" r:id="rId3" imgW="1079500" imgH="431800" progId="Equation.3">
                  <p:embed/>
                </p:oleObj>
              </mc:Choice>
              <mc:Fallback>
                <p:oleObj name="Equation" r:id="rId3" imgW="1079500" imgH="431800" progId="Equation.3">
                  <p:embed/>
                  <p:pic>
                    <p:nvPicPr>
                      <p:cNvPr id="0" name=""/>
                      <p:cNvPicPr/>
                      <p:nvPr/>
                    </p:nvPicPr>
                    <p:blipFill>
                      <a:blip r:embed="rId4"/>
                      <a:stretch>
                        <a:fillRect/>
                      </a:stretch>
                    </p:blipFill>
                    <p:spPr>
                      <a:xfrm>
                        <a:off x="3169480" y="2393575"/>
                        <a:ext cx="2621880" cy="1050433"/>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85</a:t>
            </a:fld>
            <a:endParaRPr lang="en-US" dirty="0"/>
          </a:p>
        </p:txBody>
      </p:sp>
    </p:spTree>
    <p:extLst>
      <p:ext uri="{BB962C8B-B14F-4D97-AF65-F5344CB8AC3E}">
        <p14:creationId xmlns:p14="http://schemas.microsoft.com/office/powerpoint/2010/main" val="3190977616"/>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Example: Initial Scope</a:t>
            </a:r>
            <a:endParaRPr lang="en-US" sz="4000" dirty="0"/>
          </a:p>
        </p:txBody>
      </p:sp>
      <p:sp>
        <p:nvSpPr>
          <p:cNvPr id="3" name="Content Placeholder 2"/>
          <p:cNvSpPr>
            <a:spLocks noGrp="1"/>
          </p:cNvSpPr>
          <p:nvPr>
            <p:ph idx="1"/>
          </p:nvPr>
        </p:nvSpPr>
        <p:spPr>
          <a:xfrm>
            <a:off x="497006" y="1800631"/>
            <a:ext cx="8154589" cy="4620882"/>
          </a:xfrm>
        </p:spPr>
        <p:txBody>
          <a:bodyPr>
            <a:normAutofit fontScale="92500"/>
          </a:bodyPr>
          <a:lstStyle/>
          <a:p>
            <a:r>
              <a:rPr lang="en-US" dirty="0" smtClean="0"/>
              <a:t>Let’s assume that at announcement date there are 1,000 individual dollars outstanding, </a:t>
            </a:r>
            <a:r>
              <a:rPr lang="en-US" i="1" dirty="0" smtClean="0"/>
              <a:t>M</a:t>
            </a:r>
            <a:r>
              <a:rPr lang="en-US" i="1" baseline="-25000" dirty="0" smtClean="0"/>
              <a:t>k</a:t>
            </a:r>
            <a:r>
              <a:rPr lang="en-US" dirty="0" smtClean="0"/>
              <a:t> = 1,000. Let’s also assume that </a:t>
            </a:r>
            <a:r>
              <a:rPr lang="en-US" i="1" dirty="0" err="1" smtClean="0"/>
              <a:t>V</a:t>
            </a:r>
            <a:r>
              <a:rPr lang="en-US" i="1" baseline="-25000" dirty="0" err="1" smtClean="0"/>
              <a:t>G,k</a:t>
            </a:r>
            <a:r>
              <a:rPr lang="en-US" dirty="0" smtClean="0"/>
              <a:t> = 1 and </a:t>
            </a:r>
            <a:r>
              <a:rPr lang="en-US" i="1" dirty="0" err="1" smtClean="0"/>
              <a:t>q</a:t>
            </a:r>
            <a:r>
              <a:rPr lang="en-US" i="1" baseline="-25000" dirty="0" err="1"/>
              <a:t>k</a:t>
            </a:r>
            <a:r>
              <a:rPr lang="en-US" dirty="0" smtClean="0"/>
              <a:t> = 1,000. The value of the currency has fluctuated in lockstep with gold for twenty years: at announcement date, the economic value of each unit of currency happens to be </a:t>
            </a:r>
            <a:r>
              <a:rPr lang="en-US" i="1" dirty="0" err="1" smtClean="0"/>
              <a:t>V</a:t>
            </a:r>
            <a:r>
              <a:rPr lang="en-US" i="1" baseline="-25000" dirty="0" err="1" smtClean="0"/>
              <a:t>M,k</a:t>
            </a:r>
            <a:r>
              <a:rPr lang="en-US" dirty="0" smtClean="0"/>
              <a:t> = 2. Therefore, we can calculate </a:t>
            </a:r>
            <a:r>
              <a:rPr lang="en-US" i="1" dirty="0" err="1" smtClean="0"/>
              <a:t>E</a:t>
            </a:r>
            <a:r>
              <a:rPr lang="en-US" i="1" baseline="-25000" dirty="0" err="1"/>
              <a:t>k</a:t>
            </a:r>
            <a:r>
              <a:rPr lang="en-US" dirty="0" smtClean="0"/>
              <a:t> as:</a:t>
            </a:r>
          </a:p>
          <a:p>
            <a:endParaRPr lang="en-US" dirty="0"/>
          </a:p>
          <a:p>
            <a:pPr>
              <a:spcBef>
                <a:spcPts val="3000"/>
              </a:spcBef>
            </a:pPr>
            <a:r>
              <a:rPr lang="en-US" dirty="0" smtClean="0"/>
              <a:t>The </a:t>
            </a:r>
            <a:r>
              <a:rPr lang="en-US" dirty="0"/>
              <a:t>scope of the collective entitlement, at announcement date, is 200% of real </a:t>
            </a:r>
            <a:r>
              <a:rPr lang="en-US" dirty="0" smtClean="0"/>
              <a:t>output. The initial velocity of money is </a:t>
            </a:r>
            <a:r>
              <a:rPr lang="en-US" i="1" dirty="0" err="1" smtClean="0"/>
              <a:t>v</a:t>
            </a:r>
            <a:r>
              <a:rPr lang="en-US" i="1" baseline="-25000" dirty="0" err="1" smtClean="0"/>
              <a:t>k</a:t>
            </a:r>
            <a:r>
              <a:rPr lang="en-US" i="1" baseline="-25000" dirty="0" smtClean="0"/>
              <a:t> </a:t>
            </a:r>
            <a:r>
              <a:rPr lang="en-US" dirty="0" smtClean="0"/>
              <a:t>= 0.5</a:t>
            </a:r>
            <a:r>
              <a:rPr lang="en-US" dirty="0"/>
              <a:t>.</a:t>
            </a:r>
            <a:r>
              <a:rPr lang="en-US" dirty="0" smtClean="0"/>
              <a:t> </a:t>
            </a:r>
            <a:r>
              <a:rPr lang="en-US" dirty="0"/>
              <a:t>T</a:t>
            </a:r>
            <a:r>
              <a:rPr lang="en-US" dirty="0" smtClean="0"/>
              <a:t>he </a:t>
            </a:r>
            <a:r>
              <a:rPr lang="en-US" dirty="0"/>
              <a:t>money base can claim </a:t>
            </a:r>
            <a:r>
              <a:rPr lang="en-US" dirty="0" smtClean="0"/>
              <a:t>total real </a:t>
            </a:r>
            <a:r>
              <a:rPr lang="en-US" dirty="0"/>
              <a:t>output with half a </a:t>
            </a:r>
            <a:r>
              <a:rPr lang="en-US" dirty="0" smtClean="0"/>
              <a:t>turn. </a:t>
            </a:r>
          </a:p>
          <a:p>
            <a:endParaRPr lang="en-US" dirty="0"/>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980819950"/>
              </p:ext>
            </p:extLst>
          </p:nvPr>
        </p:nvGraphicFramePr>
        <p:xfrm>
          <a:off x="2018786" y="4061691"/>
          <a:ext cx="5350286" cy="1071895"/>
        </p:xfrm>
        <a:graphic>
          <a:graphicData uri="http://schemas.openxmlformats.org/presentationml/2006/ole">
            <mc:AlternateContent xmlns:mc="http://schemas.openxmlformats.org/markup-compatibility/2006">
              <mc:Choice xmlns:v="urn:schemas-microsoft-com:vml" Requires="v">
                <p:oleObj spid="_x0000_s779549" name="Equation" r:id="rId3" imgW="2222500" imgH="444500" progId="Equation.3">
                  <p:embed/>
                </p:oleObj>
              </mc:Choice>
              <mc:Fallback>
                <p:oleObj name="Equation" r:id="rId3" imgW="2222500" imgH="444500" progId="Equation.3">
                  <p:embed/>
                  <p:pic>
                    <p:nvPicPr>
                      <p:cNvPr id="0" name=""/>
                      <p:cNvPicPr/>
                      <p:nvPr/>
                    </p:nvPicPr>
                    <p:blipFill>
                      <a:blip r:embed="rId4"/>
                      <a:stretch>
                        <a:fillRect/>
                      </a:stretch>
                    </p:blipFill>
                    <p:spPr>
                      <a:xfrm>
                        <a:off x="2018786" y="4061691"/>
                        <a:ext cx="5350286" cy="1071895"/>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86</a:t>
            </a:fld>
            <a:endParaRPr lang="en-US" dirty="0"/>
          </a:p>
        </p:txBody>
      </p:sp>
    </p:spTree>
    <p:extLst>
      <p:ext uri="{BB962C8B-B14F-4D97-AF65-F5344CB8AC3E}">
        <p14:creationId xmlns:p14="http://schemas.microsoft.com/office/powerpoint/2010/main" val="3291402576"/>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Example Continued: Change in Baseline Proportion</a:t>
            </a:r>
            <a:endParaRPr lang="en-US" sz="4000" dirty="0"/>
          </a:p>
        </p:txBody>
      </p:sp>
      <p:sp>
        <p:nvSpPr>
          <p:cNvPr id="3" name="Content Placeholder 2"/>
          <p:cNvSpPr>
            <a:spLocks noGrp="1"/>
          </p:cNvSpPr>
          <p:nvPr>
            <p:ph idx="1"/>
          </p:nvPr>
        </p:nvSpPr>
        <p:spPr>
          <a:xfrm>
            <a:off x="497006" y="1800633"/>
            <a:ext cx="8172997" cy="3627033"/>
          </a:xfrm>
        </p:spPr>
        <p:txBody>
          <a:bodyPr>
            <a:normAutofit fontScale="92500"/>
          </a:bodyPr>
          <a:lstStyle/>
          <a:p>
            <a:r>
              <a:rPr lang="en-US" dirty="0" smtClean="0"/>
              <a:t>Furthermore</a:t>
            </a:r>
            <a:r>
              <a:rPr lang="en-US" dirty="0"/>
              <a:t>, since there 1,000 individual dollars outstanding (the monetary base at the announcement </a:t>
            </a:r>
            <a:r>
              <a:rPr lang="en-US" dirty="0" smtClean="0"/>
              <a:t>date)</a:t>
            </a:r>
            <a:r>
              <a:rPr lang="en-US" dirty="0"/>
              <a:t>, the </a:t>
            </a:r>
            <a:r>
              <a:rPr lang="en-US" dirty="0" smtClean="0"/>
              <a:t>initial baseline </a:t>
            </a:r>
            <a:r>
              <a:rPr lang="en-US" dirty="0"/>
              <a:t>proportion of output </a:t>
            </a:r>
            <a:r>
              <a:rPr lang="en-US" dirty="0" smtClean="0"/>
              <a:t>is calculated as:</a:t>
            </a:r>
            <a:endParaRPr lang="en-US" dirty="0"/>
          </a:p>
          <a:p>
            <a:endParaRPr lang="en-US" dirty="0" smtClean="0"/>
          </a:p>
          <a:p>
            <a:pPr>
              <a:spcBef>
                <a:spcPts val="3800"/>
              </a:spcBef>
            </a:pPr>
            <a:r>
              <a:rPr lang="en-US" dirty="0" smtClean="0"/>
              <a:t>At announcement date, each unit of money is theoretically entitled to 0.2% of real output. If at time </a:t>
            </a:r>
            <a:r>
              <a:rPr lang="en-US" i="1" dirty="0" smtClean="0"/>
              <a:t>t</a:t>
            </a:r>
            <a:r>
              <a:rPr lang="en-US" dirty="0" smtClean="0"/>
              <a:t>, the monetary base has doubled , then the baseline proportion of output falls to 0.1%:</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24447074"/>
              </p:ext>
            </p:extLst>
          </p:nvPr>
        </p:nvGraphicFramePr>
        <p:xfrm>
          <a:off x="2325050" y="2960688"/>
          <a:ext cx="4540250" cy="977900"/>
        </p:xfrm>
        <a:graphic>
          <a:graphicData uri="http://schemas.openxmlformats.org/presentationml/2006/ole">
            <mc:AlternateContent xmlns:mc="http://schemas.openxmlformats.org/markup-compatibility/2006">
              <mc:Choice xmlns:v="urn:schemas-microsoft-com:vml" Requires="v">
                <p:oleObj spid="_x0000_s896258" name="Equation" r:id="rId3" imgW="2006600" imgH="431800" progId="Equation.3">
                  <p:embed/>
                </p:oleObj>
              </mc:Choice>
              <mc:Fallback>
                <p:oleObj name="Equation" r:id="rId3" imgW="2006600" imgH="431800" progId="Equation.3">
                  <p:embed/>
                  <p:pic>
                    <p:nvPicPr>
                      <p:cNvPr id="0" name=""/>
                      <p:cNvPicPr/>
                      <p:nvPr/>
                    </p:nvPicPr>
                    <p:blipFill>
                      <a:blip r:embed="rId4"/>
                      <a:stretch>
                        <a:fillRect/>
                      </a:stretch>
                    </p:blipFill>
                    <p:spPr>
                      <a:xfrm>
                        <a:off x="2325050" y="2960688"/>
                        <a:ext cx="4540250" cy="9779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947666146"/>
              </p:ext>
            </p:extLst>
          </p:nvPr>
        </p:nvGraphicFramePr>
        <p:xfrm>
          <a:off x="1874580" y="5179819"/>
          <a:ext cx="5624513" cy="990600"/>
        </p:xfrm>
        <a:graphic>
          <a:graphicData uri="http://schemas.openxmlformats.org/presentationml/2006/ole">
            <mc:AlternateContent xmlns:mc="http://schemas.openxmlformats.org/markup-compatibility/2006">
              <mc:Choice xmlns:v="urn:schemas-microsoft-com:vml" Requires="v">
                <p:oleObj spid="_x0000_s896259" name="Equation" r:id="rId5" imgW="2451100" imgH="431800" progId="Equation.3">
                  <p:embed/>
                </p:oleObj>
              </mc:Choice>
              <mc:Fallback>
                <p:oleObj name="Equation" r:id="rId5" imgW="2451100" imgH="431800" progId="Equation.3">
                  <p:embed/>
                  <p:pic>
                    <p:nvPicPr>
                      <p:cNvPr id="0" name=""/>
                      <p:cNvPicPr/>
                      <p:nvPr/>
                    </p:nvPicPr>
                    <p:blipFill>
                      <a:blip r:embed="rId6"/>
                      <a:stretch>
                        <a:fillRect/>
                      </a:stretch>
                    </p:blipFill>
                    <p:spPr>
                      <a:xfrm>
                        <a:off x="1874580" y="5179819"/>
                        <a:ext cx="5624513" cy="990600"/>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87</a:t>
            </a:fld>
            <a:endParaRPr lang="en-US" dirty="0"/>
          </a:p>
        </p:txBody>
      </p:sp>
    </p:spTree>
    <p:extLst>
      <p:ext uri="{BB962C8B-B14F-4D97-AF65-F5344CB8AC3E}">
        <p14:creationId xmlns:p14="http://schemas.microsoft.com/office/powerpoint/2010/main" val="260737747"/>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244158"/>
            <a:ext cx="8172995" cy="1339850"/>
          </a:xfrm>
        </p:spPr>
        <p:txBody>
          <a:bodyPr>
            <a:normAutofit fontScale="90000"/>
          </a:bodyPr>
          <a:lstStyle/>
          <a:p>
            <a:r>
              <a:rPr lang="en-US" sz="4000" dirty="0" smtClean="0"/>
              <a:t>The Role of the Baseline Proportion in</a:t>
            </a:r>
            <a:br>
              <a:rPr lang="en-US" sz="4000" dirty="0" smtClean="0"/>
            </a:br>
            <a:r>
              <a:rPr lang="en-US" sz="4000" dirty="0" smtClean="0"/>
              <a:t>Determining the Value of Money</a:t>
            </a:r>
            <a:endParaRPr lang="en-US" sz="4000" dirty="0"/>
          </a:p>
        </p:txBody>
      </p:sp>
      <p:sp>
        <p:nvSpPr>
          <p:cNvPr id="3" name="Content Placeholder 2"/>
          <p:cNvSpPr>
            <a:spLocks noGrp="1"/>
          </p:cNvSpPr>
          <p:nvPr>
            <p:ph idx="1"/>
          </p:nvPr>
        </p:nvSpPr>
        <p:spPr>
          <a:xfrm>
            <a:off x="497007" y="1801471"/>
            <a:ext cx="8172995" cy="4570119"/>
          </a:xfrm>
        </p:spPr>
        <p:txBody>
          <a:bodyPr>
            <a:normAutofit/>
          </a:bodyPr>
          <a:lstStyle/>
          <a:p>
            <a:pPr>
              <a:spcBef>
                <a:spcPts val="1400"/>
              </a:spcBef>
            </a:pPr>
            <a:r>
              <a:rPr lang="en-US" sz="2100" dirty="0" smtClean="0"/>
              <a:t>In summary, for </a:t>
            </a:r>
            <a:r>
              <a:rPr lang="en-US" sz="2100" dirty="0"/>
              <a:t>a unique set of proportional claims to be defined and hence, have value, the </a:t>
            </a:r>
            <a:r>
              <a:rPr lang="en-US" sz="2100" i="1" dirty="0"/>
              <a:t>nature</a:t>
            </a:r>
            <a:r>
              <a:rPr lang="en-US" sz="2100" dirty="0"/>
              <a:t> and </a:t>
            </a:r>
            <a:r>
              <a:rPr lang="en-US" sz="2100" i="1" dirty="0"/>
              <a:t>scope</a:t>
            </a:r>
            <a:r>
              <a:rPr lang="en-US" sz="2100" dirty="0"/>
              <a:t> of the collective economic entitlement of those claims must be </a:t>
            </a:r>
            <a:r>
              <a:rPr lang="en-US" sz="2100" dirty="0" smtClean="0"/>
              <a:t>fixed. Once the scope of the set of proportional claims is fixed, this in turn allows us to calculate the “in principle” entitlement of one of those claims at any point in time (the “baseline proportion”). The “in principle” proportional entitlement of any one of those claim will clearly fall as the number of outstanding proportional claims increases.</a:t>
            </a:r>
          </a:p>
          <a:p>
            <a:pPr>
              <a:spcBef>
                <a:spcPts val="1400"/>
              </a:spcBef>
            </a:pPr>
            <a:r>
              <a:rPr lang="en-US" sz="2100" dirty="0" smtClean="0"/>
              <a:t>In the case of money, the difficult question which we need to address is how does the baseline proportion impact the value of money? The view of this paper is that </a:t>
            </a:r>
            <a:r>
              <a:rPr lang="en-US" sz="2100" i="1" dirty="0" smtClean="0"/>
              <a:t>expectations</a:t>
            </a:r>
            <a:r>
              <a:rPr lang="en-US" sz="2100" dirty="0" smtClean="0"/>
              <a:t> of the baseline proportion are critical. However, in order to highlight this, let’s begin by examining a theory in which expectations play no role. </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88</a:t>
            </a:fld>
            <a:endParaRPr lang="en-US" dirty="0"/>
          </a:p>
        </p:txBody>
      </p:sp>
    </p:spTree>
    <p:extLst>
      <p:ext uri="{BB962C8B-B14F-4D97-AF65-F5344CB8AC3E}">
        <p14:creationId xmlns:p14="http://schemas.microsoft.com/office/powerpoint/2010/main" val="1650685264"/>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Quantity Theory of Money</a:t>
            </a:r>
            <a:br>
              <a:rPr lang="en-US" sz="4000" dirty="0" smtClean="0"/>
            </a:br>
            <a:r>
              <a:rPr lang="en-US" sz="4000" dirty="0" smtClean="0"/>
              <a:t>and</a:t>
            </a:r>
            <a:r>
              <a:rPr lang="en-US" sz="4000" dirty="0"/>
              <a:t> </a:t>
            </a:r>
            <a:r>
              <a:rPr lang="en-US" sz="4000" dirty="0" smtClean="0"/>
              <a:t>The Baseline Proportion</a:t>
            </a:r>
            <a:endParaRPr lang="en-US" sz="4000" dirty="0"/>
          </a:p>
        </p:txBody>
      </p:sp>
      <p:sp>
        <p:nvSpPr>
          <p:cNvPr id="3" name="Content Placeholder 2"/>
          <p:cNvSpPr>
            <a:spLocks noGrp="1"/>
          </p:cNvSpPr>
          <p:nvPr>
            <p:ph idx="1"/>
          </p:nvPr>
        </p:nvSpPr>
        <p:spPr>
          <a:xfrm>
            <a:off x="497007" y="1801472"/>
            <a:ext cx="8172995" cy="4516390"/>
          </a:xfrm>
        </p:spPr>
        <p:txBody>
          <a:bodyPr>
            <a:normAutofit fontScale="92500"/>
          </a:bodyPr>
          <a:lstStyle/>
          <a:p>
            <a:r>
              <a:rPr lang="en-US" dirty="0" smtClean="0"/>
              <a:t>Although it is not widely recognized, the concept of the “baseline proportion” represents the intellectual crux of the quantity theory of money.</a:t>
            </a:r>
          </a:p>
          <a:p>
            <a:pPr>
              <a:spcBef>
                <a:spcPts val="1400"/>
              </a:spcBef>
            </a:pPr>
            <a:r>
              <a:rPr lang="en-US" dirty="0" smtClean="0"/>
              <a:t>In essence, the quantity theory of money assumes that each unit of money can claim a certain proportion of the output of society. If the money supply doubles, then the proportion of output each unit of money can claim halves. Therefore, all else equal, the price of output (in money terms) doubles. Furthermore, if the money supply is constant but output doubles, the proportion of output of each unit of money claims is the same, but now each unit of money claims twice as much output and the price of output (in money terms) halves.</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89</a:t>
            </a:fld>
            <a:endParaRPr lang="en-US" dirty="0"/>
          </a:p>
        </p:txBody>
      </p:sp>
    </p:spTree>
    <p:extLst>
      <p:ext uri="{BB962C8B-B14F-4D97-AF65-F5344CB8AC3E}">
        <p14:creationId xmlns:p14="http://schemas.microsoft.com/office/powerpoint/2010/main" val="3644987359"/>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231" y="244158"/>
            <a:ext cx="8062550" cy="1339850"/>
          </a:xfrm>
        </p:spPr>
        <p:txBody>
          <a:bodyPr>
            <a:normAutofit/>
          </a:bodyPr>
          <a:lstStyle/>
          <a:p>
            <a:r>
              <a:rPr lang="en-US" sz="4000" dirty="0"/>
              <a:t>Quantity Theory Assumes </a:t>
            </a:r>
            <a:r>
              <a:rPr lang="en-US" sz="4000" dirty="0" smtClean="0"/>
              <a:t>“Realized” </a:t>
            </a:r>
            <a:r>
              <a:rPr lang="en-US" sz="4000" dirty="0"/>
              <a:t>= </a:t>
            </a:r>
            <a:r>
              <a:rPr lang="en-US" sz="4000" dirty="0" smtClean="0"/>
              <a:t>“Baseline” </a:t>
            </a:r>
            <a:r>
              <a:rPr lang="en-US" sz="4000" dirty="0"/>
              <a:t>Proportion</a:t>
            </a:r>
          </a:p>
        </p:txBody>
      </p:sp>
      <p:sp>
        <p:nvSpPr>
          <p:cNvPr id="3" name="Content Placeholder 2"/>
          <p:cNvSpPr>
            <a:spLocks noGrp="1"/>
          </p:cNvSpPr>
          <p:nvPr>
            <p:ph idx="1"/>
          </p:nvPr>
        </p:nvSpPr>
        <p:spPr>
          <a:xfrm>
            <a:off x="497007" y="1802309"/>
            <a:ext cx="8209811" cy="4534797"/>
          </a:xfrm>
        </p:spPr>
        <p:txBody>
          <a:bodyPr>
            <a:normAutofit fontScale="92500"/>
          </a:bodyPr>
          <a:lstStyle/>
          <a:p>
            <a:r>
              <a:rPr lang="en-US" dirty="0" smtClean="0"/>
              <a:t>As a reminder, the </a:t>
            </a:r>
            <a:r>
              <a:rPr lang="en-US" dirty="0"/>
              <a:t>baseline proportion </a:t>
            </a:r>
            <a:r>
              <a:rPr lang="en-US" dirty="0" smtClean="0"/>
              <a:t>determines the “in principle” </a:t>
            </a:r>
            <a:r>
              <a:rPr lang="en-US" dirty="0"/>
              <a:t>proportion of real output </a:t>
            </a:r>
            <a:r>
              <a:rPr lang="en-US" dirty="0" smtClean="0"/>
              <a:t>that each </a:t>
            </a:r>
            <a:r>
              <a:rPr lang="en-US" dirty="0"/>
              <a:t>unit of money can </a:t>
            </a:r>
            <a:r>
              <a:rPr lang="en-US" dirty="0" smtClean="0"/>
              <a:t>claim:</a:t>
            </a:r>
            <a:endParaRPr lang="en-US" dirty="0"/>
          </a:p>
          <a:p>
            <a:endParaRPr lang="en-US" dirty="0"/>
          </a:p>
          <a:p>
            <a:r>
              <a:rPr lang="en-US" dirty="0" smtClean="0"/>
              <a:t>The quantity theory of money effectively interpret this “baseline proportion” to be the “realized proportion” of output that money can claim at time </a:t>
            </a:r>
            <a:r>
              <a:rPr lang="en-US" i="1" dirty="0" smtClean="0"/>
              <a:t>t</a:t>
            </a:r>
            <a:r>
              <a:rPr lang="en-US" dirty="0" smtClean="0"/>
              <a:t>. In other words, quantity theory predicts that the baseline proportion represents not some “in principle” proportion of output that money is theoretically entitled to, but the actual proportion of output that money does claim in this current period </a:t>
            </a:r>
            <a:r>
              <a:rPr lang="en-US" i="1" dirty="0"/>
              <a:t>t</a:t>
            </a:r>
            <a:r>
              <a:rPr lang="en-US" dirty="0" smtClean="0"/>
              <a:t>.</a:t>
            </a:r>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981923085"/>
              </p:ext>
            </p:extLst>
          </p:nvPr>
        </p:nvGraphicFramePr>
        <p:xfrm>
          <a:off x="3602228" y="2650901"/>
          <a:ext cx="1727362" cy="1012760"/>
        </p:xfrm>
        <a:graphic>
          <a:graphicData uri="http://schemas.openxmlformats.org/presentationml/2006/ole">
            <mc:AlternateContent xmlns:mc="http://schemas.openxmlformats.org/markup-compatibility/2006">
              <mc:Choice xmlns:v="urn:schemas-microsoft-com:vml" Requires="v">
                <p:oleObj spid="_x0000_s807166" name="Equation" r:id="rId3" imgW="736600" imgH="431800" progId="Equation.3">
                  <p:embed/>
                </p:oleObj>
              </mc:Choice>
              <mc:Fallback>
                <p:oleObj name="Equation" r:id="rId3" imgW="736600" imgH="431800" progId="Equation.3">
                  <p:embed/>
                  <p:pic>
                    <p:nvPicPr>
                      <p:cNvPr id="0" name=""/>
                      <p:cNvPicPr/>
                      <p:nvPr/>
                    </p:nvPicPr>
                    <p:blipFill>
                      <a:blip r:embed="rId4"/>
                      <a:stretch>
                        <a:fillRect/>
                      </a:stretch>
                    </p:blipFill>
                    <p:spPr>
                      <a:xfrm>
                        <a:off x="3602228" y="2650901"/>
                        <a:ext cx="1727362" cy="1012760"/>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90</a:t>
            </a:fld>
            <a:endParaRPr lang="en-US" dirty="0"/>
          </a:p>
        </p:txBody>
      </p:sp>
    </p:spTree>
    <p:extLst>
      <p:ext uri="{BB962C8B-B14F-4D97-AF65-F5344CB8AC3E}">
        <p14:creationId xmlns:p14="http://schemas.microsoft.com/office/powerpoint/2010/main" val="883028795"/>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189" y="244158"/>
            <a:ext cx="8265035" cy="1339850"/>
          </a:xfrm>
        </p:spPr>
        <p:txBody>
          <a:bodyPr>
            <a:noAutofit/>
          </a:bodyPr>
          <a:lstStyle/>
          <a:p>
            <a:r>
              <a:rPr lang="en-US" sz="4000" dirty="0" smtClean="0"/>
              <a:t>Illustrating the Math </a:t>
            </a:r>
            <a:r>
              <a:rPr lang="en-US" sz="4000" dirty="0"/>
              <a:t>Behind</a:t>
            </a:r>
            <a:br>
              <a:rPr lang="en-US" sz="4000" dirty="0"/>
            </a:br>
            <a:r>
              <a:rPr lang="en-US" sz="4000" dirty="0"/>
              <a:t>The Quantity Theory of </a:t>
            </a:r>
            <a:r>
              <a:rPr lang="en-US" sz="4000" dirty="0" smtClean="0"/>
              <a:t>Money (1)</a:t>
            </a:r>
            <a:endParaRPr lang="en-US" sz="4000" dirty="0"/>
          </a:p>
        </p:txBody>
      </p:sp>
      <p:sp>
        <p:nvSpPr>
          <p:cNvPr id="3" name="Content Placeholder 2"/>
          <p:cNvSpPr>
            <a:spLocks noGrp="1"/>
          </p:cNvSpPr>
          <p:nvPr>
            <p:ph idx="1"/>
          </p:nvPr>
        </p:nvSpPr>
        <p:spPr>
          <a:xfrm>
            <a:off x="500232" y="1801471"/>
            <a:ext cx="8224992" cy="3952417"/>
          </a:xfrm>
        </p:spPr>
        <p:txBody>
          <a:bodyPr>
            <a:normAutofit/>
          </a:bodyPr>
          <a:lstStyle/>
          <a:p>
            <a:r>
              <a:rPr lang="en-US" sz="2200" dirty="0" smtClean="0"/>
              <a:t>We can illustrate this mathematically as follows. The absolute market value of one unit of money at time </a:t>
            </a:r>
            <a:r>
              <a:rPr lang="en-US" sz="2200" i="1" dirty="0" smtClean="0"/>
              <a:t>t</a:t>
            </a:r>
            <a:r>
              <a:rPr lang="en-US" sz="2200" dirty="0" smtClean="0"/>
              <a:t> can be calculated as:</a:t>
            </a:r>
          </a:p>
          <a:p>
            <a:pPr>
              <a:spcBef>
                <a:spcPts val="5800"/>
              </a:spcBef>
            </a:pPr>
            <a:r>
              <a:rPr lang="en-US" sz="2200" dirty="0" smtClean="0"/>
              <a:t>Quantity theory assumes that the realized proportion is equal to the baseline proportion (α</a:t>
            </a:r>
            <a:r>
              <a:rPr lang="en-US" sz="2200" i="1" baseline="-25000" dirty="0" smtClean="0"/>
              <a:t>t</a:t>
            </a:r>
            <a:r>
              <a:rPr lang="en-US" sz="2200" i="1" dirty="0" smtClean="0"/>
              <a:t> = </a:t>
            </a:r>
            <a:r>
              <a:rPr lang="en-US" sz="2200" dirty="0" smtClean="0"/>
              <a:t>β</a:t>
            </a:r>
            <a:r>
              <a:rPr lang="en-US" sz="2200" i="1" baseline="-25000" dirty="0" smtClean="0"/>
              <a:t>t </a:t>
            </a:r>
            <a:r>
              <a:rPr lang="en-US" sz="2200" dirty="0" smtClean="0"/>
              <a:t>). Therefore:</a:t>
            </a:r>
          </a:p>
          <a:p>
            <a:pPr>
              <a:spcBef>
                <a:spcPts val="1200"/>
              </a:spcBef>
            </a:pPr>
            <a:endParaRPr lang="en-US" sz="2200" dirty="0"/>
          </a:p>
          <a:p>
            <a:pPr>
              <a:spcBef>
                <a:spcPts val="2600"/>
              </a:spcBef>
            </a:pPr>
            <a:r>
              <a:rPr lang="en-US" sz="2200" dirty="0" smtClean="0"/>
              <a:t>We know from our earlier discussion that the baseline proportion at </a:t>
            </a:r>
            <a:r>
              <a:rPr lang="en-US" sz="2200" i="1" dirty="0" smtClean="0"/>
              <a:t>t</a:t>
            </a:r>
            <a:r>
              <a:rPr lang="en-US" sz="2200" dirty="0" smtClean="0"/>
              <a:t> is given by:</a:t>
            </a:r>
            <a:endParaRPr lang="en-US" sz="2200" dirty="0"/>
          </a:p>
        </p:txBody>
      </p:sp>
      <p:graphicFrame>
        <p:nvGraphicFramePr>
          <p:cNvPr id="6" name="Object 5"/>
          <p:cNvGraphicFramePr>
            <a:graphicFrameLocks noChangeAspect="1"/>
          </p:cNvGraphicFramePr>
          <p:nvPr>
            <p:extLst>
              <p:ext uri="{D42A27DB-BD31-4B8C-83A1-F6EECF244321}">
                <p14:modId xmlns:p14="http://schemas.microsoft.com/office/powerpoint/2010/main" val="1383403572"/>
              </p:ext>
            </p:extLst>
          </p:nvPr>
        </p:nvGraphicFramePr>
        <p:xfrm>
          <a:off x="3233738" y="2667003"/>
          <a:ext cx="2481262" cy="501650"/>
        </p:xfrm>
        <a:graphic>
          <a:graphicData uri="http://schemas.openxmlformats.org/presentationml/2006/ole">
            <mc:AlternateContent xmlns:mc="http://schemas.openxmlformats.org/markup-compatibility/2006">
              <mc:Choice xmlns:v="urn:schemas-microsoft-com:vml" Requires="v">
                <p:oleObj spid="_x0000_s830125" name="Equation" r:id="rId3" imgW="1066800" imgH="215900" progId="Equation.3">
                  <p:embed/>
                </p:oleObj>
              </mc:Choice>
              <mc:Fallback>
                <p:oleObj name="Equation" r:id="rId3" imgW="1066800" imgH="215900" progId="Equation.3">
                  <p:embed/>
                  <p:pic>
                    <p:nvPicPr>
                      <p:cNvPr id="0" name=""/>
                      <p:cNvPicPr/>
                      <p:nvPr/>
                    </p:nvPicPr>
                    <p:blipFill>
                      <a:blip r:embed="rId4"/>
                      <a:stretch>
                        <a:fillRect/>
                      </a:stretch>
                    </p:blipFill>
                    <p:spPr>
                      <a:xfrm>
                        <a:off x="3233738" y="2667003"/>
                        <a:ext cx="2481262" cy="501650"/>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91</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2988123864"/>
              </p:ext>
            </p:extLst>
          </p:nvPr>
        </p:nvGraphicFramePr>
        <p:xfrm>
          <a:off x="3278188" y="4113371"/>
          <a:ext cx="2460625" cy="504825"/>
        </p:xfrm>
        <a:graphic>
          <a:graphicData uri="http://schemas.openxmlformats.org/presentationml/2006/ole">
            <mc:AlternateContent xmlns:mc="http://schemas.openxmlformats.org/markup-compatibility/2006">
              <mc:Choice xmlns:v="urn:schemas-microsoft-com:vml" Requires="v">
                <p:oleObj spid="_x0000_s830126" name="Equation" r:id="rId5" imgW="1054100" imgH="215900" progId="Equation.3">
                  <p:embed/>
                </p:oleObj>
              </mc:Choice>
              <mc:Fallback>
                <p:oleObj name="Equation" r:id="rId5" imgW="1054100" imgH="215900" progId="Equation.3">
                  <p:embed/>
                  <p:pic>
                    <p:nvPicPr>
                      <p:cNvPr id="0" name=""/>
                      <p:cNvPicPr/>
                      <p:nvPr/>
                    </p:nvPicPr>
                    <p:blipFill>
                      <a:blip r:embed="rId6"/>
                      <a:stretch>
                        <a:fillRect/>
                      </a:stretch>
                    </p:blipFill>
                    <p:spPr>
                      <a:xfrm>
                        <a:off x="3278188" y="4113371"/>
                        <a:ext cx="2460625" cy="504825"/>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816231444"/>
              </p:ext>
            </p:extLst>
          </p:nvPr>
        </p:nvGraphicFramePr>
        <p:xfrm>
          <a:off x="3679188" y="5161574"/>
          <a:ext cx="1692275" cy="992188"/>
        </p:xfrm>
        <a:graphic>
          <a:graphicData uri="http://schemas.openxmlformats.org/presentationml/2006/ole">
            <mc:AlternateContent xmlns:mc="http://schemas.openxmlformats.org/markup-compatibility/2006">
              <mc:Choice xmlns:v="urn:schemas-microsoft-com:vml" Requires="v">
                <p:oleObj spid="_x0000_s830127" name="Equation" r:id="rId7" imgW="736600" imgH="431800" progId="Equation.3">
                  <p:embed/>
                </p:oleObj>
              </mc:Choice>
              <mc:Fallback>
                <p:oleObj name="Equation" r:id="rId7" imgW="736600" imgH="431800" progId="Equation.3">
                  <p:embed/>
                  <p:pic>
                    <p:nvPicPr>
                      <p:cNvPr id="0" name=""/>
                      <p:cNvPicPr/>
                      <p:nvPr/>
                    </p:nvPicPr>
                    <p:blipFill>
                      <a:blip r:embed="rId8"/>
                      <a:stretch>
                        <a:fillRect/>
                      </a:stretch>
                    </p:blipFill>
                    <p:spPr>
                      <a:xfrm>
                        <a:off x="3679188" y="5161574"/>
                        <a:ext cx="1692275" cy="992188"/>
                      </a:xfrm>
                      <a:prstGeom prst="rect">
                        <a:avLst/>
                      </a:prstGeom>
                    </p:spPr>
                  </p:pic>
                </p:oleObj>
              </mc:Fallback>
            </mc:AlternateContent>
          </a:graphicData>
        </a:graphic>
      </p:graphicFrame>
    </p:spTree>
    <p:extLst>
      <p:ext uri="{BB962C8B-B14F-4D97-AF65-F5344CB8AC3E}">
        <p14:creationId xmlns:p14="http://schemas.microsoft.com/office/powerpoint/2010/main" val="4271798544"/>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189" y="244158"/>
            <a:ext cx="8265035" cy="1339850"/>
          </a:xfrm>
        </p:spPr>
        <p:txBody>
          <a:bodyPr>
            <a:noAutofit/>
          </a:bodyPr>
          <a:lstStyle/>
          <a:p>
            <a:r>
              <a:rPr lang="en-US" sz="4000" dirty="0" smtClean="0"/>
              <a:t>Illustrating the Math </a:t>
            </a:r>
            <a:r>
              <a:rPr lang="en-US" sz="4000" dirty="0"/>
              <a:t>Behind</a:t>
            </a:r>
            <a:br>
              <a:rPr lang="en-US" sz="4000" dirty="0"/>
            </a:br>
            <a:r>
              <a:rPr lang="en-US" sz="4000" dirty="0"/>
              <a:t>The Quantity Theory of </a:t>
            </a:r>
            <a:r>
              <a:rPr lang="en-US" sz="4000" dirty="0" smtClean="0"/>
              <a:t>Money (2)</a:t>
            </a:r>
            <a:endParaRPr lang="en-US" sz="4000" dirty="0"/>
          </a:p>
        </p:txBody>
      </p:sp>
      <p:sp>
        <p:nvSpPr>
          <p:cNvPr id="3" name="Content Placeholder 2"/>
          <p:cNvSpPr>
            <a:spLocks noGrp="1"/>
          </p:cNvSpPr>
          <p:nvPr>
            <p:ph idx="1"/>
          </p:nvPr>
        </p:nvSpPr>
        <p:spPr>
          <a:xfrm>
            <a:off x="500232" y="1801471"/>
            <a:ext cx="8224992" cy="3644517"/>
          </a:xfrm>
        </p:spPr>
        <p:txBody>
          <a:bodyPr>
            <a:normAutofit/>
          </a:bodyPr>
          <a:lstStyle/>
          <a:p>
            <a:r>
              <a:rPr lang="en-US" sz="2200" dirty="0" smtClean="0"/>
              <a:t>Substituting for the baseline proportion in our earlier equation:</a:t>
            </a:r>
          </a:p>
          <a:p>
            <a:pPr>
              <a:spcBef>
                <a:spcPts val="1200"/>
              </a:spcBef>
            </a:pPr>
            <a:endParaRPr lang="en-US" sz="2200" dirty="0"/>
          </a:p>
          <a:p>
            <a:pPr>
              <a:spcBef>
                <a:spcPts val="5000"/>
              </a:spcBef>
            </a:pPr>
            <a:r>
              <a:rPr lang="en-US" sz="2200" dirty="0" smtClean="0"/>
              <a:t>The Ratio Theory of the Price Level states:</a:t>
            </a:r>
          </a:p>
          <a:p>
            <a:pPr>
              <a:spcBef>
                <a:spcPts val="3200"/>
              </a:spcBef>
            </a:pPr>
            <a:endParaRPr lang="en-US" sz="2200" dirty="0" smtClean="0"/>
          </a:p>
          <a:p>
            <a:pPr>
              <a:spcBef>
                <a:spcPts val="200"/>
              </a:spcBef>
            </a:pPr>
            <a:r>
              <a:rPr lang="en-US" sz="2200" dirty="0" smtClean="0"/>
              <a:t>Therefore, by assuming “(</a:t>
            </a:r>
            <a:r>
              <a:rPr lang="en-US" sz="2200" dirty="0"/>
              <a:t>α</a:t>
            </a:r>
            <a:r>
              <a:rPr lang="en-US" sz="2200" i="1" baseline="-25000" dirty="0"/>
              <a:t>t</a:t>
            </a:r>
            <a:r>
              <a:rPr lang="en-US" sz="2200" i="1" dirty="0"/>
              <a:t> = </a:t>
            </a:r>
            <a:r>
              <a:rPr lang="en-US" sz="2200" dirty="0"/>
              <a:t>β</a:t>
            </a:r>
            <a:r>
              <a:rPr lang="en-US" sz="2200" i="1" baseline="-25000" dirty="0"/>
              <a:t>t </a:t>
            </a:r>
            <a:r>
              <a:rPr lang="en-US" sz="2200" dirty="0" smtClean="0"/>
              <a:t>)”, quantity theory calculates that the price level can be determined as follows:</a:t>
            </a:r>
            <a:endParaRPr lang="en-US" sz="22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92</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270908150"/>
              </p:ext>
            </p:extLst>
          </p:nvPr>
        </p:nvGraphicFramePr>
        <p:xfrm>
          <a:off x="2591818" y="2280387"/>
          <a:ext cx="3738273" cy="992979"/>
        </p:xfrm>
        <a:graphic>
          <a:graphicData uri="http://schemas.openxmlformats.org/presentationml/2006/ole">
            <mc:AlternateContent xmlns:mc="http://schemas.openxmlformats.org/markup-compatibility/2006">
              <mc:Choice xmlns:v="urn:schemas-microsoft-com:vml" Requires="v">
                <p:oleObj spid="_x0000_s831148" name="Equation" r:id="rId3" imgW="1625600" imgH="431800" progId="Equation.3">
                  <p:embed/>
                </p:oleObj>
              </mc:Choice>
              <mc:Fallback>
                <p:oleObj name="Equation" r:id="rId3" imgW="1625600" imgH="431800" progId="Equation.3">
                  <p:embed/>
                  <p:pic>
                    <p:nvPicPr>
                      <p:cNvPr id="0" name=""/>
                      <p:cNvPicPr/>
                      <p:nvPr/>
                    </p:nvPicPr>
                    <p:blipFill>
                      <a:blip r:embed="rId4"/>
                      <a:stretch>
                        <a:fillRect/>
                      </a:stretch>
                    </p:blipFill>
                    <p:spPr>
                      <a:xfrm>
                        <a:off x="2591818" y="2280387"/>
                        <a:ext cx="3738273" cy="992979"/>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539155922"/>
              </p:ext>
            </p:extLst>
          </p:nvPr>
        </p:nvGraphicFramePr>
        <p:xfrm>
          <a:off x="1513225" y="5135970"/>
          <a:ext cx="4416425" cy="1023937"/>
        </p:xfrm>
        <a:graphic>
          <a:graphicData uri="http://schemas.openxmlformats.org/presentationml/2006/ole">
            <mc:AlternateContent xmlns:mc="http://schemas.openxmlformats.org/markup-compatibility/2006">
              <mc:Choice xmlns:v="urn:schemas-microsoft-com:vml" Requires="v">
                <p:oleObj spid="_x0000_s831149" name="Equation" r:id="rId5" imgW="1917700" imgH="444500" progId="Equation.3">
                  <p:embed/>
                </p:oleObj>
              </mc:Choice>
              <mc:Fallback>
                <p:oleObj name="Equation" r:id="rId5" imgW="1917700" imgH="444500" progId="Equation.3">
                  <p:embed/>
                  <p:pic>
                    <p:nvPicPr>
                      <p:cNvPr id="0" name=""/>
                      <p:cNvPicPr/>
                      <p:nvPr/>
                    </p:nvPicPr>
                    <p:blipFill>
                      <a:blip r:embed="rId6"/>
                      <a:stretch>
                        <a:fillRect/>
                      </a:stretch>
                    </p:blipFill>
                    <p:spPr>
                      <a:xfrm>
                        <a:off x="1513225" y="5135970"/>
                        <a:ext cx="4416425" cy="1023937"/>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214877434"/>
              </p:ext>
            </p:extLst>
          </p:nvPr>
        </p:nvGraphicFramePr>
        <p:xfrm>
          <a:off x="3420528" y="3752722"/>
          <a:ext cx="2062984" cy="508271"/>
        </p:xfrm>
        <a:graphic>
          <a:graphicData uri="http://schemas.openxmlformats.org/presentationml/2006/ole">
            <mc:AlternateContent xmlns:mc="http://schemas.openxmlformats.org/markup-compatibility/2006">
              <mc:Choice xmlns:v="urn:schemas-microsoft-com:vml" Requires="v">
                <p:oleObj spid="_x0000_s831150" name="Equation" r:id="rId7" imgW="876300" imgH="215900" progId="Equation.3">
                  <p:embed/>
                </p:oleObj>
              </mc:Choice>
              <mc:Fallback>
                <p:oleObj name="Equation" r:id="rId7" imgW="876300" imgH="215900" progId="Equation.3">
                  <p:embed/>
                  <p:pic>
                    <p:nvPicPr>
                      <p:cNvPr id="0" name=""/>
                      <p:cNvPicPr/>
                      <p:nvPr/>
                    </p:nvPicPr>
                    <p:blipFill>
                      <a:blip r:embed="rId8"/>
                      <a:stretch>
                        <a:fillRect/>
                      </a:stretch>
                    </p:blipFill>
                    <p:spPr>
                      <a:xfrm>
                        <a:off x="3420528" y="3752722"/>
                        <a:ext cx="2062984" cy="508271"/>
                      </a:xfrm>
                      <a:prstGeom prst="rect">
                        <a:avLst/>
                      </a:prstGeom>
                    </p:spPr>
                  </p:pic>
                </p:oleObj>
              </mc:Fallback>
            </mc:AlternateContent>
          </a:graphicData>
        </a:graphic>
      </p:graphicFrame>
      <p:sp>
        <p:nvSpPr>
          <p:cNvPr id="10" name="TextBox 9"/>
          <p:cNvSpPr txBox="1"/>
          <p:nvPr/>
        </p:nvSpPr>
        <p:spPr>
          <a:xfrm>
            <a:off x="6022251" y="5388258"/>
            <a:ext cx="2734700" cy="430887"/>
          </a:xfrm>
          <a:prstGeom prst="rect">
            <a:avLst/>
          </a:prstGeom>
          <a:noFill/>
        </p:spPr>
        <p:txBody>
          <a:bodyPr wrap="none" rtlCol="0">
            <a:spAutoFit/>
          </a:bodyPr>
          <a:lstStyle/>
          <a:p>
            <a:r>
              <a:rPr lang="en-US" sz="2200" dirty="0" smtClean="0"/>
              <a:t>Note: </a:t>
            </a:r>
            <a:r>
              <a:rPr lang="en-US" sz="2200" i="1" dirty="0" err="1" smtClean="0"/>
              <a:t>v</a:t>
            </a:r>
            <a:r>
              <a:rPr lang="en-US" sz="2200" i="1" baseline="-25000" dirty="0" err="1" smtClean="0"/>
              <a:t>k</a:t>
            </a:r>
            <a:r>
              <a:rPr lang="en-US" sz="2200" dirty="0" smtClean="0"/>
              <a:t> is a constant</a:t>
            </a:r>
            <a:endParaRPr lang="en-US" sz="2200" i="1" baseline="-25000" dirty="0"/>
          </a:p>
        </p:txBody>
      </p:sp>
    </p:spTree>
    <p:extLst>
      <p:ext uri="{BB962C8B-B14F-4D97-AF65-F5344CB8AC3E}">
        <p14:creationId xmlns:p14="http://schemas.microsoft.com/office/powerpoint/2010/main" val="426071253"/>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172994" cy="1339850"/>
          </a:xfrm>
        </p:spPr>
        <p:txBody>
          <a:bodyPr>
            <a:normAutofit/>
          </a:bodyPr>
          <a:lstStyle/>
          <a:p>
            <a:r>
              <a:rPr lang="en-US" sz="4000" dirty="0" smtClean="0"/>
              <a:t>Quantity Theory of Money </a:t>
            </a:r>
            <a:r>
              <a:rPr lang="en-US" sz="4000" dirty="0" err="1" smtClean="0"/>
              <a:t>vs</a:t>
            </a:r>
            <a:r>
              <a:rPr lang="en-US" sz="4000" dirty="0" smtClean="0"/>
              <a:t> Proportional Claim Theory</a:t>
            </a:r>
            <a:endParaRPr lang="en-US" sz="4000" dirty="0"/>
          </a:p>
        </p:txBody>
      </p:sp>
      <p:sp>
        <p:nvSpPr>
          <p:cNvPr id="3" name="Content Placeholder 2"/>
          <p:cNvSpPr>
            <a:spLocks noGrp="1"/>
          </p:cNvSpPr>
          <p:nvPr>
            <p:ph idx="1"/>
          </p:nvPr>
        </p:nvSpPr>
        <p:spPr>
          <a:xfrm>
            <a:off x="500241" y="1806759"/>
            <a:ext cx="8189002" cy="4584076"/>
          </a:xfrm>
        </p:spPr>
        <p:txBody>
          <a:bodyPr>
            <a:normAutofit fontScale="92500"/>
          </a:bodyPr>
          <a:lstStyle/>
          <a:p>
            <a:r>
              <a:rPr lang="en-US" dirty="0" smtClean="0"/>
              <a:t>In essence, the quantity theory of money is a simplistic version of “proportional claim theory”. The quantity theory of money effectively assumes that the baseline proportion in any given period determines the realized proportion of output that a unit of money can claim in that period.</a:t>
            </a:r>
          </a:p>
          <a:p>
            <a:r>
              <a:rPr lang="en-US" dirty="0" smtClean="0"/>
              <a:t>While quantity theory works well over long periods of time, it is a very poor model in the short run. Why? Because the realized proportion and the current baseline proportion will often diverge significantly. Quantity theory can not accurately capture this phenomenon because it fails to recognize the importance of expectations and the role of </a:t>
            </a:r>
            <a:r>
              <a:rPr lang="en-US" dirty="0" err="1" smtClean="0"/>
              <a:t>intertemporal</a:t>
            </a:r>
            <a:r>
              <a:rPr lang="en-US" dirty="0" smtClean="0"/>
              <a:t> equilibrium in the determination of the absolute market value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93</a:t>
            </a:fld>
            <a:endParaRPr lang="en-US" dirty="0"/>
          </a:p>
        </p:txBody>
      </p:sp>
    </p:spTree>
    <p:extLst>
      <p:ext uri="{BB962C8B-B14F-4D97-AF65-F5344CB8AC3E}">
        <p14:creationId xmlns:p14="http://schemas.microsoft.com/office/powerpoint/2010/main" val="616595332"/>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Quantity Theory:</a:t>
            </a:r>
            <a:br>
              <a:rPr lang="en-US" sz="4000" dirty="0" smtClean="0"/>
            </a:br>
            <a:r>
              <a:rPr lang="en-US" sz="4000" dirty="0" smtClean="0"/>
              <a:t>No Role For Expectations</a:t>
            </a:r>
            <a:endParaRPr lang="en-US" sz="4000" dirty="0"/>
          </a:p>
        </p:txBody>
      </p:sp>
      <p:sp>
        <p:nvSpPr>
          <p:cNvPr id="3" name="Content Placeholder 2"/>
          <p:cNvSpPr>
            <a:spLocks noGrp="1"/>
          </p:cNvSpPr>
          <p:nvPr>
            <p:ph idx="1"/>
          </p:nvPr>
        </p:nvSpPr>
        <p:spPr>
          <a:xfrm>
            <a:off x="497007" y="1801472"/>
            <a:ext cx="8191403" cy="4602476"/>
          </a:xfrm>
        </p:spPr>
        <p:txBody>
          <a:bodyPr>
            <a:normAutofit fontScale="92500"/>
          </a:bodyPr>
          <a:lstStyle/>
          <a:p>
            <a:r>
              <a:rPr lang="en-US" dirty="0" smtClean="0"/>
              <a:t>Before we continue, it is worth stepping back and thinking about the nature of the quantity theory of money. While economics is awash with theories regarding how rational expectations impact all manner of economic variables, the quantity theory of money denies any role for expectations in the determination of the price level. Quantity theory states that the current price level is solely a function of a constant (velocity) and two variables, the </a:t>
            </a:r>
            <a:r>
              <a:rPr lang="en-US" i="1" dirty="0" smtClean="0"/>
              <a:t>current</a:t>
            </a:r>
            <a:r>
              <a:rPr lang="en-US" dirty="0" smtClean="0"/>
              <a:t> level of the money supply and the </a:t>
            </a:r>
            <a:r>
              <a:rPr lang="en-US" i="1" dirty="0" smtClean="0"/>
              <a:t>current</a:t>
            </a:r>
            <a:r>
              <a:rPr lang="en-US" dirty="0" smtClean="0"/>
              <a:t> level of real output.</a:t>
            </a:r>
          </a:p>
          <a:p>
            <a:r>
              <a:rPr lang="en-US" dirty="0" smtClean="0"/>
              <a:t>Any economic theory that does not allow a role for expectations in the determination of a key economic variable is going to be compromised in the scope of its application. So, can quantity theory be “adapted” to include an expectations component?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94</a:t>
            </a:fld>
            <a:endParaRPr lang="en-US" dirty="0"/>
          </a:p>
        </p:txBody>
      </p:sp>
    </p:spTree>
    <p:extLst>
      <p:ext uri="{BB962C8B-B14F-4D97-AF65-F5344CB8AC3E}">
        <p14:creationId xmlns:p14="http://schemas.microsoft.com/office/powerpoint/2010/main" val="285169506"/>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Proportional Claim Theory:</a:t>
            </a:r>
            <a:br>
              <a:rPr lang="en-US" sz="4000" dirty="0" smtClean="0"/>
            </a:br>
            <a:r>
              <a:rPr lang="en-US" sz="4000" dirty="0" smtClean="0"/>
              <a:t>Expectations are Critical</a:t>
            </a:r>
            <a:endParaRPr lang="en-US" sz="4000" dirty="0"/>
          </a:p>
        </p:txBody>
      </p:sp>
      <p:sp>
        <p:nvSpPr>
          <p:cNvPr id="3" name="Content Placeholder 2"/>
          <p:cNvSpPr>
            <a:spLocks noGrp="1"/>
          </p:cNvSpPr>
          <p:nvPr>
            <p:ph idx="1"/>
          </p:nvPr>
        </p:nvSpPr>
        <p:spPr>
          <a:xfrm>
            <a:off x="497008" y="1801471"/>
            <a:ext cx="8218894" cy="4547264"/>
          </a:xfrm>
        </p:spPr>
        <p:txBody>
          <a:bodyPr>
            <a:normAutofit fontScale="92500"/>
          </a:bodyPr>
          <a:lstStyle/>
          <a:p>
            <a:r>
              <a:rPr lang="en-US" dirty="0" smtClean="0"/>
              <a:t>The view of proportional claim theory is that the absolute market value of money in the current period, and hence the realized proportion of output that each unit of money can claim in the current period, depends critically upon expectations of the proportion of output that each unit of money will claim in future periods (the path of the “expected realized proportion”).</a:t>
            </a:r>
          </a:p>
          <a:p>
            <a:r>
              <a:rPr lang="en-US" dirty="0" smtClean="0"/>
              <a:t>Furthermore, the expected baseline proportion in a given future period provides the best unbiased estimate of the expected realized proportion in that future period. Hence, expectations regarding the future path of the baseline proportion are critical in the determination of the absolute market value of money and the realized proportion in the current period.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95</a:t>
            </a:fld>
            <a:endParaRPr lang="en-US" dirty="0"/>
          </a:p>
        </p:txBody>
      </p:sp>
    </p:spTree>
    <p:extLst>
      <p:ext uri="{BB962C8B-B14F-4D97-AF65-F5344CB8AC3E}">
        <p14:creationId xmlns:p14="http://schemas.microsoft.com/office/powerpoint/2010/main" val="40550973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Value of Money and</a:t>
            </a:r>
            <a:br>
              <a:rPr lang="en-US" sz="4000" dirty="0" smtClean="0"/>
            </a:br>
            <a:r>
              <a:rPr lang="en-US" sz="4000" dirty="0" err="1" smtClean="0"/>
              <a:t>Intertemporal</a:t>
            </a:r>
            <a:r>
              <a:rPr lang="en-US" sz="4000" dirty="0" smtClean="0"/>
              <a:t> Equilibrium</a:t>
            </a:r>
            <a:endParaRPr lang="en-US" sz="4000" dirty="0"/>
          </a:p>
        </p:txBody>
      </p:sp>
      <p:sp>
        <p:nvSpPr>
          <p:cNvPr id="3" name="Content Placeholder 2"/>
          <p:cNvSpPr>
            <a:spLocks noGrp="1"/>
          </p:cNvSpPr>
          <p:nvPr>
            <p:ph idx="1"/>
          </p:nvPr>
        </p:nvSpPr>
        <p:spPr>
          <a:xfrm>
            <a:off x="497007" y="1804827"/>
            <a:ext cx="8154587" cy="4566763"/>
          </a:xfrm>
        </p:spPr>
        <p:txBody>
          <a:bodyPr>
            <a:normAutofit fontScale="92500"/>
          </a:bodyPr>
          <a:lstStyle/>
          <a:p>
            <a:r>
              <a:rPr lang="en-US" dirty="0" smtClean="0"/>
              <a:t>In order to understand the role of expectations in the determination of the value of money, we need to understand why the current value of money is determined by a chain of expected future values.</a:t>
            </a:r>
          </a:p>
          <a:p>
            <a:r>
              <a:rPr lang="en-US" dirty="0" smtClean="0"/>
              <a:t>In the next section we will discuss the notion that in order for the economy to be in a state of </a:t>
            </a:r>
            <a:r>
              <a:rPr lang="en-US" dirty="0" err="1" smtClean="0"/>
              <a:t>intertemporal</a:t>
            </a:r>
            <a:r>
              <a:rPr lang="en-US" dirty="0" smtClean="0"/>
              <a:t> equilibrium, the current absolute market value of money must discount a chain of expected future values. This chain of expected future values depends upon the expected path of the future realized proportion which in turn depends upon the expected path of the baseline proportion. As a result, the present value of money is tied to the future value of money which in turn is tied to its past.</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96</a:t>
            </a:fld>
            <a:endParaRPr lang="en-US" dirty="0"/>
          </a:p>
        </p:txBody>
      </p:sp>
    </p:spTree>
    <p:extLst>
      <p:ext uri="{BB962C8B-B14F-4D97-AF65-F5344CB8AC3E}">
        <p14:creationId xmlns:p14="http://schemas.microsoft.com/office/powerpoint/2010/main" val="3107332145"/>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 Basic Theory of the</a:t>
            </a:r>
            <a:br>
              <a:rPr lang="en-US" sz="4000" dirty="0" smtClean="0"/>
            </a:br>
            <a:r>
              <a:rPr lang="en-US" sz="4000" dirty="0" smtClean="0"/>
              <a:t>Velocity of Money</a:t>
            </a:r>
            <a:endParaRPr lang="en-US" sz="4000" dirty="0"/>
          </a:p>
        </p:txBody>
      </p:sp>
      <p:sp>
        <p:nvSpPr>
          <p:cNvPr id="3" name="Text Placeholder 2"/>
          <p:cNvSpPr>
            <a:spLocks noGrp="1"/>
          </p:cNvSpPr>
          <p:nvPr>
            <p:ph type="body" idx="1"/>
          </p:nvPr>
        </p:nvSpPr>
        <p:spPr>
          <a:xfrm>
            <a:off x="557972" y="3134566"/>
            <a:ext cx="8061727" cy="1500187"/>
          </a:xfrm>
        </p:spPr>
        <p:txBody>
          <a:bodyPr/>
          <a:lstStyle/>
          <a:p>
            <a:r>
              <a:rPr lang="en-US" dirty="0" err="1" smtClean="0"/>
              <a:t>Intertemporal</a:t>
            </a:r>
            <a:r>
              <a:rPr lang="en-US" dirty="0" smtClean="0"/>
              <a:t> Equilibrium, The Chain of Expected Values and the Impact of Expectations on the Equilibrium Market Value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97</a:t>
            </a:fld>
            <a:endParaRPr lang="en-US" dirty="0"/>
          </a:p>
        </p:txBody>
      </p:sp>
    </p:spTree>
    <p:extLst>
      <p:ext uri="{BB962C8B-B14F-4D97-AF65-F5344CB8AC3E}">
        <p14:creationId xmlns:p14="http://schemas.microsoft.com/office/powerpoint/2010/main" val="2469286685"/>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Section Overview</a:t>
            </a:r>
            <a:endParaRPr lang="en-US" sz="4000" dirty="0"/>
          </a:p>
        </p:txBody>
      </p:sp>
      <p:sp>
        <p:nvSpPr>
          <p:cNvPr id="3" name="Content Placeholder 2"/>
          <p:cNvSpPr>
            <a:spLocks noGrp="1"/>
          </p:cNvSpPr>
          <p:nvPr>
            <p:ph idx="1"/>
          </p:nvPr>
        </p:nvSpPr>
        <p:spPr>
          <a:xfrm>
            <a:off x="497007" y="1838281"/>
            <a:ext cx="8172995" cy="4602475"/>
          </a:xfrm>
        </p:spPr>
        <p:txBody>
          <a:bodyPr>
            <a:normAutofit fontScale="92500" lnSpcReduction="10000"/>
          </a:bodyPr>
          <a:lstStyle/>
          <a:p>
            <a:r>
              <a:rPr lang="en-US" dirty="0" smtClean="0"/>
              <a:t>This section of the paper will begin to explore why the absolute market value of money in the current period depends almost entirely upon future expectations of the absolute market value of money. In particular, it will be argued that for the economy to be in a state of </a:t>
            </a:r>
            <a:r>
              <a:rPr lang="en-US" dirty="0" err="1" smtClean="0"/>
              <a:t>intertemporal</a:t>
            </a:r>
            <a:r>
              <a:rPr lang="en-US" dirty="0" smtClean="0"/>
              <a:t> equilibrium, the absolute market value of money today must incorporate the expected future path of the market value of money which, in turn, depends upon the expected baseline proportion in future periods.</a:t>
            </a:r>
          </a:p>
          <a:p>
            <a:r>
              <a:rPr lang="en-US" dirty="0" smtClean="0"/>
              <a:t>This section will begin with some basic examples of how </a:t>
            </a:r>
            <a:r>
              <a:rPr lang="en-US" dirty="0" err="1" smtClean="0"/>
              <a:t>intertemporal</a:t>
            </a:r>
            <a:r>
              <a:rPr lang="en-US" dirty="0" smtClean="0"/>
              <a:t> equilibrium is disrupted by changing expectations regarding (</a:t>
            </a:r>
            <a:r>
              <a:rPr lang="en-US" dirty="0" err="1" smtClean="0"/>
              <a:t>i</a:t>
            </a:r>
            <a:r>
              <a:rPr lang="en-US" dirty="0" smtClean="0"/>
              <a:t>) the future baseline proportion and (ii) real output growth. It will then discuss, at a high level, the impact these changing expectations have on the velocity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98</a:t>
            </a:fld>
            <a:endParaRPr lang="en-US" dirty="0"/>
          </a:p>
        </p:txBody>
      </p:sp>
    </p:spTree>
    <p:extLst>
      <p:ext uri="{BB962C8B-B14F-4D97-AF65-F5344CB8AC3E}">
        <p14:creationId xmlns:p14="http://schemas.microsoft.com/office/powerpoint/2010/main" val="2922642834"/>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Chain of Expected</a:t>
            </a:r>
            <a:br>
              <a:rPr lang="en-US" sz="4000" dirty="0" smtClean="0"/>
            </a:br>
            <a:r>
              <a:rPr lang="en-US" sz="4000" dirty="0" smtClean="0"/>
              <a:t>Future Values</a:t>
            </a:r>
            <a:endParaRPr lang="en-US" sz="4000" dirty="0"/>
          </a:p>
        </p:txBody>
      </p:sp>
      <p:sp>
        <p:nvSpPr>
          <p:cNvPr id="3" name="Content Placeholder 2"/>
          <p:cNvSpPr>
            <a:spLocks noGrp="1"/>
          </p:cNvSpPr>
          <p:nvPr>
            <p:ph idx="1"/>
          </p:nvPr>
        </p:nvSpPr>
        <p:spPr>
          <a:xfrm>
            <a:off x="497007" y="1838281"/>
            <a:ext cx="8191403" cy="4620881"/>
          </a:xfrm>
        </p:spPr>
        <p:txBody>
          <a:bodyPr>
            <a:normAutofit fontScale="92500" lnSpcReduction="10000"/>
          </a:bodyPr>
          <a:lstStyle/>
          <a:p>
            <a:r>
              <a:rPr lang="en-US" dirty="0" smtClean="0"/>
              <a:t>The value of money today depends upon a chain of expected future values. Every time we acknowledge the value of money by accepting it for our goods</a:t>
            </a:r>
            <a:r>
              <a:rPr lang="en-US" dirty="0"/>
              <a:t> </a:t>
            </a:r>
            <a:r>
              <a:rPr lang="en-US" dirty="0" smtClean="0"/>
              <a:t>and services, we are making an assumption that others, in turn, will accept the money from us, in exchange for their goods and services, at a “similar value”. Furthermore, those people will only accept our money at/near that value because they believe that the next set of people will accept money at/near that value and so the process continues.</a:t>
            </a:r>
          </a:p>
          <a:p>
            <a:r>
              <a:rPr lang="en-US" dirty="0" smtClean="0"/>
              <a:t>The flip side of this observation is to say that the proportion of output that money can claim today depends, among other things, upon a chain of expectations regarding the proportion of output that those further down the chain can claim with the same unit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99</a:t>
            </a:fld>
            <a:endParaRPr lang="en-US" dirty="0"/>
          </a:p>
        </p:txBody>
      </p:sp>
    </p:spTree>
    <p:extLst>
      <p:ext uri="{BB962C8B-B14F-4D97-AF65-F5344CB8AC3E}">
        <p14:creationId xmlns:p14="http://schemas.microsoft.com/office/powerpoint/2010/main" val="1342741143"/>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Response to a Shift in</a:t>
            </a:r>
            <a:br>
              <a:rPr lang="en-US" sz="4000" dirty="0" smtClean="0"/>
            </a:br>
            <a:r>
              <a:rPr lang="en-US" sz="4000" dirty="0" smtClean="0"/>
              <a:t>Part of the Chain</a:t>
            </a:r>
            <a:endParaRPr lang="en-US" sz="4000" dirty="0"/>
          </a:p>
        </p:txBody>
      </p:sp>
      <p:sp>
        <p:nvSpPr>
          <p:cNvPr id="3" name="Content Placeholder 2"/>
          <p:cNvSpPr>
            <a:spLocks noGrp="1"/>
          </p:cNvSpPr>
          <p:nvPr>
            <p:ph idx="1"/>
          </p:nvPr>
        </p:nvSpPr>
        <p:spPr>
          <a:xfrm>
            <a:off x="497007" y="1800633"/>
            <a:ext cx="8191403" cy="4492048"/>
          </a:xfrm>
        </p:spPr>
        <p:txBody>
          <a:bodyPr>
            <a:normAutofit fontScale="92500"/>
          </a:bodyPr>
          <a:lstStyle/>
          <a:p>
            <a:r>
              <a:rPr lang="en-US" dirty="0" smtClean="0"/>
              <a:t>When expectations change regarding the future value of money (whether it be to due a change in the expected realized proportion of output that money can buy in some future period or some other reason), it has a cascading effect all the way down along the chain of expected future values until it reaches the present value of money. The simple reason for this is that the change in the expected future value of money creates a incentive to act now. In other words, an </a:t>
            </a:r>
            <a:r>
              <a:rPr lang="en-US" dirty="0" err="1" smtClean="0"/>
              <a:t>intertemporal</a:t>
            </a:r>
            <a:r>
              <a:rPr lang="en-US" dirty="0" smtClean="0"/>
              <a:t> equilibrium (a state of indifference) that previously existed is disturbed.</a:t>
            </a:r>
          </a:p>
          <a:p>
            <a:pPr>
              <a:spcBef>
                <a:spcPts val="1400"/>
              </a:spcBef>
            </a:pPr>
            <a:r>
              <a:rPr lang="en-US" dirty="0" smtClean="0"/>
              <a:t>In order to restore equilibrium, the absolute market value of money today must adjust to reflect these new expectations. Let’s explore a few simple examples of how this process might work.</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100</a:t>
            </a:fld>
            <a:endParaRPr lang="en-US" dirty="0"/>
          </a:p>
        </p:txBody>
      </p:sp>
    </p:spTree>
    <p:extLst>
      <p:ext uri="{BB962C8B-B14F-4D97-AF65-F5344CB8AC3E}">
        <p14:creationId xmlns:p14="http://schemas.microsoft.com/office/powerpoint/2010/main" val="1062460812"/>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Chain of Values Example with Asymmetric Information</a:t>
            </a:r>
            <a:endParaRPr lang="en-US" sz="4000" dirty="0"/>
          </a:p>
        </p:txBody>
      </p:sp>
      <p:sp>
        <p:nvSpPr>
          <p:cNvPr id="3" name="Content Placeholder 2"/>
          <p:cNvSpPr>
            <a:spLocks noGrp="1"/>
          </p:cNvSpPr>
          <p:nvPr>
            <p:ph idx="1"/>
          </p:nvPr>
        </p:nvSpPr>
        <p:spPr>
          <a:xfrm>
            <a:off x="497006" y="1800633"/>
            <a:ext cx="8154589" cy="4510455"/>
          </a:xfrm>
        </p:spPr>
        <p:txBody>
          <a:bodyPr>
            <a:normAutofit fontScale="92500"/>
          </a:bodyPr>
          <a:lstStyle/>
          <a:p>
            <a:r>
              <a:rPr lang="en-US" dirty="0" smtClean="0"/>
              <a:t>Let’s imagine a scenario where you have perfect information about the future trajectory of the monetary base and real output; you have information that no one else has. The general value level, real output and the monetary base have all been stable for several years and the market expects all three to remain stable for the foreseeable future. However, you learn that the monetary base will double in the near future and then remain at this new higher base for the foreseeable future (a permanent increase), while the other two variables will remain stable.</a:t>
            </a:r>
          </a:p>
          <a:p>
            <a:pPr>
              <a:spcBef>
                <a:spcPts val="1400"/>
              </a:spcBef>
            </a:pPr>
            <a:r>
              <a:rPr lang="en-US" dirty="0" smtClean="0"/>
              <a:t>What actions would you take in light of this new information? In particular, how would you alter your planned spending patterns over the next few years?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101</a:t>
            </a:fld>
            <a:endParaRPr lang="en-US" dirty="0"/>
          </a:p>
        </p:txBody>
      </p:sp>
    </p:spTree>
    <p:extLst>
      <p:ext uri="{BB962C8B-B14F-4D97-AF65-F5344CB8AC3E}">
        <p14:creationId xmlns:p14="http://schemas.microsoft.com/office/powerpoint/2010/main" val="2727848788"/>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Expectations Create Incentive to “Pull Forward” Spending</a:t>
            </a:r>
            <a:endParaRPr lang="en-US" sz="4000" dirty="0"/>
          </a:p>
        </p:txBody>
      </p:sp>
      <p:sp>
        <p:nvSpPr>
          <p:cNvPr id="3" name="Content Placeholder 2"/>
          <p:cNvSpPr>
            <a:spLocks noGrp="1"/>
          </p:cNvSpPr>
          <p:nvPr>
            <p:ph idx="1"/>
          </p:nvPr>
        </p:nvSpPr>
        <p:spPr>
          <a:xfrm>
            <a:off x="497005" y="1800633"/>
            <a:ext cx="8265036" cy="4602476"/>
          </a:xfrm>
        </p:spPr>
        <p:txBody>
          <a:bodyPr>
            <a:normAutofit fontScale="92500"/>
          </a:bodyPr>
          <a:lstStyle/>
          <a:p>
            <a:r>
              <a:rPr lang="en-US" dirty="0" smtClean="0"/>
              <a:t>Clearly, this scenario presents you with an opportunity. If you know that the monetary base will double, then you should expect the proportion of output each unit of money can obtain to fall by 50%. If you also know that the </a:t>
            </a:r>
            <a:r>
              <a:rPr lang="en-US" dirty="0"/>
              <a:t>general value level and real output remain </a:t>
            </a:r>
            <a:r>
              <a:rPr lang="en-US" dirty="0" smtClean="0"/>
              <a:t>will constant, then </a:t>
            </a:r>
            <a:r>
              <a:rPr lang="en-US" dirty="0"/>
              <a:t>the </a:t>
            </a:r>
            <a:r>
              <a:rPr lang="en-US" dirty="0" smtClean="0"/>
              <a:t>absolute market value of money should fall by 50% and the price level should double.</a:t>
            </a:r>
          </a:p>
          <a:p>
            <a:r>
              <a:rPr lang="en-US" dirty="0" smtClean="0"/>
              <a:t>What action would you take? Clearly, the rational choice is to “pull forward” as much of your anticipated future spending as you can, before the value of money (its purchasing power) collapses. Others will be happy to accept your money at the current prevailing value because they are not aware of what is about to come (the dramatic increase in the monetary base).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102</a:t>
            </a:fld>
            <a:endParaRPr lang="en-US" dirty="0"/>
          </a:p>
        </p:txBody>
      </p:sp>
    </p:spTree>
    <p:extLst>
      <p:ext uri="{BB962C8B-B14F-4D97-AF65-F5344CB8AC3E}">
        <p14:creationId xmlns:p14="http://schemas.microsoft.com/office/powerpoint/2010/main" val="3442422760"/>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Change in Expectations Creates Incentive to Act</a:t>
            </a:r>
            <a:endParaRPr lang="en-US" sz="4000" dirty="0"/>
          </a:p>
        </p:txBody>
      </p:sp>
      <p:sp>
        <p:nvSpPr>
          <p:cNvPr id="3" name="Content Placeholder 2"/>
          <p:cNvSpPr>
            <a:spLocks noGrp="1"/>
          </p:cNvSpPr>
          <p:nvPr>
            <p:ph idx="1"/>
          </p:nvPr>
        </p:nvSpPr>
        <p:spPr>
          <a:xfrm>
            <a:off x="515414" y="1747100"/>
            <a:ext cx="8154589" cy="1694546"/>
          </a:xfrm>
        </p:spPr>
        <p:txBody>
          <a:bodyPr>
            <a:normAutofit fontScale="92500" lnSpcReduction="10000"/>
          </a:bodyPr>
          <a:lstStyle/>
          <a:p>
            <a:pPr marL="0" indent="0" algn="ctr">
              <a:buNone/>
            </a:pPr>
            <a:r>
              <a:rPr lang="en-US" dirty="0" smtClean="0"/>
              <a:t>The baseline proportion of output is expected to fall 50% as the monetary base doubles. Therefore, given constant expectations for real output and the general value level, the absolute market value of money should fall by a corresponding 50%. This creates an incentive to “pull forward” spending.</a:t>
            </a:r>
            <a:endParaRPr lang="en-US" dirty="0"/>
          </a:p>
        </p:txBody>
      </p:sp>
      <p:cxnSp>
        <p:nvCxnSpPr>
          <p:cNvPr id="5" name="Straight Connector 4"/>
          <p:cNvCxnSpPr/>
          <p:nvPr/>
        </p:nvCxnSpPr>
        <p:spPr>
          <a:xfrm>
            <a:off x="900113" y="4030599"/>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574409" y="4054164"/>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175073" y="4059324"/>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900113" y="5999887"/>
            <a:ext cx="224759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574409" y="5999887"/>
            <a:ext cx="227922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6175073" y="6028612"/>
            <a:ext cx="2070402" cy="0"/>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251716" y="3478456"/>
            <a:ext cx="1724300" cy="646331"/>
          </a:xfrm>
          <a:prstGeom prst="rect">
            <a:avLst/>
          </a:prstGeom>
          <a:noFill/>
        </p:spPr>
        <p:txBody>
          <a:bodyPr wrap="none" rtlCol="0">
            <a:spAutoFit/>
          </a:bodyPr>
          <a:lstStyle/>
          <a:p>
            <a:pPr algn="ctr"/>
            <a:r>
              <a:rPr lang="en-US" dirty="0" smtClean="0"/>
              <a:t>Baseline </a:t>
            </a:r>
            <a:r>
              <a:rPr lang="en-US" dirty="0" err="1" smtClean="0"/>
              <a:t>Prop’n</a:t>
            </a:r>
            <a:endParaRPr lang="en-US" dirty="0" smtClean="0"/>
          </a:p>
          <a:p>
            <a:pPr algn="ctr"/>
            <a:r>
              <a:rPr lang="en-US" dirty="0" smtClean="0"/>
              <a:t>Expectations</a:t>
            </a:r>
            <a:endParaRPr lang="en-US" dirty="0"/>
          </a:p>
        </p:txBody>
      </p:sp>
      <p:sp>
        <p:nvSpPr>
          <p:cNvPr id="23" name="TextBox 22"/>
          <p:cNvSpPr txBox="1"/>
          <p:nvPr/>
        </p:nvSpPr>
        <p:spPr>
          <a:xfrm>
            <a:off x="464350" y="3627236"/>
            <a:ext cx="718691" cy="369332"/>
          </a:xfrm>
          <a:prstGeom prst="rect">
            <a:avLst/>
          </a:prstGeom>
          <a:noFill/>
        </p:spPr>
        <p:txBody>
          <a:bodyPr wrap="none" rtlCol="0">
            <a:spAutoFit/>
          </a:bodyPr>
          <a:lstStyle/>
          <a:p>
            <a:r>
              <a:rPr lang="en-US" dirty="0" smtClean="0"/>
              <a:t>E(β)</a:t>
            </a:r>
            <a:endParaRPr lang="en-US" dirty="0"/>
          </a:p>
        </p:txBody>
      </p:sp>
      <p:sp>
        <p:nvSpPr>
          <p:cNvPr id="24" name="TextBox 23"/>
          <p:cNvSpPr txBox="1"/>
          <p:nvPr/>
        </p:nvSpPr>
        <p:spPr>
          <a:xfrm>
            <a:off x="3919100" y="3465211"/>
            <a:ext cx="1774845" cy="646331"/>
          </a:xfrm>
          <a:prstGeom prst="rect">
            <a:avLst/>
          </a:prstGeom>
          <a:noFill/>
        </p:spPr>
        <p:txBody>
          <a:bodyPr wrap="none" rtlCol="0">
            <a:spAutoFit/>
          </a:bodyPr>
          <a:lstStyle/>
          <a:p>
            <a:pPr algn="ctr"/>
            <a:r>
              <a:rPr lang="en-US" dirty="0" smtClean="0"/>
              <a:t>Value of Money</a:t>
            </a:r>
          </a:p>
          <a:p>
            <a:pPr algn="ctr"/>
            <a:r>
              <a:rPr lang="en-US" dirty="0" smtClean="0"/>
              <a:t>Expectations</a:t>
            </a:r>
            <a:endParaRPr lang="en-US" dirty="0"/>
          </a:p>
        </p:txBody>
      </p:sp>
      <p:sp>
        <p:nvSpPr>
          <p:cNvPr id="25" name="TextBox 24"/>
          <p:cNvSpPr txBox="1"/>
          <p:nvPr/>
        </p:nvSpPr>
        <p:spPr>
          <a:xfrm>
            <a:off x="6590560" y="3470371"/>
            <a:ext cx="1449172" cy="646331"/>
          </a:xfrm>
          <a:prstGeom prst="rect">
            <a:avLst/>
          </a:prstGeom>
          <a:noFill/>
        </p:spPr>
        <p:txBody>
          <a:bodyPr wrap="none" rtlCol="0">
            <a:spAutoFit/>
          </a:bodyPr>
          <a:lstStyle/>
          <a:p>
            <a:pPr algn="ctr"/>
            <a:r>
              <a:rPr lang="en-US" dirty="0" smtClean="0"/>
              <a:t>Price Level</a:t>
            </a:r>
          </a:p>
          <a:p>
            <a:pPr algn="ctr"/>
            <a:r>
              <a:rPr lang="en-US" dirty="0" smtClean="0"/>
              <a:t>Expectations</a:t>
            </a:r>
            <a:endParaRPr lang="en-US" dirty="0"/>
          </a:p>
        </p:txBody>
      </p:sp>
      <p:sp>
        <p:nvSpPr>
          <p:cNvPr id="26" name="TextBox 25"/>
          <p:cNvSpPr txBox="1"/>
          <p:nvPr/>
        </p:nvSpPr>
        <p:spPr>
          <a:xfrm>
            <a:off x="3147708" y="3627236"/>
            <a:ext cx="798190" cy="369332"/>
          </a:xfrm>
          <a:prstGeom prst="rect">
            <a:avLst/>
          </a:prstGeom>
          <a:noFill/>
        </p:spPr>
        <p:txBody>
          <a:bodyPr wrap="none" rtlCol="0">
            <a:spAutoFit/>
          </a:bodyPr>
          <a:lstStyle/>
          <a:p>
            <a:r>
              <a:rPr lang="en-US" dirty="0" smtClean="0"/>
              <a:t>E(V</a:t>
            </a:r>
            <a:r>
              <a:rPr lang="en-US" baseline="-25000" dirty="0"/>
              <a:t>M</a:t>
            </a:r>
            <a:r>
              <a:rPr lang="en-US" dirty="0" smtClean="0"/>
              <a:t>)</a:t>
            </a:r>
            <a:endParaRPr lang="en-US" dirty="0"/>
          </a:p>
        </p:txBody>
      </p:sp>
      <p:sp>
        <p:nvSpPr>
          <p:cNvPr id="27" name="TextBox 26"/>
          <p:cNvSpPr txBox="1"/>
          <p:nvPr/>
        </p:nvSpPr>
        <p:spPr>
          <a:xfrm>
            <a:off x="5853633" y="3627236"/>
            <a:ext cx="610376" cy="369332"/>
          </a:xfrm>
          <a:prstGeom prst="rect">
            <a:avLst/>
          </a:prstGeom>
          <a:noFill/>
        </p:spPr>
        <p:txBody>
          <a:bodyPr wrap="none" rtlCol="0">
            <a:spAutoFit/>
          </a:bodyPr>
          <a:lstStyle/>
          <a:p>
            <a:r>
              <a:rPr lang="en-US" dirty="0" smtClean="0"/>
              <a:t>E(p)</a:t>
            </a:r>
            <a:endParaRPr lang="en-US" dirty="0"/>
          </a:p>
        </p:txBody>
      </p:sp>
      <p:cxnSp>
        <p:nvCxnSpPr>
          <p:cNvPr id="29" name="Straight Connector 28"/>
          <p:cNvCxnSpPr/>
          <p:nvPr/>
        </p:nvCxnSpPr>
        <p:spPr>
          <a:xfrm>
            <a:off x="900113" y="4417095"/>
            <a:ext cx="701353" cy="736183"/>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01466" y="5153278"/>
            <a:ext cx="115968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579545" y="4427415"/>
            <a:ext cx="701353" cy="736183"/>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280898" y="5153278"/>
            <a:ext cx="124139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6175073" y="4417095"/>
            <a:ext cx="746203" cy="736183"/>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6921276" y="4417095"/>
            <a:ext cx="1118456"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103</a:t>
            </a:fld>
            <a:endParaRPr lang="en-US" dirty="0"/>
          </a:p>
        </p:txBody>
      </p:sp>
      <p:sp>
        <p:nvSpPr>
          <p:cNvPr id="10" name="TextBox 9"/>
          <p:cNvSpPr txBox="1"/>
          <p:nvPr/>
        </p:nvSpPr>
        <p:spPr>
          <a:xfrm>
            <a:off x="2761148" y="5990124"/>
            <a:ext cx="701447" cy="369332"/>
          </a:xfrm>
          <a:prstGeom prst="rect">
            <a:avLst/>
          </a:prstGeom>
          <a:noFill/>
        </p:spPr>
        <p:txBody>
          <a:bodyPr wrap="none" rtlCol="0">
            <a:spAutoFit/>
          </a:bodyPr>
          <a:lstStyle/>
          <a:p>
            <a:r>
              <a:rPr lang="en-US" dirty="0" smtClean="0"/>
              <a:t>Time</a:t>
            </a:r>
            <a:endParaRPr lang="en-US" dirty="0"/>
          </a:p>
        </p:txBody>
      </p:sp>
      <p:sp>
        <p:nvSpPr>
          <p:cNvPr id="28" name="TextBox 27"/>
          <p:cNvSpPr txBox="1"/>
          <p:nvPr/>
        </p:nvSpPr>
        <p:spPr>
          <a:xfrm>
            <a:off x="7894751" y="6009368"/>
            <a:ext cx="701447" cy="369332"/>
          </a:xfrm>
          <a:prstGeom prst="rect">
            <a:avLst/>
          </a:prstGeom>
          <a:noFill/>
        </p:spPr>
        <p:txBody>
          <a:bodyPr wrap="none" rtlCol="0">
            <a:spAutoFit/>
          </a:bodyPr>
          <a:lstStyle/>
          <a:p>
            <a:r>
              <a:rPr lang="en-US" dirty="0" smtClean="0"/>
              <a:t>Time</a:t>
            </a:r>
            <a:endParaRPr lang="en-US" dirty="0"/>
          </a:p>
        </p:txBody>
      </p:sp>
      <p:sp>
        <p:nvSpPr>
          <p:cNvPr id="30" name="TextBox 29"/>
          <p:cNvSpPr txBox="1"/>
          <p:nvPr/>
        </p:nvSpPr>
        <p:spPr>
          <a:xfrm>
            <a:off x="5343221" y="5992334"/>
            <a:ext cx="701447" cy="369332"/>
          </a:xfrm>
          <a:prstGeom prst="rect">
            <a:avLst/>
          </a:prstGeom>
          <a:noFill/>
        </p:spPr>
        <p:txBody>
          <a:bodyPr wrap="none" rtlCol="0">
            <a:spAutoFit/>
          </a:bodyPr>
          <a:lstStyle/>
          <a:p>
            <a:r>
              <a:rPr lang="en-US" dirty="0" smtClean="0"/>
              <a:t>Time</a:t>
            </a:r>
            <a:endParaRPr lang="en-US" dirty="0"/>
          </a:p>
        </p:txBody>
      </p:sp>
    </p:spTree>
    <p:extLst>
      <p:ext uri="{BB962C8B-B14F-4D97-AF65-F5344CB8AC3E}">
        <p14:creationId xmlns:p14="http://schemas.microsoft.com/office/powerpoint/2010/main" val="115204564"/>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All Economic Agents Have Perfect Information</a:t>
            </a:r>
            <a:endParaRPr lang="en-US" sz="4000" dirty="0"/>
          </a:p>
        </p:txBody>
      </p:sp>
      <p:sp>
        <p:nvSpPr>
          <p:cNvPr id="3" name="Content Placeholder 2"/>
          <p:cNvSpPr>
            <a:spLocks noGrp="1"/>
          </p:cNvSpPr>
          <p:nvPr>
            <p:ph idx="1"/>
          </p:nvPr>
        </p:nvSpPr>
        <p:spPr>
          <a:xfrm>
            <a:off x="497006" y="1801471"/>
            <a:ext cx="8265035" cy="4528859"/>
          </a:xfrm>
        </p:spPr>
        <p:txBody>
          <a:bodyPr>
            <a:normAutofit fontScale="92500"/>
          </a:bodyPr>
          <a:lstStyle/>
          <a:p>
            <a:r>
              <a:rPr lang="en-US" dirty="0" smtClean="0"/>
              <a:t>Now, let’s relax the assumption that you and you alone have perfect information. Rather, let’s assume that everyone in our society receives this new information at the same time. If everyone knows that the monetary base is about to double and stay at this new higher level for the foreseeable future (a long period), then what might occur?</a:t>
            </a:r>
          </a:p>
          <a:p>
            <a:r>
              <a:rPr lang="en-US" dirty="0" smtClean="0"/>
              <a:t>According to our model, every person should realize that the value of money is about to decline sharply and everyone should attempt to spend their money now. But what happens when everybody tries to take advantage of the fact that the value of money is expected to decline? The value of money declines, even before there is any actual increase in the monetary base.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104</a:t>
            </a:fld>
            <a:endParaRPr lang="en-US" dirty="0"/>
          </a:p>
        </p:txBody>
      </p:sp>
    </p:spTree>
    <p:extLst>
      <p:ext uri="{BB962C8B-B14F-4D97-AF65-F5344CB8AC3E}">
        <p14:creationId xmlns:p14="http://schemas.microsoft.com/office/powerpoint/2010/main" val="267523017"/>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No One Wants to Be Left</a:t>
            </a:r>
            <a:br>
              <a:rPr lang="en-US" sz="4000" dirty="0" smtClean="0"/>
            </a:br>
            <a:r>
              <a:rPr lang="en-US" sz="4000" dirty="0" smtClean="0"/>
              <a:t>“Holding the Bag”</a:t>
            </a:r>
            <a:endParaRPr lang="en-US" sz="4000" dirty="0"/>
          </a:p>
        </p:txBody>
      </p:sp>
      <p:sp>
        <p:nvSpPr>
          <p:cNvPr id="3" name="Content Placeholder 2"/>
          <p:cNvSpPr>
            <a:spLocks noGrp="1"/>
          </p:cNvSpPr>
          <p:nvPr>
            <p:ph idx="1"/>
          </p:nvPr>
        </p:nvSpPr>
        <p:spPr>
          <a:xfrm>
            <a:off x="497004" y="1801471"/>
            <a:ext cx="8228222" cy="4602477"/>
          </a:xfrm>
        </p:spPr>
        <p:txBody>
          <a:bodyPr>
            <a:normAutofit fontScale="92500"/>
          </a:bodyPr>
          <a:lstStyle/>
          <a:p>
            <a:r>
              <a:rPr lang="en-US" dirty="0"/>
              <a:t>A naïve view of this process would suggest that everybody spends all their money at once, the velocity of money surges and the price level rises. In fact, this is not the correct sequence of </a:t>
            </a:r>
            <a:r>
              <a:rPr lang="en-US" dirty="0" smtClean="0"/>
              <a:t>causation (at least theoretically).</a:t>
            </a:r>
          </a:p>
          <a:p>
            <a:r>
              <a:rPr lang="en-US" dirty="0" smtClean="0"/>
              <a:t>The first step in the process is a “stand off” between buyers and sellers. Everyone wants to convert their money into goods (given the expected path of the value of money), leaving no one who is prepared to convert their goods into money. In simple terms, no one wants to be left “holding the bag” of paper notes that are about to lose 50% of their market value. How is this deadlock between buyers and sellers resolved? The market value of money must decline to a point that a new equilibrium is reached.</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105</a:t>
            </a:fld>
            <a:endParaRPr lang="en-US" dirty="0"/>
          </a:p>
        </p:txBody>
      </p:sp>
    </p:spTree>
    <p:extLst>
      <p:ext uri="{BB962C8B-B14F-4D97-AF65-F5344CB8AC3E}">
        <p14:creationId xmlns:p14="http://schemas.microsoft.com/office/powerpoint/2010/main" val="3580280568"/>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smtClean="0"/>
              <a:t>Intertemporal</a:t>
            </a:r>
            <a:r>
              <a:rPr lang="en-US" sz="4000" dirty="0" smtClean="0"/>
              <a:t> Equilibrium</a:t>
            </a:r>
            <a:endParaRPr lang="en-US" sz="4000" dirty="0"/>
          </a:p>
        </p:txBody>
      </p:sp>
      <p:sp>
        <p:nvSpPr>
          <p:cNvPr id="3" name="Content Placeholder 2"/>
          <p:cNvSpPr>
            <a:spLocks noGrp="1"/>
          </p:cNvSpPr>
          <p:nvPr>
            <p:ph idx="1"/>
          </p:nvPr>
        </p:nvSpPr>
        <p:spPr>
          <a:xfrm>
            <a:off x="497008" y="1801471"/>
            <a:ext cx="8136180" cy="4510453"/>
          </a:xfrm>
        </p:spPr>
        <p:txBody>
          <a:bodyPr>
            <a:normAutofit fontScale="92500"/>
          </a:bodyPr>
          <a:lstStyle/>
          <a:p>
            <a:r>
              <a:rPr lang="en-US" dirty="0" smtClean="0"/>
              <a:t>In simple terms, the introduction of the new set of expectations (the expected increase in the monetary base) disrupts an </a:t>
            </a:r>
            <a:r>
              <a:rPr lang="en-US" dirty="0" err="1" smtClean="0"/>
              <a:t>intertemporal</a:t>
            </a:r>
            <a:r>
              <a:rPr lang="en-US" dirty="0" smtClean="0"/>
              <a:t> equilibrium in the economy. Previously, the marginal holder of money was indifferent as to whether to spend the marginal dollar in their possession now or at some time in the future. The sudden change in expectations upsets this </a:t>
            </a:r>
            <a:r>
              <a:rPr lang="en-US" dirty="0" err="1" smtClean="0"/>
              <a:t>intertemporal</a:t>
            </a:r>
            <a:r>
              <a:rPr lang="en-US" dirty="0" smtClean="0"/>
              <a:t> equilibrium as the marginal holder of money prefers to spend the marginal dollar now.</a:t>
            </a:r>
          </a:p>
          <a:p>
            <a:r>
              <a:rPr lang="en-US" dirty="0" err="1" smtClean="0"/>
              <a:t>Intertemporal</a:t>
            </a:r>
            <a:r>
              <a:rPr lang="en-US" dirty="0" smtClean="0"/>
              <a:t> equilibrium will be restored when the value of money falls to a level that the marginal holder of money is once again indifferent between spending the marginal dollar now at any other point in their “spending horizon”. </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106</a:t>
            </a:fld>
            <a:endParaRPr lang="en-US" dirty="0"/>
          </a:p>
        </p:txBody>
      </p:sp>
    </p:spTree>
    <p:extLst>
      <p:ext uri="{BB962C8B-B14F-4D97-AF65-F5344CB8AC3E}">
        <p14:creationId xmlns:p14="http://schemas.microsoft.com/office/powerpoint/2010/main" val="35766352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Convergence Towards an Average of Expected Values</a:t>
            </a:r>
            <a:endParaRPr lang="en-US" sz="4000" dirty="0"/>
          </a:p>
        </p:txBody>
      </p:sp>
      <p:sp>
        <p:nvSpPr>
          <p:cNvPr id="3" name="Content Placeholder 2"/>
          <p:cNvSpPr>
            <a:spLocks noGrp="1"/>
          </p:cNvSpPr>
          <p:nvPr>
            <p:ph idx="1"/>
          </p:nvPr>
        </p:nvSpPr>
        <p:spPr>
          <a:xfrm>
            <a:off x="497008" y="1801471"/>
            <a:ext cx="8154588" cy="4455239"/>
          </a:xfrm>
        </p:spPr>
        <p:txBody>
          <a:bodyPr>
            <a:normAutofit fontScale="92500"/>
          </a:bodyPr>
          <a:lstStyle/>
          <a:p>
            <a:r>
              <a:rPr lang="en-US" dirty="0" smtClean="0"/>
              <a:t>How far must the absolute market value of money fall in order to restore </a:t>
            </a:r>
            <a:r>
              <a:rPr lang="en-US" dirty="0" err="1" smtClean="0"/>
              <a:t>intertemporal</a:t>
            </a:r>
            <a:r>
              <a:rPr lang="en-US" dirty="0" smtClean="0"/>
              <a:t> equilibrium? If the value of money falls only slightly, it probably won’t restore balance (the marginal holder of money will still strongly prefer to spend the marginal dollar now). If it falls too far, the economy will move from a situation where everyone wants to spend now, to a situation where nobody wants to spend now.</a:t>
            </a:r>
          </a:p>
          <a:p>
            <a:r>
              <a:rPr lang="en-US" dirty="0" smtClean="0"/>
              <a:t>So, what is the new equilibrium value of money? The most intuitive answer to this question is that the absolute market value of money must converge towards some sort of “average” of its expected absolute market value over some foreseeable and economically relevant period of time (the “spending horizon”).</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107</a:t>
            </a:fld>
            <a:endParaRPr lang="en-US" dirty="0"/>
          </a:p>
        </p:txBody>
      </p:sp>
    </p:spTree>
    <p:extLst>
      <p:ext uri="{BB962C8B-B14F-4D97-AF65-F5344CB8AC3E}">
        <p14:creationId xmlns:p14="http://schemas.microsoft.com/office/powerpoint/2010/main" val="2249691663"/>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Equilibrium is Restored by</a:t>
            </a:r>
            <a:br>
              <a:rPr lang="en-US" sz="4000" dirty="0" smtClean="0"/>
            </a:br>
            <a:r>
              <a:rPr lang="en-US" sz="4000" dirty="0" smtClean="0"/>
              <a:t>Sudden Drop in Value of Money</a:t>
            </a:r>
            <a:endParaRPr lang="en-US" sz="4000" dirty="0"/>
          </a:p>
        </p:txBody>
      </p:sp>
      <p:sp>
        <p:nvSpPr>
          <p:cNvPr id="3" name="Content Placeholder 2"/>
          <p:cNvSpPr>
            <a:spLocks noGrp="1"/>
          </p:cNvSpPr>
          <p:nvPr>
            <p:ph idx="1"/>
          </p:nvPr>
        </p:nvSpPr>
        <p:spPr>
          <a:xfrm>
            <a:off x="515414" y="1747100"/>
            <a:ext cx="8154589" cy="1694546"/>
          </a:xfrm>
        </p:spPr>
        <p:txBody>
          <a:bodyPr>
            <a:normAutofit fontScale="92500" lnSpcReduction="10000"/>
          </a:bodyPr>
          <a:lstStyle/>
          <a:p>
            <a:pPr marL="0" indent="0" algn="ctr">
              <a:buNone/>
            </a:pPr>
            <a:r>
              <a:rPr lang="en-US" dirty="0" smtClean="0"/>
              <a:t>A shift in expectations regarding the monetary base (and hence the future path of the baseline proportion) disrupts an </a:t>
            </a:r>
            <a:r>
              <a:rPr lang="en-US" dirty="0" err="1" smtClean="0"/>
              <a:t>intertemporal</a:t>
            </a:r>
            <a:r>
              <a:rPr lang="en-US" dirty="0" smtClean="0"/>
              <a:t> equilibrium. The absolute market value of money will fall sharply to restore equilibrium and then converge towards an expected average of future values.</a:t>
            </a:r>
            <a:endParaRPr lang="en-US" dirty="0"/>
          </a:p>
        </p:txBody>
      </p:sp>
      <p:cxnSp>
        <p:nvCxnSpPr>
          <p:cNvPr id="5" name="Straight Connector 4"/>
          <p:cNvCxnSpPr/>
          <p:nvPr/>
        </p:nvCxnSpPr>
        <p:spPr>
          <a:xfrm>
            <a:off x="900113" y="4030599"/>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574409" y="4054164"/>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175073" y="4059324"/>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900113" y="5999887"/>
            <a:ext cx="224759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574409" y="5999887"/>
            <a:ext cx="227922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6175073" y="6028612"/>
            <a:ext cx="2070402" cy="0"/>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251716" y="3478456"/>
            <a:ext cx="1724300" cy="646331"/>
          </a:xfrm>
          <a:prstGeom prst="rect">
            <a:avLst/>
          </a:prstGeom>
          <a:noFill/>
        </p:spPr>
        <p:txBody>
          <a:bodyPr wrap="none" rtlCol="0">
            <a:spAutoFit/>
          </a:bodyPr>
          <a:lstStyle/>
          <a:p>
            <a:pPr algn="ctr"/>
            <a:r>
              <a:rPr lang="en-US" dirty="0" smtClean="0"/>
              <a:t>Baseline </a:t>
            </a:r>
            <a:r>
              <a:rPr lang="en-US" dirty="0" err="1" smtClean="0"/>
              <a:t>Prop’n</a:t>
            </a:r>
            <a:endParaRPr lang="en-US" dirty="0" smtClean="0"/>
          </a:p>
          <a:p>
            <a:pPr algn="ctr"/>
            <a:r>
              <a:rPr lang="en-US" dirty="0" smtClean="0"/>
              <a:t>Expectations</a:t>
            </a:r>
            <a:endParaRPr lang="en-US" dirty="0"/>
          </a:p>
        </p:txBody>
      </p:sp>
      <p:sp>
        <p:nvSpPr>
          <p:cNvPr id="23" name="TextBox 22"/>
          <p:cNvSpPr txBox="1"/>
          <p:nvPr/>
        </p:nvSpPr>
        <p:spPr>
          <a:xfrm>
            <a:off x="522070" y="3627236"/>
            <a:ext cx="718691" cy="369332"/>
          </a:xfrm>
          <a:prstGeom prst="rect">
            <a:avLst/>
          </a:prstGeom>
          <a:noFill/>
        </p:spPr>
        <p:txBody>
          <a:bodyPr wrap="none" rtlCol="0">
            <a:spAutoFit/>
          </a:bodyPr>
          <a:lstStyle/>
          <a:p>
            <a:r>
              <a:rPr lang="en-US" dirty="0" smtClean="0"/>
              <a:t>E(β)</a:t>
            </a:r>
            <a:endParaRPr lang="en-US" dirty="0"/>
          </a:p>
        </p:txBody>
      </p:sp>
      <p:sp>
        <p:nvSpPr>
          <p:cNvPr id="24" name="TextBox 23"/>
          <p:cNvSpPr txBox="1"/>
          <p:nvPr/>
        </p:nvSpPr>
        <p:spPr>
          <a:xfrm>
            <a:off x="3919108" y="3388235"/>
            <a:ext cx="1774845" cy="923330"/>
          </a:xfrm>
          <a:prstGeom prst="rect">
            <a:avLst/>
          </a:prstGeom>
          <a:noFill/>
        </p:spPr>
        <p:txBody>
          <a:bodyPr wrap="none" rtlCol="0">
            <a:spAutoFit/>
          </a:bodyPr>
          <a:lstStyle/>
          <a:p>
            <a:pPr algn="ctr"/>
            <a:r>
              <a:rPr lang="en-US" dirty="0" smtClean="0"/>
              <a:t>Expectations of</a:t>
            </a:r>
          </a:p>
          <a:p>
            <a:pPr algn="ctr"/>
            <a:r>
              <a:rPr lang="en-US" dirty="0" smtClean="0"/>
              <a:t>“In Principle”</a:t>
            </a:r>
          </a:p>
          <a:p>
            <a:pPr algn="ctr"/>
            <a:r>
              <a:rPr lang="en-US" dirty="0" smtClean="0"/>
              <a:t>Value of Money</a:t>
            </a:r>
          </a:p>
        </p:txBody>
      </p:sp>
      <p:sp>
        <p:nvSpPr>
          <p:cNvPr id="25" name="TextBox 24"/>
          <p:cNvSpPr txBox="1"/>
          <p:nvPr/>
        </p:nvSpPr>
        <p:spPr>
          <a:xfrm>
            <a:off x="6250322" y="3508859"/>
            <a:ext cx="2276923" cy="646331"/>
          </a:xfrm>
          <a:prstGeom prst="rect">
            <a:avLst/>
          </a:prstGeom>
          <a:noFill/>
        </p:spPr>
        <p:txBody>
          <a:bodyPr wrap="none" rtlCol="0">
            <a:spAutoFit/>
          </a:bodyPr>
          <a:lstStyle/>
          <a:p>
            <a:pPr algn="ctr"/>
            <a:r>
              <a:rPr lang="en-US" dirty="0" smtClean="0"/>
              <a:t>Equilibrium Path for</a:t>
            </a:r>
          </a:p>
          <a:p>
            <a:pPr algn="ctr"/>
            <a:r>
              <a:rPr lang="en-US" dirty="0" smtClean="0"/>
              <a:t>Value of Money</a:t>
            </a:r>
            <a:endParaRPr lang="en-US" dirty="0"/>
          </a:p>
        </p:txBody>
      </p:sp>
      <p:sp>
        <p:nvSpPr>
          <p:cNvPr id="26" name="TextBox 25"/>
          <p:cNvSpPr txBox="1"/>
          <p:nvPr/>
        </p:nvSpPr>
        <p:spPr>
          <a:xfrm>
            <a:off x="3147708" y="3627236"/>
            <a:ext cx="798190" cy="369332"/>
          </a:xfrm>
          <a:prstGeom prst="rect">
            <a:avLst/>
          </a:prstGeom>
          <a:noFill/>
        </p:spPr>
        <p:txBody>
          <a:bodyPr wrap="none" rtlCol="0">
            <a:spAutoFit/>
          </a:bodyPr>
          <a:lstStyle/>
          <a:p>
            <a:r>
              <a:rPr lang="en-US" dirty="0" smtClean="0"/>
              <a:t>E(V</a:t>
            </a:r>
            <a:r>
              <a:rPr lang="en-US" baseline="-25000" dirty="0"/>
              <a:t>M</a:t>
            </a:r>
            <a:r>
              <a:rPr lang="en-US" dirty="0" smtClean="0"/>
              <a:t>)</a:t>
            </a:r>
            <a:endParaRPr lang="en-US" dirty="0"/>
          </a:p>
        </p:txBody>
      </p:sp>
      <p:sp>
        <p:nvSpPr>
          <p:cNvPr id="27" name="TextBox 26"/>
          <p:cNvSpPr txBox="1"/>
          <p:nvPr/>
        </p:nvSpPr>
        <p:spPr>
          <a:xfrm>
            <a:off x="5890449" y="3627236"/>
            <a:ext cx="494997" cy="369332"/>
          </a:xfrm>
          <a:prstGeom prst="rect">
            <a:avLst/>
          </a:prstGeom>
          <a:noFill/>
        </p:spPr>
        <p:txBody>
          <a:bodyPr wrap="none" rtlCol="0">
            <a:spAutoFit/>
          </a:bodyPr>
          <a:lstStyle/>
          <a:p>
            <a:r>
              <a:rPr lang="en-US" dirty="0" smtClean="0"/>
              <a:t>V</a:t>
            </a:r>
            <a:r>
              <a:rPr lang="en-US" baseline="-25000" dirty="0" smtClean="0"/>
              <a:t>M</a:t>
            </a:r>
            <a:endParaRPr lang="en-US" baseline="-25000" dirty="0"/>
          </a:p>
        </p:txBody>
      </p:sp>
      <p:cxnSp>
        <p:nvCxnSpPr>
          <p:cNvPr id="29" name="Straight Connector 28"/>
          <p:cNvCxnSpPr/>
          <p:nvPr/>
        </p:nvCxnSpPr>
        <p:spPr>
          <a:xfrm>
            <a:off x="900113" y="4417095"/>
            <a:ext cx="701353" cy="736183"/>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01466" y="5153278"/>
            <a:ext cx="115968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579545" y="4427415"/>
            <a:ext cx="701353" cy="736183"/>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280898" y="5153278"/>
            <a:ext cx="124139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urved Connector 11"/>
          <p:cNvCxnSpPr/>
          <p:nvPr/>
        </p:nvCxnSpPr>
        <p:spPr>
          <a:xfrm>
            <a:off x="6175073" y="4427414"/>
            <a:ext cx="2070402" cy="725864"/>
          </a:xfrm>
          <a:prstGeom prst="curvedConnector3">
            <a:avLst>
              <a:gd name="adj1" fmla="val 6435"/>
            </a:avLst>
          </a:prstGeom>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724332" y="5986642"/>
            <a:ext cx="701447" cy="369332"/>
          </a:xfrm>
          <a:prstGeom prst="rect">
            <a:avLst/>
          </a:prstGeom>
          <a:noFill/>
        </p:spPr>
        <p:txBody>
          <a:bodyPr wrap="none" rtlCol="0">
            <a:spAutoFit/>
          </a:bodyPr>
          <a:lstStyle/>
          <a:p>
            <a:r>
              <a:rPr lang="en-US" dirty="0" smtClean="0"/>
              <a:t>Time</a:t>
            </a:r>
            <a:endParaRPr lang="en-US" dirty="0"/>
          </a:p>
        </p:txBody>
      </p:sp>
      <p:sp>
        <p:nvSpPr>
          <p:cNvPr id="28" name="TextBox 27"/>
          <p:cNvSpPr txBox="1"/>
          <p:nvPr/>
        </p:nvSpPr>
        <p:spPr>
          <a:xfrm>
            <a:off x="7968556" y="6028612"/>
            <a:ext cx="701447" cy="369332"/>
          </a:xfrm>
          <a:prstGeom prst="rect">
            <a:avLst/>
          </a:prstGeom>
          <a:noFill/>
        </p:spPr>
        <p:txBody>
          <a:bodyPr wrap="none" rtlCol="0">
            <a:spAutoFit/>
          </a:bodyPr>
          <a:lstStyle/>
          <a:p>
            <a:r>
              <a:rPr lang="en-US" dirty="0" smtClean="0"/>
              <a:t>Time</a:t>
            </a:r>
            <a:endParaRPr lang="en-US" dirty="0"/>
          </a:p>
        </p:txBody>
      </p:sp>
      <p:sp>
        <p:nvSpPr>
          <p:cNvPr id="30" name="TextBox 29"/>
          <p:cNvSpPr txBox="1"/>
          <p:nvPr/>
        </p:nvSpPr>
        <p:spPr>
          <a:xfrm>
            <a:off x="5403764" y="5996962"/>
            <a:ext cx="701447" cy="369332"/>
          </a:xfrm>
          <a:prstGeom prst="rect">
            <a:avLst/>
          </a:prstGeom>
          <a:noFill/>
        </p:spPr>
        <p:txBody>
          <a:bodyPr wrap="none" rtlCol="0">
            <a:spAutoFit/>
          </a:bodyPr>
          <a:lstStyle/>
          <a:p>
            <a:r>
              <a:rPr lang="en-US" dirty="0" smtClean="0"/>
              <a:t>Time</a:t>
            </a:r>
            <a:endParaRPr lang="en-US" dirty="0"/>
          </a:p>
        </p:txBody>
      </p: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108</a:t>
            </a:fld>
            <a:endParaRPr lang="en-US" dirty="0"/>
          </a:p>
        </p:txBody>
      </p:sp>
    </p:spTree>
    <p:extLst>
      <p:ext uri="{BB962C8B-B14F-4D97-AF65-F5344CB8AC3E}">
        <p14:creationId xmlns:p14="http://schemas.microsoft.com/office/powerpoint/2010/main" val="596043988"/>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t>
            </a:r>
            <a:r>
              <a:rPr lang="en-US" sz="4000" dirty="0"/>
              <a:t>i</a:t>
            </a:r>
            <a:r>
              <a:rPr lang="en-US" sz="4000" dirty="0" smtClean="0"/>
              <a:t>t’s only </a:t>
            </a:r>
            <a:r>
              <a:rPr lang="en-US" sz="4000" dirty="0"/>
              <a:t>w</a:t>
            </a:r>
            <a:r>
              <a:rPr lang="en-US" sz="4000" dirty="0" smtClean="0"/>
              <a:t>orth what it’s </a:t>
            </a:r>
            <a:r>
              <a:rPr lang="en-US" sz="4000" dirty="0"/>
              <a:t>w</a:t>
            </a:r>
            <a:r>
              <a:rPr lang="en-US" sz="4000" dirty="0" smtClean="0"/>
              <a:t>orth to the </a:t>
            </a:r>
            <a:r>
              <a:rPr lang="en-US" sz="4000" dirty="0"/>
              <a:t>n</a:t>
            </a:r>
            <a:r>
              <a:rPr lang="en-US" sz="4000" dirty="0" smtClean="0"/>
              <a:t>ext person</a:t>
            </a:r>
            <a:endParaRPr lang="en-US" sz="4000" dirty="0"/>
          </a:p>
        </p:txBody>
      </p:sp>
      <p:sp>
        <p:nvSpPr>
          <p:cNvPr id="3" name="Content Placeholder 2"/>
          <p:cNvSpPr>
            <a:spLocks noGrp="1"/>
          </p:cNvSpPr>
          <p:nvPr>
            <p:ph idx="1"/>
          </p:nvPr>
        </p:nvSpPr>
        <p:spPr>
          <a:xfrm>
            <a:off x="497007" y="1801472"/>
            <a:ext cx="8191403" cy="4436834"/>
          </a:xfrm>
        </p:spPr>
        <p:txBody>
          <a:bodyPr>
            <a:normAutofit fontScale="92500"/>
          </a:bodyPr>
          <a:lstStyle/>
          <a:p>
            <a:r>
              <a:rPr lang="en-US" dirty="0" smtClean="0"/>
              <a:t>In the context of our example, this convergence is relatively easy to understand. If money is a proportional claim against the output of society and everyone in that society expects the number of claims to double in the near future and remain at that new level indefinitely, then we might expect that people may only accept money in exchange for goods once the value of money falls such that the proportion of output it can claim now approaches the proportion of output that it can claim in the future.</a:t>
            </a:r>
          </a:p>
          <a:p>
            <a:pPr>
              <a:spcBef>
                <a:spcPts val="1400"/>
              </a:spcBef>
            </a:pPr>
            <a:r>
              <a:rPr lang="en-US" dirty="0" smtClean="0"/>
              <a:t>In other words, the value of money will have to fall by nearly 50% before the marginal holder/receiver of money is indifferent between spending/receiving money now or in a later period.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109</a:t>
            </a:fld>
            <a:endParaRPr lang="en-US" dirty="0"/>
          </a:p>
        </p:txBody>
      </p:sp>
    </p:spTree>
    <p:extLst>
      <p:ext uri="{BB962C8B-B14F-4D97-AF65-F5344CB8AC3E}">
        <p14:creationId xmlns:p14="http://schemas.microsoft.com/office/powerpoint/2010/main" val="1039008010"/>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Happens to the</a:t>
            </a:r>
            <a:br>
              <a:rPr lang="en-US" sz="4000" dirty="0" smtClean="0"/>
            </a:br>
            <a:r>
              <a:rPr lang="en-US" sz="4000" dirty="0" smtClean="0"/>
              <a:t>Velocity of Money?</a:t>
            </a:r>
            <a:endParaRPr lang="en-US" sz="4000" dirty="0"/>
          </a:p>
        </p:txBody>
      </p:sp>
      <p:sp>
        <p:nvSpPr>
          <p:cNvPr id="3" name="Content Placeholder 2"/>
          <p:cNvSpPr>
            <a:spLocks noGrp="1"/>
          </p:cNvSpPr>
          <p:nvPr>
            <p:ph idx="1"/>
          </p:nvPr>
        </p:nvSpPr>
        <p:spPr>
          <a:xfrm>
            <a:off x="497006" y="1801472"/>
            <a:ext cx="8136181" cy="4584072"/>
          </a:xfrm>
        </p:spPr>
        <p:txBody>
          <a:bodyPr>
            <a:normAutofit fontScale="92500"/>
          </a:bodyPr>
          <a:lstStyle/>
          <a:p>
            <a:r>
              <a:rPr lang="en-US" dirty="0" smtClean="0"/>
              <a:t>Let’s just assume for the moment that this model is correct (the value of money falls by nearly 50% and </a:t>
            </a:r>
            <a:r>
              <a:rPr lang="en-US" dirty="0" err="1" smtClean="0"/>
              <a:t>intertemporal</a:t>
            </a:r>
            <a:r>
              <a:rPr lang="en-US" dirty="0" smtClean="0"/>
              <a:t> equilibrium is restored). What happens to the velocity of money and the price level?</a:t>
            </a:r>
          </a:p>
          <a:p>
            <a:r>
              <a:rPr lang="en-US" dirty="0" smtClean="0"/>
              <a:t>In the short-term, the velocity of money must nearly double. Why? The market value of money has fallen by nearly 50%. However, the money supply has not increased (the market merely </a:t>
            </a:r>
            <a:r>
              <a:rPr lang="en-US" i="1" dirty="0" smtClean="0"/>
              <a:t>expects</a:t>
            </a:r>
            <a:r>
              <a:rPr lang="en-US" dirty="0" smtClean="0"/>
              <a:t> it to increase). Therefore, the economy now has to conduct the same total absolute market value of transactions (the general value level and real output are constant) with the same number of dollars on issue, but the absolute market value of each unit of money has dropped.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110</a:t>
            </a:fld>
            <a:endParaRPr lang="en-US" dirty="0"/>
          </a:p>
        </p:txBody>
      </p:sp>
    </p:spTree>
    <p:extLst>
      <p:ext uri="{BB962C8B-B14F-4D97-AF65-F5344CB8AC3E}">
        <p14:creationId xmlns:p14="http://schemas.microsoft.com/office/powerpoint/2010/main" val="782227321"/>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Velocity of Money Rises</a:t>
            </a:r>
            <a:endParaRPr lang="en-US" sz="4000" dirty="0"/>
          </a:p>
        </p:txBody>
      </p:sp>
      <p:sp>
        <p:nvSpPr>
          <p:cNvPr id="3" name="Content Placeholder 2"/>
          <p:cNvSpPr>
            <a:spLocks noGrp="1"/>
          </p:cNvSpPr>
          <p:nvPr>
            <p:ph idx="1"/>
          </p:nvPr>
        </p:nvSpPr>
        <p:spPr>
          <a:xfrm>
            <a:off x="497007" y="1801472"/>
            <a:ext cx="8172995" cy="4550875"/>
          </a:xfrm>
        </p:spPr>
        <p:txBody>
          <a:bodyPr>
            <a:normAutofit fontScale="92500"/>
          </a:bodyPr>
          <a:lstStyle/>
          <a:p>
            <a:r>
              <a:rPr lang="en-US" dirty="0" smtClean="0"/>
              <a:t>We can use the Simple Model to illustrate what just happened. We can rearrange the Simple Model to solve for the velocity of money:</a:t>
            </a:r>
          </a:p>
          <a:p>
            <a:endParaRPr lang="en-US" dirty="0" smtClean="0"/>
          </a:p>
          <a:p>
            <a:pPr>
              <a:spcBef>
                <a:spcPts val="3200"/>
              </a:spcBef>
            </a:pPr>
            <a:r>
              <a:rPr lang="en-US" dirty="0" smtClean="0"/>
              <a:t>In our example, the absolute market value of each unit of money </a:t>
            </a:r>
            <a:r>
              <a:rPr lang="en-US" i="1" dirty="0" smtClean="0"/>
              <a:t>V</a:t>
            </a:r>
            <a:r>
              <a:rPr lang="en-US" i="1" baseline="-25000" dirty="0" smtClean="0"/>
              <a:t>M</a:t>
            </a:r>
            <a:r>
              <a:rPr lang="en-US" dirty="0" smtClean="0"/>
              <a:t> has fallen in reaction to an </a:t>
            </a:r>
            <a:r>
              <a:rPr lang="en-US" i="1" dirty="0" smtClean="0"/>
              <a:t>expected</a:t>
            </a:r>
            <a:r>
              <a:rPr lang="en-US" dirty="0" smtClean="0"/>
              <a:t> increase in the money supply. However, all the other variables in the equation above are constant. The money supply has not increased at this point in time, therefore every unit of money must change hands more times in order for the total market value of transactions (as measured in “units of economic value”) to be concluded.</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534521836"/>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659384"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522653770"/>
              </p:ext>
            </p:extLst>
          </p:nvPr>
        </p:nvGraphicFramePr>
        <p:xfrm>
          <a:off x="3484943" y="2634755"/>
          <a:ext cx="1844647" cy="1161576"/>
        </p:xfrm>
        <a:graphic>
          <a:graphicData uri="http://schemas.openxmlformats.org/presentationml/2006/ole">
            <mc:AlternateContent xmlns:mc="http://schemas.openxmlformats.org/markup-compatibility/2006">
              <mc:Choice xmlns:v="urn:schemas-microsoft-com:vml" Requires="v">
                <p:oleObj spid="_x0000_s659385" name="Equation" r:id="rId5" imgW="685800" imgH="431800" progId="Equation.3">
                  <p:embed/>
                </p:oleObj>
              </mc:Choice>
              <mc:Fallback>
                <p:oleObj name="Equation" r:id="rId5" imgW="685800" imgH="431800" progId="Equation.3">
                  <p:embed/>
                  <p:pic>
                    <p:nvPicPr>
                      <p:cNvPr id="0" name=""/>
                      <p:cNvPicPr/>
                      <p:nvPr/>
                    </p:nvPicPr>
                    <p:blipFill>
                      <a:blip r:embed="rId6"/>
                      <a:stretch>
                        <a:fillRect/>
                      </a:stretch>
                    </p:blipFill>
                    <p:spPr>
                      <a:xfrm>
                        <a:off x="3484943" y="2634755"/>
                        <a:ext cx="1844647" cy="1161576"/>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111</a:t>
            </a:fld>
            <a:endParaRPr lang="en-US" dirty="0"/>
          </a:p>
        </p:txBody>
      </p:sp>
    </p:spTree>
    <p:extLst>
      <p:ext uri="{BB962C8B-B14F-4D97-AF65-F5344CB8AC3E}">
        <p14:creationId xmlns:p14="http://schemas.microsoft.com/office/powerpoint/2010/main" val="3034257886"/>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a:t>
            </a:r>
            <a:r>
              <a:rPr lang="en-US" sz="4000" dirty="0" smtClean="0"/>
              <a:t> Shift in Expectations Drives Both Price Level &amp; Velocity</a:t>
            </a:r>
            <a:endParaRPr lang="en-US" sz="4000" dirty="0"/>
          </a:p>
        </p:txBody>
      </p:sp>
      <p:sp>
        <p:nvSpPr>
          <p:cNvPr id="3" name="Content Placeholder 2"/>
          <p:cNvSpPr>
            <a:spLocks noGrp="1"/>
          </p:cNvSpPr>
          <p:nvPr>
            <p:ph idx="1"/>
          </p:nvPr>
        </p:nvSpPr>
        <p:spPr>
          <a:xfrm>
            <a:off x="497007" y="1801472"/>
            <a:ext cx="8172995" cy="4547264"/>
          </a:xfrm>
        </p:spPr>
        <p:txBody>
          <a:bodyPr>
            <a:normAutofit fontScale="92500"/>
          </a:bodyPr>
          <a:lstStyle/>
          <a:p>
            <a:r>
              <a:rPr lang="en-US" dirty="0" smtClean="0"/>
              <a:t>What happens to the price level? It nearly doubles. Why? The general value level </a:t>
            </a:r>
            <a:r>
              <a:rPr lang="en-US" i="1" dirty="0" smtClean="0"/>
              <a:t>V</a:t>
            </a:r>
            <a:r>
              <a:rPr lang="en-US" i="1" baseline="-25000" dirty="0" smtClean="0"/>
              <a:t>G</a:t>
            </a:r>
            <a:r>
              <a:rPr lang="en-US" dirty="0" smtClean="0"/>
              <a:t> is constant, while the value of the currency </a:t>
            </a:r>
            <a:r>
              <a:rPr lang="en-US" i="1" dirty="0" smtClean="0"/>
              <a:t>V</a:t>
            </a:r>
            <a:r>
              <a:rPr lang="en-US" i="1" baseline="-25000" dirty="0" smtClean="0"/>
              <a:t>M</a:t>
            </a:r>
            <a:r>
              <a:rPr lang="en-US" dirty="0" smtClean="0"/>
              <a:t> nearly halves, hence the relative market value of goods in terms of money (the price level) nearly doubles. </a:t>
            </a:r>
          </a:p>
          <a:p>
            <a:r>
              <a:rPr lang="en-US" dirty="0" smtClean="0"/>
              <a:t>It is important to note that the velocity of money has not increased because of a speculative frenzy where everyone spends all their money at once as some authors have suggested in the past (see Hazlitt, 1968), </a:t>
            </a:r>
            <a:r>
              <a:rPr lang="en-US" dirty="0"/>
              <a:t>n</a:t>
            </a:r>
            <a:r>
              <a:rPr lang="en-US" dirty="0" smtClean="0"/>
              <a:t>or does the price level increase because of a surge in aggregate demand. Rather, both variables increase because a change in expectations (in this particular case, a change in expectations regarding the future path of the monetary base) has reduced the absolute market value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112</a:t>
            </a:fld>
            <a:endParaRPr lang="en-US" dirty="0"/>
          </a:p>
        </p:txBody>
      </p:sp>
    </p:spTree>
    <p:extLst>
      <p:ext uri="{BB962C8B-B14F-4D97-AF65-F5344CB8AC3E}">
        <p14:creationId xmlns:p14="http://schemas.microsoft.com/office/powerpoint/2010/main" val="3066490748"/>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Velocity Falls as the</a:t>
            </a:r>
            <a:r>
              <a:rPr lang="en-US" sz="4000" dirty="0"/>
              <a:t> </a:t>
            </a:r>
            <a:r>
              <a:rPr lang="en-US" sz="4000" dirty="0" smtClean="0"/>
              <a:t>Expected Monetary Base Increase Occurs</a:t>
            </a:r>
            <a:endParaRPr lang="en-US" sz="4000" dirty="0"/>
          </a:p>
        </p:txBody>
      </p:sp>
      <p:sp>
        <p:nvSpPr>
          <p:cNvPr id="3" name="Content Placeholder 2"/>
          <p:cNvSpPr>
            <a:spLocks noGrp="1"/>
          </p:cNvSpPr>
          <p:nvPr>
            <p:ph idx="1"/>
          </p:nvPr>
        </p:nvSpPr>
        <p:spPr>
          <a:xfrm>
            <a:off x="497008" y="1801472"/>
            <a:ext cx="8228218" cy="4547262"/>
          </a:xfrm>
        </p:spPr>
        <p:txBody>
          <a:bodyPr>
            <a:normAutofit fontScale="92500"/>
          </a:bodyPr>
          <a:lstStyle/>
          <a:p>
            <a:r>
              <a:rPr lang="en-US" dirty="0" smtClean="0"/>
              <a:t>Now, what happens to the velocity of money as the monetary base increases over the next few months/years (the monetary base doubles as predicted)? The velocity of money falls. Again, we can apply the Simple Model to see why this is the case.</a:t>
            </a:r>
          </a:p>
          <a:p>
            <a:endParaRPr lang="en-US" dirty="0"/>
          </a:p>
          <a:p>
            <a:pPr>
              <a:spcBef>
                <a:spcPts val="3600"/>
              </a:spcBef>
            </a:pPr>
            <a:r>
              <a:rPr lang="en-US" dirty="0" smtClean="0"/>
              <a:t>All else equal, as the monetary base rises, the velocity of money falls. In this example, we have assumed the general value level and output are constant. Furthermore, there is very little change in the absolute market value of money as the monetary base increases. Why? Because the absolute market value of money has already discounted the increase in the monetary base.</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911914947"/>
              </p:ext>
            </p:extLst>
          </p:nvPr>
        </p:nvGraphicFramePr>
        <p:xfrm>
          <a:off x="3559365" y="3205357"/>
          <a:ext cx="1644650" cy="1038225"/>
        </p:xfrm>
        <a:graphic>
          <a:graphicData uri="http://schemas.openxmlformats.org/presentationml/2006/ole">
            <mc:AlternateContent xmlns:mc="http://schemas.openxmlformats.org/markup-compatibility/2006">
              <mc:Choice xmlns:v="urn:schemas-microsoft-com:vml" Requires="v">
                <p:oleObj spid="_x0000_s2020" name="Equation" r:id="rId3" imgW="685800" imgH="431800" progId="Equation.3">
                  <p:embed/>
                </p:oleObj>
              </mc:Choice>
              <mc:Fallback>
                <p:oleObj name="Equation" r:id="rId3" imgW="685800" imgH="431800" progId="Equation.3">
                  <p:embed/>
                  <p:pic>
                    <p:nvPicPr>
                      <p:cNvPr id="0" name=""/>
                      <p:cNvPicPr/>
                      <p:nvPr/>
                    </p:nvPicPr>
                    <p:blipFill>
                      <a:blip r:embed="rId4"/>
                      <a:stretch>
                        <a:fillRect/>
                      </a:stretch>
                    </p:blipFill>
                    <p:spPr>
                      <a:xfrm>
                        <a:off x="3559365" y="3205357"/>
                        <a:ext cx="1644650" cy="1038225"/>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113</a:t>
            </a:fld>
            <a:endParaRPr lang="en-US" dirty="0"/>
          </a:p>
        </p:txBody>
      </p:sp>
    </p:spTree>
    <p:extLst>
      <p:ext uri="{BB962C8B-B14F-4D97-AF65-F5344CB8AC3E}">
        <p14:creationId xmlns:p14="http://schemas.microsoft.com/office/powerpoint/2010/main" val="3704858614"/>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 Expected Temporary Increase in</a:t>
            </a:r>
            <a:r>
              <a:rPr lang="en-US" sz="4000" dirty="0"/>
              <a:t> t</a:t>
            </a:r>
            <a:r>
              <a:rPr lang="en-US" sz="4000" dirty="0" smtClean="0"/>
              <a:t>he Monetary Base</a:t>
            </a:r>
            <a:endParaRPr lang="en-US" sz="4000" dirty="0"/>
          </a:p>
        </p:txBody>
      </p:sp>
      <p:sp>
        <p:nvSpPr>
          <p:cNvPr id="3" name="Content Placeholder 2"/>
          <p:cNvSpPr>
            <a:spLocks noGrp="1"/>
          </p:cNvSpPr>
          <p:nvPr>
            <p:ph idx="1"/>
          </p:nvPr>
        </p:nvSpPr>
        <p:spPr>
          <a:xfrm>
            <a:off x="497008" y="1801472"/>
            <a:ext cx="8228218" cy="4584072"/>
          </a:xfrm>
        </p:spPr>
        <p:txBody>
          <a:bodyPr>
            <a:normAutofit fontScale="92500"/>
          </a:bodyPr>
          <a:lstStyle/>
          <a:p>
            <a:r>
              <a:rPr lang="en-US" dirty="0" smtClean="0"/>
              <a:t>The previous example considers the likely market response to an expected </a:t>
            </a:r>
            <a:r>
              <a:rPr lang="en-US" i="1" dirty="0" smtClean="0"/>
              <a:t>permanent</a:t>
            </a:r>
            <a:r>
              <a:rPr lang="en-US" dirty="0" smtClean="0"/>
              <a:t> increase in the monetary base. But what is the market response likely to be if it expects that an increase in the monetary base will only be temporary?</a:t>
            </a:r>
          </a:p>
          <a:p>
            <a:r>
              <a:rPr lang="en-US" dirty="0" smtClean="0"/>
              <a:t>Once again, we can think about the value of money as part of a chain of expected future values. If the monetary base increase is only temporary, then the fall in the baseline proportion of output that each unit of money should claim will only be temporary. Hence, the expected value of money in most of the future periods in the spending horizon will be unchanged. Therefore, everyone down the chain will accept money at/near its current value and the impact on the current value of money is small.</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114</a:t>
            </a:fld>
            <a:endParaRPr lang="en-US" dirty="0"/>
          </a:p>
        </p:txBody>
      </p:sp>
    </p:spTree>
    <p:extLst>
      <p:ext uri="{BB962C8B-B14F-4D97-AF65-F5344CB8AC3E}">
        <p14:creationId xmlns:p14="http://schemas.microsoft.com/office/powerpoint/2010/main" val="1954460521"/>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05" y="244158"/>
            <a:ext cx="7345362" cy="1339850"/>
          </a:xfrm>
        </p:spPr>
        <p:txBody>
          <a:bodyPr>
            <a:normAutofit/>
          </a:bodyPr>
          <a:lstStyle/>
          <a:p>
            <a:r>
              <a:rPr lang="en-US" sz="4000" dirty="0" smtClean="0"/>
              <a:t>Temporary Adjustment as</a:t>
            </a:r>
            <a:br>
              <a:rPr lang="en-US" sz="4000" dirty="0" smtClean="0"/>
            </a:br>
            <a:r>
              <a:rPr lang="en-US" sz="4000" dirty="0" smtClean="0"/>
              <a:t>Two Stage Process</a:t>
            </a:r>
            <a:endParaRPr lang="en-US" sz="4000" dirty="0"/>
          </a:p>
        </p:txBody>
      </p:sp>
      <p:sp>
        <p:nvSpPr>
          <p:cNvPr id="3" name="Content Placeholder 2"/>
          <p:cNvSpPr>
            <a:spLocks noGrp="1"/>
          </p:cNvSpPr>
          <p:nvPr>
            <p:ph idx="1"/>
          </p:nvPr>
        </p:nvSpPr>
        <p:spPr>
          <a:xfrm>
            <a:off x="497005" y="1800633"/>
            <a:ext cx="8191405" cy="4555717"/>
          </a:xfrm>
        </p:spPr>
        <p:txBody>
          <a:bodyPr>
            <a:normAutofit/>
          </a:bodyPr>
          <a:lstStyle/>
          <a:p>
            <a:r>
              <a:rPr lang="en-US" sz="2200" dirty="0" smtClean="0"/>
              <a:t>We can think of the temporary increase as a two stage process. In the first stage (point “A” on the next slide), everyone wants to get rid of money as its “in principle” entitlement to output (the baseline proportion) is about to fall significantly, However in the second stage (point “B” on the next slide), everyone wants to hoard the “cheap” money, the value of which is about to rise. (This second stage is simply the reverse of our first example: this time, a permanent reduction in base money is about to occur).</a:t>
            </a:r>
          </a:p>
          <a:p>
            <a:pPr>
              <a:spcBef>
                <a:spcPts val="1400"/>
              </a:spcBef>
            </a:pPr>
            <a:r>
              <a:rPr lang="en-US" sz="2200" dirty="0" smtClean="0"/>
              <a:t>In practice, it doesn’t work like this. Rational economic agents “look through” the two stage process. There is no point “dumping” money (or any other asset) today if you believe that everyone will be “scrambling to obtain it” the next day. </a:t>
            </a:r>
            <a:endParaRPr lang="en-US" sz="22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115</a:t>
            </a:fld>
            <a:endParaRPr lang="en-US" dirty="0"/>
          </a:p>
        </p:txBody>
      </p:sp>
    </p:spTree>
    <p:extLst>
      <p:ext uri="{BB962C8B-B14F-4D97-AF65-F5344CB8AC3E}">
        <p14:creationId xmlns:p14="http://schemas.microsoft.com/office/powerpoint/2010/main" val="2859492914"/>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Response to Expected Temporary Increase in Money</a:t>
            </a:r>
            <a:endParaRPr lang="en-US" sz="4000" dirty="0"/>
          </a:p>
        </p:txBody>
      </p:sp>
      <p:sp>
        <p:nvSpPr>
          <p:cNvPr id="3" name="Content Placeholder 2"/>
          <p:cNvSpPr>
            <a:spLocks noGrp="1"/>
          </p:cNvSpPr>
          <p:nvPr>
            <p:ph idx="1"/>
          </p:nvPr>
        </p:nvSpPr>
        <p:spPr>
          <a:xfrm>
            <a:off x="515414" y="1804832"/>
            <a:ext cx="8154589" cy="1524341"/>
          </a:xfrm>
        </p:spPr>
        <p:txBody>
          <a:bodyPr>
            <a:normAutofit fontScale="92500"/>
          </a:bodyPr>
          <a:lstStyle/>
          <a:p>
            <a:pPr marL="0" indent="0" algn="ctr">
              <a:buNone/>
            </a:pPr>
            <a:r>
              <a:rPr lang="en-US" dirty="0" smtClean="0"/>
              <a:t>If the market expects a temporary increase in the monetary base, then there is only a small drop in the value of money required to restore equilibrium. Economic agents will largely “look through” the temporary drop in the “in principle” entitlement of money.</a:t>
            </a:r>
            <a:endParaRPr lang="en-US" dirty="0"/>
          </a:p>
        </p:txBody>
      </p:sp>
      <p:cxnSp>
        <p:nvCxnSpPr>
          <p:cNvPr id="5" name="Straight Connector 4"/>
          <p:cNvCxnSpPr/>
          <p:nvPr/>
        </p:nvCxnSpPr>
        <p:spPr>
          <a:xfrm>
            <a:off x="900113" y="4030599"/>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574409" y="4054164"/>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175073" y="4059324"/>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900113" y="5999887"/>
            <a:ext cx="224759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574409" y="5999887"/>
            <a:ext cx="227922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6175073" y="6028612"/>
            <a:ext cx="2070402" cy="0"/>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251716" y="3478456"/>
            <a:ext cx="1724300" cy="646331"/>
          </a:xfrm>
          <a:prstGeom prst="rect">
            <a:avLst/>
          </a:prstGeom>
          <a:noFill/>
        </p:spPr>
        <p:txBody>
          <a:bodyPr wrap="none" rtlCol="0">
            <a:spAutoFit/>
          </a:bodyPr>
          <a:lstStyle/>
          <a:p>
            <a:pPr algn="ctr"/>
            <a:r>
              <a:rPr lang="en-US" dirty="0" smtClean="0"/>
              <a:t>Baseline </a:t>
            </a:r>
            <a:r>
              <a:rPr lang="en-US" dirty="0" err="1" smtClean="0"/>
              <a:t>Prop’n</a:t>
            </a:r>
            <a:endParaRPr lang="en-US" dirty="0" smtClean="0"/>
          </a:p>
          <a:p>
            <a:pPr algn="ctr"/>
            <a:r>
              <a:rPr lang="en-US" dirty="0" smtClean="0"/>
              <a:t>Expectations</a:t>
            </a:r>
            <a:endParaRPr lang="en-US" dirty="0"/>
          </a:p>
        </p:txBody>
      </p:sp>
      <p:sp>
        <p:nvSpPr>
          <p:cNvPr id="23" name="TextBox 22"/>
          <p:cNvSpPr txBox="1"/>
          <p:nvPr/>
        </p:nvSpPr>
        <p:spPr>
          <a:xfrm>
            <a:off x="368150" y="3627236"/>
            <a:ext cx="718691" cy="369332"/>
          </a:xfrm>
          <a:prstGeom prst="rect">
            <a:avLst/>
          </a:prstGeom>
          <a:noFill/>
        </p:spPr>
        <p:txBody>
          <a:bodyPr wrap="none" rtlCol="0">
            <a:spAutoFit/>
          </a:bodyPr>
          <a:lstStyle/>
          <a:p>
            <a:r>
              <a:rPr lang="en-US" dirty="0" smtClean="0"/>
              <a:t>E(β)</a:t>
            </a:r>
            <a:endParaRPr lang="en-US" dirty="0"/>
          </a:p>
        </p:txBody>
      </p:sp>
      <p:sp>
        <p:nvSpPr>
          <p:cNvPr id="25" name="TextBox 24"/>
          <p:cNvSpPr txBox="1"/>
          <p:nvPr/>
        </p:nvSpPr>
        <p:spPr>
          <a:xfrm>
            <a:off x="6285600" y="3508859"/>
            <a:ext cx="2206366" cy="646331"/>
          </a:xfrm>
          <a:prstGeom prst="rect">
            <a:avLst/>
          </a:prstGeom>
          <a:noFill/>
        </p:spPr>
        <p:txBody>
          <a:bodyPr wrap="none" rtlCol="0">
            <a:spAutoFit/>
          </a:bodyPr>
          <a:lstStyle/>
          <a:p>
            <a:pPr algn="ctr"/>
            <a:r>
              <a:rPr lang="en-US" dirty="0" smtClean="0"/>
              <a:t>Equilibrium Path for</a:t>
            </a:r>
          </a:p>
          <a:p>
            <a:pPr algn="ctr"/>
            <a:r>
              <a:rPr lang="en-US" dirty="0" smtClean="0"/>
              <a:t>Value of Money</a:t>
            </a:r>
            <a:endParaRPr lang="en-US" dirty="0"/>
          </a:p>
        </p:txBody>
      </p:sp>
      <p:sp>
        <p:nvSpPr>
          <p:cNvPr id="26" name="TextBox 25"/>
          <p:cNvSpPr txBox="1"/>
          <p:nvPr/>
        </p:nvSpPr>
        <p:spPr>
          <a:xfrm>
            <a:off x="3147708" y="3627236"/>
            <a:ext cx="798190" cy="369332"/>
          </a:xfrm>
          <a:prstGeom prst="rect">
            <a:avLst/>
          </a:prstGeom>
          <a:noFill/>
        </p:spPr>
        <p:txBody>
          <a:bodyPr wrap="none" rtlCol="0">
            <a:spAutoFit/>
          </a:bodyPr>
          <a:lstStyle/>
          <a:p>
            <a:r>
              <a:rPr lang="en-US" dirty="0" smtClean="0"/>
              <a:t>E(V</a:t>
            </a:r>
            <a:r>
              <a:rPr lang="en-US" baseline="-25000" dirty="0"/>
              <a:t>M</a:t>
            </a:r>
            <a:r>
              <a:rPr lang="en-US" dirty="0" smtClean="0"/>
              <a:t>)</a:t>
            </a:r>
            <a:endParaRPr lang="en-US" dirty="0"/>
          </a:p>
        </p:txBody>
      </p:sp>
      <p:sp>
        <p:nvSpPr>
          <p:cNvPr id="27" name="TextBox 26"/>
          <p:cNvSpPr txBox="1"/>
          <p:nvPr/>
        </p:nvSpPr>
        <p:spPr>
          <a:xfrm>
            <a:off x="5890449" y="3627236"/>
            <a:ext cx="494997" cy="369332"/>
          </a:xfrm>
          <a:prstGeom prst="rect">
            <a:avLst/>
          </a:prstGeom>
          <a:noFill/>
        </p:spPr>
        <p:txBody>
          <a:bodyPr wrap="none" rtlCol="0">
            <a:spAutoFit/>
          </a:bodyPr>
          <a:lstStyle/>
          <a:p>
            <a:r>
              <a:rPr lang="en-US" dirty="0" smtClean="0"/>
              <a:t>V</a:t>
            </a:r>
            <a:r>
              <a:rPr lang="en-US" baseline="-25000" dirty="0"/>
              <a:t>M</a:t>
            </a:r>
          </a:p>
        </p:txBody>
      </p:sp>
      <p:cxnSp>
        <p:nvCxnSpPr>
          <p:cNvPr id="29" name="Straight Connector 28"/>
          <p:cNvCxnSpPr/>
          <p:nvPr/>
        </p:nvCxnSpPr>
        <p:spPr>
          <a:xfrm>
            <a:off x="900113" y="4417095"/>
            <a:ext cx="351603" cy="746503"/>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01466" y="4490698"/>
            <a:ext cx="115968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579545" y="4427415"/>
            <a:ext cx="339555" cy="725863"/>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280898" y="4490698"/>
            <a:ext cx="124139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1251716" y="4490698"/>
            <a:ext cx="349750" cy="6729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3907426" y="4490698"/>
            <a:ext cx="373472" cy="662580"/>
          </a:xfrm>
          <a:prstGeom prst="line">
            <a:avLst/>
          </a:prstGeom>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6248705" y="4490698"/>
            <a:ext cx="690980" cy="257679"/>
          </a:xfrm>
          <a:prstGeom prst="line">
            <a:avLst/>
          </a:prstGeom>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6921277" y="4490698"/>
            <a:ext cx="137942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175073" y="4490698"/>
            <a:ext cx="73632" cy="257679"/>
          </a:xfrm>
          <a:prstGeom prst="line">
            <a:avLst/>
          </a:prstGeom>
        </p:spPr>
        <p:style>
          <a:lnRef idx="2">
            <a:schemeClr val="accent1"/>
          </a:lnRef>
          <a:fillRef idx="0">
            <a:schemeClr val="accent1"/>
          </a:fillRef>
          <a:effectRef idx="1">
            <a:schemeClr val="accent1"/>
          </a:effectRef>
          <a:fontRef idx="minor">
            <a:schemeClr val="tx1"/>
          </a:fontRef>
        </p:style>
      </p:cxnSp>
      <p:sp>
        <p:nvSpPr>
          <p:cNvPr id="77" name="TextBox 76"/>
          <p:cNvSpPr txBox="1"/>
          <p:nvPr/>
        </p:nvSpPr>
        <p:spPr>
          <a:xfrm>
            <a:off x="1123651" y="4198898"/>
            <a:ext cx="364202" cy="369332"/>
          </a:xfrm>
          <a:prstGeom prst="rect">
            <a:avLst/>
          </a:prstGeom>
          <a:noFill/>
        </p:spPr>
        <p:txBody>
          <a:bodyPr wrap="none" rtlCol="0">
            <a:spAutoFit/>
          </a:bodyPr>
          <a:lstStyle/>
          <a:p>
            <a:r>
              <a:rPr lang="en-US" dirty="0" smtClean="0"/>
              <a:t>A</a:t>
            </a:r>
            <a:endParaRPr lang="en-US" dirty="0"/>
          </a:p>
        </p:txBody>
      </p:sp>
      <p:sp>
        <p:nvSpPr>
          <p:cNvPr id="78" name="TextBox 77"/>
          <p:cNvSpPr txBox="1"/>
          <p:nvPr/>
        </p:nvSpPr>
        <p:spPr>
          <a:xfrm>
            <a:off x="1434574" y="5060637"/>
            <a:ext cx="333783" cy="369332"/>
          </a:xfrm>
          <a:prstGeom prst="rect">
            <a:avLst/>
          </a:prstGeom>
          <a:noFill/>
        </p:spPr>
        <p:txBody>
          <a:bodyPr wrap="none" rtlCol="0">
            <a:spAutoFit/>
          </a:bodyPr>
          <a:lstStyle/>
          <a:p>
            <a:r>
              <a:rPr lang="en-US" dirty="0" smtClean="0"/>
              <a:t>B</a:t>
            </a:r>
            <a:endParaRPr lang="en-US" dirty="0"/>
          </a:p>
        </p:txBody>
      </p:sp>
      <p:cxnSp>
        <p:nvCxnSpPr>
          <p:cNvPr id="80" name="Straight Arrow Connector 79"/>
          <p:cNvCxnSpPr/>
          <p:nvPr/>
        </p:nvCxnSpPr>
        <p:spPr>
          <a:xfrm flipH="1">
            <a:off x="936930" y="4417095"/>
            <a:ext cx="259562" cy="419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1251718" y="5182003"/>
            <a:ext cx="254543" cy="63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116</a:t>
            </a:fld>
            <a:endParaRPr lang="en-US" dirty="0"/>
          </a:p>
        </p:txBody>
      </p:sp>
      <p:sp>
        <p:nvSpPr>
          <p:cNvPr id="11" name="TextBox 10"/>
          <p:cNvSpPr txBox="1"/>
          <p:nvPr/>
        </p:nvSpPr>
        <p:spPr>
          <a:xfrm>
            <a:off x="2741908" y="5990124"/>
            <a:ext cx="701447" cy="369332"/>
          </a:xfrm>
          <a:prstGeom prst="rect">
            <a:avLst/>
          </a:prstGeom>
          <a:noFill/>
        </p:spPr>
        <p:txBody>
          <a:bodyPr wrap="none" rtlCol="0">
            <a:spAutoFit/>
          </a:bodyPr>
          <a:lstStyle/>
          <a:p>
            <a:r>
              <a:rPr lang="en-US" dirty="0" smtClean="0"/>
              <a:t>Time</a:t>
            </a:r>
            <a:endParaRPr lang="en-US" dirty="0"/>
          </a:p>
        </p:txBody>
      </p:sp>
      <p:sp>
        <p:nvSpPr>
          <p:cNvPr id="32" name="TextBox 31"/>
          <p:cNvSpPr txBox="1"/>
          <p:nvPr/>
        </p:nvSpPr>
        <p:spPr>
          <a:xfrm>
            <a:off x="7949975" y="5992334"/>
            <a:ext cx="701447" cy="369332"/>
          </a:xfrm>
          <a:prstGeom prst="rect">
            <a:avLst/>
          </a:prstGeom>
          <a:noFill/>
        </p:spPr>
        <p:txBody>
          <a:bodyPr wrap="none" rtlCol="0">
            <a:spAutoFit/>
          </a:bodyPr>
          <a:lstStyle/>
          <a:p>
            <a:r>
              <a:rPr lang="en-US" dirty="0" smtClean="0"/>
              <a:t>Time</a:t>
            </a:r>
            <a:endParaRPr lang="en-US" dirty="0"/>
          </a:p>
        </p:txBody>
      </p:sp>
      <p:sp>
        <p:nvSpPr>
          <p:cNvPr id="33" name="TextBox 32"/>
          <p:cNvSpPr txBox="1"/>
          <p:nvPr/>
        </p:nvSpPr>
        <p:spPr>
          <a:xfrm>
            <a:off x="5343221" y="5992334"/>
            <a:ext cx="701447" cy="369332"/>
          </a:xfrm>
          <a:prstGeom prst="rect">
            <a:avLst/>
          </a:prstGeom>
          <a:noFill/>
        </p:spPr>
        <p:txBody>
          <a:bodyPr wrap="none" rtlCol="0">
            <a:spAutoFit/>
          </a:bodyPr>
          <a:lstStyle/>
          <a:p>
            <a:r>
              <a:rPr lang="en-US" dirty="0" smtClean="0"/>
              <a:t>Time</a:t>
            </a:r>
            <a:endParaRPr lang="en-US" dirty="0"/>
          </a:p>
        </p:txBody>
      </p:sp>
      <p:sp>
        <p:nvSpPr>
          <p:cNvPr id="35" name="TextBox 34"/>
          <p:cNvSpPr txBox="1"/>
          <p:nvPr/>
        </p:nvSpPr>
        <p:spPr>
          <a:xfrm>
            <a:off x="3896392" y="3331731"/>
            <a:ext cx="1774845" cy="923330"/>
          </a:xfrm>
          <a:prstGeom prst="rect">
            <a:avLst/>
          </a:prstGeom>
          <a:noFill/>
        </p:spPr>
        <p:txBody>
          <a:bodyPr wrap="none" rtlCol="0">
            <a:spAutoFit/>
          </a:bodyPr>
          <a:lstStyle/>
          <a:p>
            <a:pPr algn="ctr"/>
            <a:r>
              <a:rPr lang="en-US" dirty="0" smtClean="0"/>
              <a:t>Expectations of</a:t>
            </a:r>
          </a:p>
          <a:p>
            <a:pPr algn="ctr"/>
            <a:r>
              <a:rPr lang="en-US" dirty="0" smtClean="0"/>
              <a:t>“In Principle”</a:t>
            </a:r>
          </a:p>
          <a:p>
            <a:pPr algn="ctr"/>
            <a:r>
              <a:rPr lang="en-US" dirty="0" smtClean="0"/>
              <a:t>Value of Money</a:t>
            </a:r>
          </a:p>
        </p:txBody>
      </p:sp>
    </p:spTree>
    <p:extLst>
      <p:ext uri="{BB962C8B-B14F-4D97-AF65-F5344CB8AC3E}">
        <p14:creationId xmlns:p14="http://schemas.microsoft.com/office/powerpoint/2010/main" val="39608492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Velocity of Money Response to Temporary Increase</a:t>
            </a:r>
            <a:endParaRPr lang="en-US" sz="4000" dirty="0"/>
          </a:p>
        </p:txBody>
      </p:sp>
      <p:sp>
        <p:nvSpPr>
          <p:cNvPr id="3" name="Content Placeholder 2"/>
          <p:cNvSpPr>
            <a:spLocks noGrp="1"/>
          </p:cNvSpPr>
          <p:nvPr>
            <p:ph idx="1"/>
          </p:nvPr>
        </p:nvSpPr>
        <p:spPr>
          <a:xfrm>
            <a:off x="497007" y="1820715"/>
            <a:ext cx="8154587" cy="4565671"/>
          </a:xfrm>
        </p:spPr>
        <p:txBody>
          <a:bodyPr>
            <a:normAutofit/>
          </a:bodyPr>
          <a:lstStyle/>
          <a:p>
            <a:r>
              <a:rPr lang="en-US" sz="2100" dirty="0" smtClean="0"/>
              <a:t>What happens to the velocity of money and the price level in this scenario? Clearly, there is very little change in the price level. The general value level is constant and there is only a small drop in the absolute market value of money. Therefore, we should expect only a small rise in the price level which is slowly reversed as time passes.</a:t>
            </a:r>
          </a:p>
          <a:p>
            <a:pPr>
              <a:spcBef>
                <a:spcPts val="1400"/>
              </a:spcBef>
            </a:pPr>
            <a:r>
              <a:rPr lang="en-US" sz="2100" dirty="0" smtClean="0"/>
              <a:t>In contrast, we should expect some wild swings in the velocity of money. At first there is little change in the velocity of money (only a small increase to reflect the small drop in the value of money). However, as the monetary base increases, the velocity of money will fall significantly. Then,</a:t>
            </a:r>
            <a:r>
              <a:rPr lang="en-US" sz="2100" dirty="0"/>
              <a:t> </a:t>
            </a:r>
            <a:r>
              <a:rPr lang="en-US" sz="2100" dirty="0" smtClean="0"/>
              <a:t>as the monetary base falls (the temporary increase is reversed), we should expect the velocity of money to rise significantly.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117</a:t>
            </a:fld>
            <a:endParaRPr lang="en-US" dirty="0"/>
          </a:p>
        </p:txBody>
      </p:sp>
    </p:spTree>
    <p:extLst>
      <p:ext uri="{BB962C8B-B14F-4D97-AF65-F5344CB8AC3E}">
        <p14:creationId xmlns:p14="http://schemas.microsoft.com/office/powerpoint/2010/main" val="37648443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Temporary Increase Becomes a Permanent Increase</a:t>
            </a:r>
            <a:endParaRPr lang="en-US" sz="4000" dirty="0"/>
          </a:p>
        </p:txBody>
      </p:sp>
      <p:sp>
        <p:nvSpPr>
          <p:cNvPr id="3" name="Content Placeholder 2"/>
          <p:cNvSpPr>
            <a:spLocks noGrp="1"/>
          </p:cNvSpPr>
          <p:nvPr>
            <p:ph idx="1"/>
          </p:nvPr>
        </p:nvSpPr>
        <p:spPr>
          <a:xfrm>
            <a:off x="497006" y="1801472"/>
            <a:ext cx="8154589" cy="4584070"/>
          </a:xfrm>
        </p:spPr>
        <p:txBody>
          <a:bodyPr>
            <a:normAutofit fontScale="92500"/>
          </a:bodyPr>
          <a:lstStyle/>
          <a:p>
            <a:r>
              <a:rPr lang="en-US" dirty="0" smtClean="0"/>
              <a:t>Let’s consider one more possibility. What happens if what the market expects is a </a:t>
            </a:r>
            <a:r>
              <a:rPr lang="en-US" i="1" dirty="0" smtClean="0"/>
              <a:t>temporary</a:t>
            </a:r>
            <a:r>
              <a:rPr lang="en-US" dirty="0" smtClean="0"/>
              <a:t> increase in the monetary base turns out to be a </a:t>
            </a:r>
            <a:r>
              <a:rPr lang="en-US" i="1" dirty="0" smtClean="0"/>
              <a:t>permanent</a:t>
            </a:r>
            <a:r>
              <a:rPr lang="en-US" dirty="0" smtClean="0"/>
              <a:t> increase in the monetary base?</a:t>
            </a:r>
          </a:p>
          <a:p>
            <a:pPr>
              <a:spcBef>
                <a:spcPts val="1400"/>
              </a:spcBef>
            </a:pPr>
            <a:r>
              <a:rPr lang="en-US" dirty="0" smtClean="0"/>
              <a:t>At the point in time when the market thinks the increase in the monetary base is only temporary, we expect the value of money to remain relatively constant (price level is constant) and the velocity of money to fall in response to the increase in the monetary base.</a:t>
            </a:r>
          </a:p>
          <a:p>
            <a:pPr>
              <a:spcBef>
                <a:spcPts val="1400"/>
              </a:spcBef>
            </a:pPr>
            <a:r>
              <a:rPr lang="en-US" dirty="0" smtClean="0"/>
              <a:t>However, if at some point in this process, the market decides that the higher level of the monetary base is permanent, then the expected future value of money will fall. Therefore, the current value of money falls, the price level rises and velocity increases.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118</a:t>
            </a:fld>
            <a:endParaRPr lang="en-US" dirty="0"/>
          </a:p>
        </p:txBody>
      </p:sp>
    </p:spTree>
    <p:extLst>
      <p:ext uri="{BB962C8B-B14F-4D97-AF65-F5344CB8AC3E}">
        <p14:creationId xmlns:p14="http://schemas.microsoft.com/office/powerpoint/2010/main" val="10767496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Friedman’s “Lag” Reflects</a:t>
            </a:r>
            <a:br>
              <a:rPr lang="en-US" sz="4000" dirty="0" smtClean="0"/>
            </a:br>
            <a:r>
              <a:rPr lang="en-US" sz="4000" dirty="0" smtClean="0"/>
              <a:t>a Shift in Expectations</a:t>
            </a:r>
            <a:endParaRPr lang="en-US" sz="4000" dirty="0"/>
          </a:p>
        </p:txBody>
      </p:sp>
      <p:sp>
        <p:nvSpPr>
          <p:cNvPr id="3" name="Content Placeholder 2"/>
          <p:cNvSpPr>
            <a:spLocks noGrp="1"/>
          </p:cNvSpPr>
          <p:nvPr>
            <p:ph idx="1"/>
          </p:nvPr>
        </p:nvSpPr>
        <p:spPr>
          <a:xfrm>
            <a:off x="497007" y="1801471"/>
            <a:ext cx="8209811" cy="4565667"/>
          </a:xfrm>
        </p:spPr>
        <p:txBody>
          <a:bodyPr>
            <a:normAutofit fontScale="92500"/>
          </a:bodyPr>
          <a:lstStyle/>
          <a:p>
            <a:r>
              <a:rPr lang="en-US" dirty="0" smtClean="0"/>
              <a:t>What does the series of events just described look like to someone who is not aware of the impact that expectations have on the value of money? It looks like there was a “lag” between the increase in the monetary base and a higher price level. In other words, it looks like market participants didn’t understand that the higher monetary base would lead to inflation, but then, after a few years, “figured out” the connection between the two.</a:t>
            </a:r>
          </a:p>
          <a:p>
            <a:r>
              <a:rPr lang="en-US" dirty="0" smtClean="0"/>
              <a:t>It is the view of this paper that the often discussed delay between an expansion in the monetary base and inflation, as observed by monetarists </a:t>
            </a:r>
            <a:r>
              <a:rPr lang="en-US" dirty="0"/>
              <a:t>such as Milton </a:t>
            </a:r>
            <a:r>
              <a:rPr lang="en-US" dirty="0" smtClean="0"/>
              <a:t>Friedman, can be explained by a shift in expectations as people realize that a supposed temporary increase in the monetary base is, in fact, a permanent increase.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119</a:t>
            </a:fld>
            <a:endParaRPr lang="en-US" dirty="0"/>
          </a:p>
        </p:txBody>
      </p:sp>
    </p:spTree>
    <p:extLst>
      <p:ext uri="{BB962C8B-B14F-4D97-AF65-F5344CB8AC3E}">
        <p14:creationId xmlns:p14="http://schemas.microsoft.com/office/powerpoint/2010/main" val="15856424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849" y="244158"/>
            <a:ext cx="7677852" cy="1339850"/>
          </a:xfrm>
        </p:spPr>
        <p:txBody>
          <a:bodyPr>
            <a:noAutofit/>
          </a:bodyPr>
          <a:lstStyle/>
          <a:p>
            <a:r>
              <a:rPr lang="en-US" sz="4000" dirty="0" smtClean="0"/>
              <a:t>Efficient </a:t>
            </a:r>
            <a:r>
              <a:rPr lang="en-US" sz="4000" dirty="0" err="1" smtClean="0"/>
              <a:t>vs</a:t>
            </a:r>
            <a:r>
              <a:rPr lang="en-US" sz="4000" dirty="0" smtClean="0"/>
              <a:t> Inefficient Markets Explanation of the Monetary Lag</a:t>
            </a:r>
            <a:endParaRPr lang="en-US" sz="4000" dirty="0"/>
          </a:p>
        </p:txBody>
      </p:sp>
      <p:sp>
        <p:nvSpPr>
          <p:cNvPr id="3" name="Content Placeholder 2"/>
          <p:cNvSpPr>
            <a:spLocks noGrp="1"/>
          </p:cNvSpPr>
          <p:nvPr>
            <p:ph idx="1"/>
          </p:nvPr>
        </p:nvSpPr>
        <p:spPr>
          <a:xfrm>
            <a:off x="497005" y="1820716"/>
            <a:ext cx="8246629" cy="4584072"/>
          </a:xfrm>
        </p:spPr>
        <p:txBody>
          <a:bodyPr>
            <a:normAutofit/>
          </a:bodyPr>
          <a:lstStyle/>
          <a:p>
            <a:r>
              <a:rPr lang="en-US" sz="2100" dirty="0"/>
              <a:t>In essence, the traditional monetarist view relies on </a:t>
            </a:r>
            <a:r>
              <a:rPr lang="en-US" sz="2100" dirty="0" smtClean="0"/>
              <a:t>an </a:t>
            </a:r>
            <a:r>
              <a:rPr lang="en-US" sz="2100" dirty="0"/>
              <a:t>“inefficient market” explanation for the </a:t>
            </a:r>
            <a:r>
              <a:rPr lang="en-US" sz="2100" dirty="0" smtClean="0"/>
              <a:t>lag between an increase in the monetary base and inflation. </a:t>
            </a:r>
            <a:r>
              <a:rPr lang="en-US" sz="2100" dirty="0"/>
              <a:t>In contrast, the expectations model just discussed provides an efficient market explanation for the often observed monetary lag.</a:t>
            </a:r>
          </a:p>
          <a:p>
            <a:pPr>
              <a:spcBef>
                <a:spcPts val="1400"/>
              </a:spcBef>
            </a:pPr>
            <a:r>
              <a:rPr lang="en-US" sz="2100" dirty="0" smtClean="0"/>
              <a:t>[</a:t>
            </a:r>
            <a:r>
              <a:rPr lang="en-US" sz="2100" dirty="0"/>
              <a:t>A</a:t>
            </a:r>
            <a:r>
              <a:rPr lang="en-US" sz="2100" dirty="0" smtClean="0"/>
              <a:t>t the time Milton Friedman was at the height of his academic career, central banking operated in a largely “behind closed doors” manner and it may have seemed reasonable to suggest that the lag between an increase in the monetary base and inflation was due to information inefficiencies or market failure (markets simply didn’t correctly discount the actions of the central bank). Given the Fed’s current communication strategy, </a:t>
            </a:r>
            <a:r>
              <a:rPr lang="en-US" sz="2100" dirty="0"/>
              <a:t>i</a:t>
            </a:r>
            <a:r>
              <a:rPr lang="en-US" sz="2100" dirty="0" smtClean="0"/>
              <a:t>t is much more difficult to make that argument today.]</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120</a:t>
            </a:fld>
            <a:endParaRPr lang="en-US" dirty="0"/>
          </a:p>
        </p:txBody>
      </p:sp>
    </p:spTree>
    <p:extLst>
      <p:ext uri="{BB962C8B-B14F-4D97-AF65-F5344CB8AC3E}">
        <p14:creationId xmlns:p14="http://schemas.microsoft.com/office/powerpoint/2010/main" val="17430254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Value of Money and</a:t>
            </a:r>
            <a:br>
              <a:rPr lang="en-US" sz="4000" dirty="0" smtClean="0"/>
            </a:br>
            <a:r>
              <a:rPr lang="en-US" sz="4000" dirty="0" smtClean="0"/>
              <a:t>Real Output Expectations</a:t>
            </a:r>
            <a:endParaRPr lang="en-US" sz="4000" dirty="0"/>
          </a:p>
        </p:txBody>
      </p:sp>
      <p:sp>
        <p:nvSpPr>
          <p:cNvPr id="3" name="Content Placeholder 2"/>
          <p:cNvSpPr>
            <a:spLocks noGrp="1"/>
          </p:cNvSpPr>
          <p:nvPr>
            <p:ph idx="1"/>
          </p:nvPr>
        </p:nvSpPr>
        <p:spPr>
          <a:xfrm>
            <a:off x="497008" y="1802311"/>
            <a:ext cx="8154588" cy="4528858"/>
          </a:xfrm>
        </p:spPr>
        <p:txBody>
          <a:bodyPr>
            <a:normAutofit fontScale="92500"/>
          </a:bodyPr>
          <a:lstStyle/>
          <a:p>
            <a:r>
              <a:rPr lang="en-US" dirty="0" smtClean="0"/>
              <a:t>Before we conclude this section, it is worth thinking about one more scenario. So far, our scenarios have focused on how changing expectations regarding future levels of the monetary base can impact the current market value of money. Let’s consider a different variable: how might changing expectations regarding future levels of real output impact the value of money, the price level and the velocity of money?</a:t>
            </a:r>
          </a:p>
          <a:p>
            <a:r>
              <a:rPr lang="en-US" dirty="0" smtClean="0"/>
              <a:t>Let’s start with an extreme scenario. Imagine that your society is prosperous and at peace, but then one day you hear word that a catastrophic event that will occur in a few months that will reduce real output permanently by 90%. What happens to the current value of money in your society?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121</a:t>
            </a:fld>
            <a:endParaRPr lang="en-US" dirty="0"/>
          </a:p>
        </p:txBody>
      </p:sp>
    </p:spTree>
    <p:extLst>
      <p:ext uri="{BB962C8B-B14F-4D97-AF65-F5344CB8AC3E}">
        <p14:creationId xmlns:p14="http://schemas.microsoft.com/office/powerpoint/2010/main" val="21580101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032" y="244158"/>
            <a:ext cx="7751483" cy="1339850"/>
          </a:xfrm>
        </p:spPr>
        <p:txBody>
          <a:bodyPr>
            <a:normAutofit/>
          </a:bodyPr>
          <a:lstStyle/>
          <a:p>
            <a:r>
              <a:rPr lang="en-US" sz="4000" dirty="0" smtClean="0"/>
              <a:t>Value of Money Collapses if </a:t>
            </a:r>
            <a:br>
              <a:rPr lang="en-US" sz="4000" dirty="0" smtClean="0"/>
            </a:br>
            <a:r>
              <a:rPr lang="en-US" sz="4000" dirty="0" smtClean="0"/>
              <a:t>Real Output Expected to Collapse</a:t>
            </a:r>
            <a:endParaRPr lang="en-US" sz="4000" dirty="0"/>
          </a:p>
        </p:txBody>
      </p:sp>
      <p:sp>
        <p:nvSpPr>
          <p:cNvPr id="3" name="Content Placeholder 2"/>
          <p:cNvSpPr>
            <a:spLocks noGrp="1"/>
          </p:cNvSpPr>
          <p:nvPr>
            <p:ph idx="1"/>
          </p:nvPr>
        </p:nvSpPr>
        <p:spPr>
          <a:xfrm>
            <a:off x="497008" y="1802310"/>
            <a:ext cx="8154588" cy="4657690"/>
          </a:xfrm>
        </p:spPr>
        <p:txBody>
          <a:bodyPr>
            <a:normAutofit fontScale="92500"/>
          </a:bodyPr>
          <a:lstStyle/>
          <a:p>
            <a:r>
              <a:rPr lang="en-US" dirty="0" smtClean="0"/>
              <a:t>In this scenario, the baseline </a:t>
            </a:r>
            <a:r>
              <a:rPr lang="en-US" i="1" dirty="0" smtClean="0"/>
              <a:t>proportion</a:t>
            </a:r>
            <a:r>
              <a:rPr lang="en-US" dirty="0" smtClean="0"/>
              <a:t> of output that each unit of money is entitled to is not expected to change. However, if total output is expected to collapse (and remain permanently at these much lower levels), then the </a:t>
            </a:r>
            <a:r>
              <a:rPr lang="en-US" i="1" dirty="0" smtClean="0"/>
              <a:t>amount</a:t>
            </a:r>
            <a:r>
              <a:rPr lang="en-US" dirty="0" smtClean="0"/>
              <a:t> of real output each unit of money will be able claim in the future will be much lower. In other words, the expected market value of money at most future points in the spending horizon will be much lower. </a:t>
            </a:r>
          </a:p>
          <a:p>
            <a:r>
              <a:rPr lang="en-US" dirty="0" smtClean="0"/>
              <a:t>If you and you alone had knowledge of this, what would you do? Clearly, you would try to take advantage of this fact and pull forward spending. If everyone becomes aware of the impending disaster, then an </a:t>
            </a:r>
            <a:r>
              <a:rPr lang="en-US" dirty="0" err="1" smtClean="0"/>
              <a:t>intertemporal</a:t>
            </a:r>
            <a:r>
              <a:rPr lang="en-US" dirty="0" smtClean="0"/>
              <a:t> equilibrium is disrupted and the value of money must fall to the point that </a:t>
            </a:r>
            <a:r>
              <a:rPr lang="en-US" dirty="0" err="1" smtClean="0"/>
              <a:t>equilibrum</a:t>
            </a:r>
            <a:r>
              <a:rPr lang="en-US" dirty="0" smtClean="0"/>
              <a:t> is restored.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122</a:t>
            </a:fld>
            <a:endParaRPr lang="en-US" dirty="0"/>
          </a:p>
        </p:txBody>
      </p:sp>
    </p:spTree>
    <p:extLst>
      <p:ext uri="{BB962C8B-B14F-4D97-AF65-F5344CB8AC3E}">
        <p14:creationId xmlns:p14="http://schemas.microsoft.com/office/powerpoint/2010/main" val="4091118496"/>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Less Extreme Scenario</a:t>
            </a:r>
            <a:endParaRPr lang="en-US" sz="4000" dirty="0"/>
          </a:p>
        </p:txBody>
      </p:sp>
      <p:sp>
        <p:nvSpPr>
          <p:cNvPr id="3" name="Content Placeholder 2"/>
          <p:cNvSpPr>
            <a:spLocks noGrp="1"/>
          </p:cNvSpPr>
          <p:nvPr>
            <p:ph idx="1"/>
          </p:nvPr>
        </p:nvSpPr>
        <p:spPr>
          <a:xfrm>
            <a:off x="497007" y="1802310"/>
            <a:ext cx="8191403" cy="4620881"/>
          </a:xfrm>
        </p:spPr>
        <p:txBody>
          <a:bodyPr>
            <a:normAutofit fontScale="92500"/>
          </a:bodyPr>
          <a:lstStyle/>
          <a:p>
            <a:r>
              <a:rPr lang="en-US" dirty="0" smtClean="0"/>
              <a:t>In simple terms, if a society collapses (real output falls by 90%), then the fiat currency of that society will lose all or most of its market value, even if it doesn’t resort to printing money (although, evidence suggests that failing nations always resort to printing money). Furthermore, </a:t>
            </a:r>
            <a:r>
              <a:rPr lang="en-US" dirty="0"/>
              <a:t>i</a:t>
            </a:r>
            <a:r>
              <a:rPr lang="en-US" dirty="0" smtClean="0"/>
              <a:t>f markets expect a society to collapse, then the value of the money issued by that society will collapse in advance of the actual decline in real output.</a:t>
            </a:r>
          </a:p>
          <a:p>
            <a:r>
              <a:rPr lang="en-US" dirty="0" smtClean="0"/>
              <a:t>Let’s consider another example: what happens to the value of money if real output is expected to fall by 50% and remain at or near these levels for the foreseeable future (there is a permanent fall in real output)? This situation is almost identical to the effect of a permanent doubling in the monetary base.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123</a:t>
            </a:fld>
            <a:endParaRPr lang="en-US" dirty="0"/>
          </a:p>
        </p:txBody>
      </p:sp>
    </p:spTree>
    <p:extLst>
      <p:ext uri="{BB962C8B-B14F-4D97-AF65-F5344CB8AC3E}">
        <p14:creationId xmlns:p14="http://schemas.microsoft.com/office/powerpoint/2010/main" val="51692509"/>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Equilibrium is Restored by</a:t>
            </a:r>
            <a:br>
              <a:rPr lang="en-US" sz="4000" dirty="0" smtClean="0"/>
            </a:br>
            <a:r>
              <a:rPr lang="en-US" sz="4000" dirty="0" smtClean="0"/>
              <a:t>Sudden Drop in Value of Money</a:t>
            </a:r>
            <a:endParaRPr lang="en-US" sz="4000" dirty="0"/>
          </a:p>
        </p:txBody>
      </p:sp>
      <p:sp>
        <p:nvSpPr>
          <p:cNvPr id="3" name="Content Placeholder 2"/>
          <p:cNvSpPr>
            <a:spLocks noGrp="1"/>
          </p:cNvSpPr>
          <p:nvPr>
            <p:ph idx="1"/>
          </p:nvPr>
        </p:nvSpPr>
        <p:spPr>
          <a:xfrm>
            <a:off x="515414" y="1803154"/>
            <a:ext cx="8154589" cy="1526019"/>
          </a:xfrm>
        </p:spPr>
        <p:txBody>
          <a:bodyPr>
            <a:normAutofit fontScale="92500"/>
          </a:bodyPr>
          <a:lstStyle/>
          <a:p>
            <a:pPr marL="0" indent="0" algn="ctr">
              <a:buNone/>
            </a:pPr>
            <a:r>
              <a:rPr lang="en-US" dirty="0" smtClean="0"/>
              <a:t>A shift in expectations regarding real output (real output is expected to fall by 50% and then remain permanently at/near those levels) disrupts an </a:t>
            </a:r>
            <a:r>
              <a:rPr lang="en-US" dirty="0" err="1" smtClean="0"/>
              <a:t>intertemporal</a:t>
            </a:r>
            <a:r>
              <a:rPr lang="en-US" dirty="0" smtClean="0"/>
              <a:t> equilibrium. The current absolute market value of money falls sharply to restore equilibrium.</a:t>
            </a:r>
            <a:endParaRPr lang="en-US" dirty="0"/>
          </a:p>
        </p:txBody>
      </p:sp>
      <p:cxnSp>
        <p:nvCxnSpPr>
          <p:cNvPr id="5" name="Straight Connector 4"/>
          <p:cNvCxnSpPr/>
          <p:nvPr/>
        </p:nvCxnSpPr>
        <p:spPr>
          <a:xfrm>
            <a:off x="900113" y="4030599"/>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574409" y="4054164"/>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175073" y="4059324"/>
            <a:ext cx="0" cy="1969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900113" y="5999887"/>
            <a:ext cx="224759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574409" y="5999887"/>
            <a:ext cx="227922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6175073" y="6028612"/>
            <a:ext cx="2070402" cy="0"/>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389283" y="3478456"/>
            <a:ext cx="1449172" cy="646331"/>
          </a:xfrm>
          <a:prstGeom prst="rect">
            <a:avLst/>
          </a:prstGeom>
          <a:noFill/>
        </p:spPr>
        <p:txBody>
          <a:bodyPr wrap="none" rtlCol="0">
            <a:spAutoFit/>
          </a:bodyPr>
          <a:lstStyle/>
          <a:p>
            <a:pPr algn="ctr"/>
            <a:r>
              <a:rPr lang="en-US" dirty="0" smtClean="0"/>
              <a:t>Real Output</a:t>
            </a:r>
          </a:p>
          <a:p>
            <a:pPr algn="ctr"/>
            <a:r>
              <a:rPr lang="en-US" dirty="0"/>
              <a:t>E</a:t>
            </a:r>
            <a:r>
              <a:rPr lang="en-US" dirty="0" smtClean="0"/>
              <a:t>xpectations</a:t>
            </a:r>
            <a:endParaRPr lang="en-US" dirty="0"/>
          </a:p>
        </p:txBody>
      </p:sp>
      <p:sp>
        <p:nvSpPr>
          <p:cNvPr id="23" name="TextBox 22"/>
          <p:cNvSpPr txBox="1"/>
          <p:nvPr/>
        </p:nvSpPr>
        <p:spPr>
          <a:xfrm>
            <a:off x="570638" y="3627236"/>
            <a:ext cx="608122" cy="369332"/>
          </a:xfrm>
          <a:prstGeom prst="rect">
            <a:avLst/>
          </a:prstGeom>
          <a:noFill/>
        </p:spPr>
        <p:txBody>
          <a:bodyPr wrap="none" rtlCol="0">
            <a:spAutoFit/>
          </a:bodyPr>
          <a:lstStyle/>
          <a:p>
            <a:r>
              <a:rPr lang="en-US" dirty="0" smtClean="0"/>
              <a:t>E(q)</a:t>
            </a:r>
            <a:endParaRPr lang="en-US" dirty="0"/>
          </a:p>
        </p:txBody>
      </p:sp>
      <p:sp>
        <p:nvSpPr>
          <p:cNvPr id="25" name="TextBox 24"/>
          <p:cNvSpPr txBox="1"/>
          <p:nvPr/>
        </p:nvSpPr>
        <p:spPr>
          <a:xfrm>
            <a:off x="6285600" y="3508859"/>
            <a:ext cx="2206366" cy="646331"/>
          </a:xfrm>
          <a:prstGeom prst="rect">
            <a:avLst/>
          </a:prstGeom>
          <a:noFill/>
        </p:spPr>
        <p:txBody>
          <a:bodyPr wrap="none" rtlCol="0">
            <a:spAutoFit/>
          </a:bodyPr>
          <a:lstStyle/>
          <a:p>
            <a:pPr algn="ctr"/>
            <a:r>
              <a:rPr lang="en-US" dirty="0" smtClean="0"/>
              <a:t>Equilibrium Path for</a:t>
            </a:r>
          </a:p>
          <a:p>
            <a:pPr algn="ctr"/>
            <a:r>
              <a:rPr lang="en-US" dirty="0" smtClean="0"/>
              <a:t>Value of Money</a:t>
            </a:r>
            <a:endParaRPr lang="en-US" dirty="0"/>
          </a:p>
        </p:txBody>
      </p:sp>
      <p:sp>
        <p:nvSpPr>
          <p:cNvPr id="26" name="TextBox 25"/>
          <p:cNvSpPr txBox="1"/>
          <p:nvPr/>
        </p:nvSpPr>
        <p:spPr>
          <a:xfrm>
            <a:off x="3147708" y="3627236"/>
            <a:ext cx="798190" cy="369332"/>
          </a:xfrm>
          <a:prstGeom prst="rect">
            <a:avLst/>
          </a:prstGeom>
          <a:noFill/>
        </p:spPr>
        <p:txBody>
          <a:bodyPr wrap="none" rtlCol="0">
            <a:spAutoFit/>
          </a:bodyPr>
          <a:lstStyle/>
          <a:p>
            <a:r>
              <a:rPr lang="en-US" dirty="0" smtClean="0"/>
              <a:t>E(V</a:t>
            </a:r>
            <a:r>
              <a:rPr lang="en-US" baseline="-25000" dirty="0" smtClean="0"/>
              <a:t>M</a:t>
            </a:r>
            <a:r>
              <a:rPr lang="en-US" dirty="0" smtClean="0"/>
              <a:t>)</a:t>
            </a:r>
            <a:endParaRPr lang="en-US" dirty="0"/>
          </a:p>
        </p:txBody>
      </p:sp>
      <p:sp>
        <p:nvSpPr>
          <p:cNvPr id="27" name="TextBox 26"/>
          <p:cNvSpPr txBox="1"/>
          <p:nvPr/>
        </p:nvSpPr>
        <p:spPr>
          <a:xfrm>
            <a:off x="5890449" y="3627236"/>
            <a:ext cx="494997" cy="369332"/>
          </a:xfrm>
          <a:prstGeom prst="rect">
            <a:avLst/>
          </a:prstGeom>
          <a:noFill/>
        </p:spPr>
        <p:txBody>
          <a:bodyPr wrap="none" rtlCol="0">
            <a:spAutoFit/>
          </a:bodyPr>
          <a:lstStyle/>
          <a:p>
            <a:r>
              <a:rPr lang="en-US" dirty="0" smtClean="0"/>
              <a:t>V</a:t>
            </a:r>
            <a:r>
              <a:rPr lang="en-US" baseline="-25000" dirty="0" smtClean="0"/>
              <a:t>M</a:t>
            </a:r>
            <a:endParaRPr lang="en-US" baseline="-25000" dirty="0"/>
          </a:p>
        </p:txBody>
      </p:sp>
      <p:cxnSp>
        <p:nvCxnSpPr>
          <p:cNvPr id="29" name="Straight Connector 28"/>
          <p:cNvCxnSpPr/>
          <p:nvPr/>
        </p:nvCxnSpPr>
        <p:spPr>
          <a:xfrm>
            <a:off x="900113" y="4417095"/>
            <a:ext cx="701353" cy="736183"/>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01466" y="5153278"/>
            <a:ext cx="115968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579545" y="4427415"/>
            <a:ext cx="701353" cy="736183"/>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280898" y="5153278"/>
            <a:ext cx="124139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urved Connector 11"/>
          <p:cNvCxnSpPr/>
          <p:nvPr/>
        </p:nvCxnSpPr>
        <p:spPr>
          <a:xfrm>
            <a:off x="6175073" y="4427414"/>
            <a:ext cx="2070402" cy="725864"/>
          </a:xfrm>
          <a:prstGeom prst="curvedConnector3">
            <a:avLst>
              <a:gd name="adj1" fmla="val 6435"/>
            </a:avLst>
          </a:prstGeom>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724332" y="5986642"/>
            <a:ext cx="701447" cy="369332"/>
          </a:xfrm>
          <a:prstGeom prst="rect">
            <a:avLst/>
          </a:prstGeom>
          <a:noFill/>
        </p:spPr>
        <p:txBody>
          <a:bodyPr wrap="none" rtlCol="0">
            <a:spAutoFit/>
          </a:bodyPr>
          <a:lstStyle/>
          <a:p>
            <a:r>
              <a:rPr lang="en-US" dirty="0" smtClean="0"/>
              <a:t>Time</a:t>
            </a:r>
            <a:endParaRPr lang="en-US" dirty="0"/>
          </a:p>
        </p:txBody>
      </p:sp>
      <p:sp>
        <p:nvSpPr>
          <p:cNvPr id="28" name="TextBox 27"/>
          <p:cNvSpPr txBox="1"/>
          <p:nvPr/>
        </p:nvSpPr>
        <p:spPr>
          <a:xfrm>
            <a:off x="7968556" y="6028612"/>
            <a:ext cx="701447" cy="369332"/>
          </a:xfrm>
          <a:prstGeom prst="rect">
            <a:avLst/>
          </a:prstGeom>
          <a:noFill/>
        </p:spPr>
        <p:txBody>
          <a:bodyPr wrap="none" rtlCol="0">
            <a:spAutoFit/>
          </a:bodyPr>
          <a:lstStyle/>
          <a:p>
            <a:r>
              <a:rPr lang="en-US" dirty="0" smtClean="0"/>
              <a:t>Time</a:t>
            </a:r>
            <a:endParaRPr lang="en-US" dirty="0"/>
          </a:p>
        </p:txBody>
      </p:sp>
      <p:sp>
        <p:nvSpPr>
          <p:cNvPr id="30" name="TextBox 29"/>
          <p:cNvSpPr txBox="1"/>
          <p:nvPr/>
        </p:nvSpPr>
        <p:spPr>
          <a:xfrm>
            <a:off x="5403764" y="5996962"/>
            <a:ext cx="701447" cy="369332"/>
          </a:xfrm>
          <a:prstGeom prst="rect">
            <a:avLst/>
          </a:prstGeom>
          <a:noFill/>
        </p:spPr>
        <p:txBody>
          <a:bodyPr wrap="none" rtlCol="0">
            <a:spAutoFit/>
          </a:bodyPr>
          <a:lstStyle/>
          <a:p>
            <a:r>
              <a:rPr lang="en-US" dirty="0" smtClean="0"/>
              <a:t>Time</a:t>
            </a:r>
            <a:endParaRPr lang="en-US" dirty="0"/>
          </a:p>
        </p:txBody>
      </p:sp>
      <p:sp>
        <p:nvSpPr>
          <p:cNvPr id="8" name="Footer Placeholder 7"/>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124</a:t>
            </a:fld>
            <a:endParaRPr lang="en-US" dirty="0"/>
          </a:p>
        </p:txBody>
      </p:sp>
      <p:sp>
        <p:nvSpPr>
          <p:cNvPr id="31" name="TextBox 30"/>
          <p:cNvSpPr txBox="1"/>
          <p:nvPr/>
        </p:nvSpPr>
        <p:spPr>
          <a:xfrm>
            <a:off x="3896392" y="3389566"/>
            <a:ext cx="1774845" cy="923330"/>
          </a:xfrm>
          <a:prstGeom prst="rect">
            <a:avLst/>
          </a:prstGeom>
          <a:noFill/>
        </p:spPr>
        <p:txBody>
          <a:bodyPr wrap="none" rtlCol="0">
            <a:spAutoFit/>
          </a:bodyPr>
          <a:lstStyle/>
          <a:p>
            <a:pPr algn="ctr"/>
            <a:r>
              <a:rPr lang="en-US" dirty="0" smtClean="0"/>
              <a:t>Expectations of</a:t>
            </a:r>
          </a:p>
          <a:p>
            <a:pPr algn="ctr"/>
            <a:r>
              <a:rPr lang="en-US" dirty="0" smtClean="0"/>
              <a:t>“In Principle”</a:t>
            </a:r>
          </a:p>
          <a:p>
            <a:pPr algn="ctr"/>
            <a:r>
              <a:rPr lang="en-US" dirty="0" smtClean="0"/>
              <a:t>Value of Money</a:t>
            </a:r>
          </a:p>
        </p:txBody>
      </p:sp>
    </p:spTree>
    <p:extLst>
      <p:ext uri="{BB962C8B-B14F-4D97-AF65-F5344CB8AC3E}">
        <p14:creationId xmlns:p14="http://schemas.microsoft.com/office/powerpoint/2010/main" val="3060751048"/>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Doubles</a:t>
            </a:r>
            <a:br>
              <a:rPr lang="en-US" sz="4000" dirty="0" smtClean="0"/>
            </a:br>
            <a:r>
              <a:rPr lang="en-US" sz="4000" dirty="0" smtClean="0"/>
              <a:t>Velocity of Money Rises</a:t>
            </a:r>
            <a:endParaRPr lang="en-US" sz="4000" dirty="0"/>
          </a:p>
        </p:txBody>
      </p:sp>
      <p:sp>
        <p:nvSpPr>
          <p:cNvPr id="3" name="Content Placeholder 2"/>
          <p:cNvSpPr>
            <a:spLocks noGrp="1"/>
          </p:cNvSpPr>
          <p:nvPr>
            <p:ph idx="1"/>
          </p:nvPr>
        </p:nvSpPr>
        <p:spPr>
          <a:xfrm>
            <a:off x="497008" y="1820715"/>
            <a:ext cx="8172996" cy="4550875"/>
          </a:xfrm>
        </p:spPr>
        <p:txBody>
          <a:bodyPr>
            <a:normAutofit/>
          </a:bodyPr>
          <a:lstStyle/>
          <a:p>
            <a:r>
              <a:rPr lang="en-US" sz="2100" dirty="0" smtClean="0"/>
              <a:t>What happens to the price level and the velocity of money in this scenario (real output is expected to drop by 50%)? While the proportion of output money will buy is not expected to change, the amount of output each unit will be able to claim is expected to fall sharply. The expected fall in the future value of money has a cascading effect down the chain of expected future values and the current value of money falls by approximately 50%. Therefore, the price level doubles.</a:t>
            </a:r>
          </a:p>
          <a:p>
            <a:pPr>
              <a:spcBef>
                <a:spcPts val="1400"/>
              </a:spcBef>
            </a:pPr>
            <a:r>
              <a:rPr lang="en-US" sz="2100" dirty="0" smtClean="0"/>
              <a:t>In the first stage (</a:t>
            </a:r>
            <a:r>
              <a:rPr lang="en-US" sz="2100" i="1" dirty="0" smtClean="0"/>
              <a:t>prior to the expected collapse in output</a:t>
            </a:r>
            <a:r>
              <a:rPr lang="en-US" sz="2100" dirty="0" smtClean="0"/>
              <a:t>), the velocity of money must also double: each unit of money has lost half of its market value, but the number of claims remains constant, therefore each unit of money needs to “work twice as hard” in order to complete the current level of economic activity.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125</a:t>
            </a:fld>
            <a:endParaRPr lang="en-US" dirty="0"/>
          </a:p>
        </p:txBody>
      </p:sp>
    </p:spTree>
    <p:extLst>
      <p:ext uri="{BB962C8B-B14F-4D97-AF65-F5344CB8AC3E}">
        <p14:creationId xmlns:p14="http://schemas.microsoft.com/office/powerpoint/2010/main" val="1816298624"/>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6" y="244158"/>
            <a:ext cx="8323675" cy="1339850"/>
          </a:xfrm>
        </p:spPr>
        <p:txBody>
          <a:bodyPr>
            <a:normAutofit fontScale="90000"/>
          </a:bodyPr>
          <a:lstStyle/>
          <a:p>
            <a:r>
              <a:rPr lang="en-US" sz="4000" dirty="0" smtClean="0"/>
              <a:t>Velocity of Money Reverts to Previous Level as Expectations are Realized</a:t>
            </a:r>
            <a:endParaRPr lang="en-US" sz="4000" dirty="0"/>
          </a:p>
        </p:txBody>
      </p:sp>
      <p:sp>
        <p:nvSpPr>
          <p:cNvPr id="3" name="Content Placeholder 2"/>
          <p:cNvSpPr>
            <a:spLocks noGrp="1"/>
          </p:cNvSpPr>
          <p:nvPr>
            <p:ph idx="1"/>
          </p:nvPr>
        </p:nvSpPr>
        <p:spPr>
          <a:xfrm>
            <a:off x="497007" y="1820715"/>
            <a:ext cx="8172995" cy="4639286"/>
          </a:xfrm>
        </p:spPr>
        <p:txBody>
          <a:bodyPr>
            <a:normAutofit/>
          </a:bodyPr>
          <a:lstStyle/>
          <a:p>
            <a:r>
              <a:rPr lang="en-US" sz="2100" dirty="0" smtClean="0"/>
              <a:t>However, when real output collapses (as predicted by expectations), there is no change in the value of money (the value of money discounted the collapse in real output prior to the event) but now there is a much lower level of economic activity. All else equal, a decrease in real output </a:t>
            </a:r>
            <a:r>
              <a:rPr lang="en-US" sz="2100" i="1" dirty="0" smtClean="0"/>
              <a:t>q</a:t>
            </a:r>
            <a:r>
              <a:rPr lang="en-US" sz="2100" dirty="0" smtClean="0"/>
              <a:t> will lead to a fall in the velocity of money:</a:t>
            </a:r>
          </a:p>
          <a:p>
            <a:endParaRPr lang="en-US" sz="2100" dirty="0" smtClean="0"/>
          </a:p>
          <a:p>
            <a:pPr>
              <a:spcBef>
                <a:spcPts val="4400"/>
              </a:spcBef>
            </a:pPr>
            <a:r>
              <a:rPr lang="en-US" sz="2100" dirty="0" smtClean="0"/>
              <a:t>Therefore, in this second stage, the velocity of money will fall back towards its initial levels. Once again, the velocity of money has shifted violently in response to a change in expectations (a sharp fall in expected future levels of real output) and then reversed this course as those expectations have been realized.</a:t>
            </a:r>
            <a:endParaRPr lang="en-US" sz="2100" dirty="0"/>
          </a:p>
        </p:txBody>
      </p:sp>
      <p:graphicFrame>
        <p:nvGraphicFramePr>
          <p:cNvPr id="4" name="Object 3"/>
          <p:cNvGraphicFramePr>
            <a:graphicFrameLocks noChangeAspect="1"/>
          </p:cNvGraphicFramePr>
          <p:nvPr>
            <p:extLst>
              <p:ext uri="{D42A27DB-BD31-4B8C-83A1-F6EECF244321}">
                <p14:modId xmlns:p14="http://schemas.microsoft.com/office/powerpoint/2010/main" val="2483799879"/>
              </p:ext>
            </p:extLst>
          </p:nvPr>
        </p:nvGraphicFramePr>
        <p:xfrm>
          <a:off x="3540125" y="3511780"/>
          <a:ext cx="1644650" cy="1038225"/>
        </p:xfrm>
        <a:graphic>
          <a:graphicData uri="http://schemas.openxmlformats.org/presentationml/2006/ole">
            <mc:AlternateContent xmlns:mc="http://schemas.openxmlformats.org/markup-compatibility/2006">
              <mc:Choice xmlns:v="urn:schemas-microsoft-com:vml" Requires="v">
                <p:oleObj spid="_x0000_s301989" name="Equation" r:id="rId3" imgW="685800" imgH="431800" progId="Equation.3">
                  <p:embed/>
                </p:oleObj>
              </mc:Choice>
              <mc:Fallback>
                <p:oleObj name="Equation" r:id="rId3" imgW="685800" imgH="431800" progId="Equation.3">
                  <p:embed/>
                  <p:pic>
                    <p:nvPicPr>
                      <p:cNvPr id="0" name=""/>
                      <p:cNvPicPr/>
                      <p:nvPr/>
                    </p:nvPicPr>
                    <p:blipFill>
                      <a:blip r:embed="rId4"/>
                      <a:stretch>
                        <a:fillRect/>
                      </a:stretch>
                    </p:blipFill>
                    <p:spPr>
                      <a:xfrm>
                        <a:off x="3540125" y="3511780"/>
                        <a:ext cx="1644650" cy="1038225"/>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126</a:t>
            </a:fld>
            <a:endParaRPr lang="en-US" dirty="0"/>
          </a:p>
        </p:txBody>
      </p:sp>
    </p:spTree>
    <p:extLst>
      <p:ext uri="{BB962C8B-B14F-4D97-AF65-F5344CB8AC3E}">
        <p14:creationId xmlns:p14="http://schemas.microsoft.com/office/powerpoint/2010/main" val="3098528657"/>
      </p:ext>
    </p:extLst>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Basic Theory of Velocity</a:t>
            </a:r>
            <a:endParaRPr lang="en-US" sz="4000" dirty="0"/>
          </a:p>
        </p:txBody>
      </p:sp>
      <p:sp>
        <p:nvSpPr>
          <p:cNvPr id="3" name="Content Placeholder 2"/>
          <p:cNvSpPr>
            <a:spLocks noGrp="1"/>
          </p:cNvSpPr>
          <p:nvPr>
            <p:ph idx="1"/>
          </p:nvPr>
        </p:nvSpPr>
        <p:spPr>
          <a:xfrm>
            <a:off x="497007" y="1801471"/>
            <a:ext cx="8172995" cy="4565667"/>
          </a:xfrm>
        </p:spPr>
        <p:txBody>
          <a:bodyPr>
            <a:normAutofit fontScale="92500"/>
          </a:bodyPr>
          <a:lstStyle/>
          <a:p>
            <a:r>
              <a:rPr lang="en-US" dirty="0" smtClean="0"/>
              <a:t>So far, we have analyzed how the velocity of money might react to various economic scenarios by combining the notion that the current value of money is driven by a change of expected future values and then applying this to the Simple Model:</a:t>
            </a:r>
          </a:p>
          <a:p>
            <a:pPr>
              <a:spcBef>
                <a:spcPts val="200"/>
              </a:spcBef>
            </a:pPr>
            <a:endParaRPr lang="en-US" dirty="0" smtClean="0"/>
          </a:p>
          <a:p>
            <a:endParaRPr lang="en-US" dirty="0"/>
          </a:p>
          <a:p>
            <a:pPr>
              <a:spcBef>
                <a:spcPts val="800"/>
              </a:spcBef>
            </a:pPr>
            <a:r>
              <a:rPr lang="en-US" dirty="0" smtClean="0"/>
              <a:t>In essence, what our examples highlight is that the velocity of money is a dependent variable. An increase in the velocity of money does not </a:t>
            </a:r>
            <a:r>
              <a:rPr lang="en-US" i="1" dirty="0" smtClean="0"/>
              <a:t>cause</a:t>
            </a:r>
            <a:r>
              <a:rPr lang="en-US" dirty="0" smtClean="0"/>
              <a:t> inflation. Rather, an increase in the velocity of money is merely a result of an increase in the absolute market value of economic activity “(</a:t>
            </a:r>
            <a:r>
              <a:rPr lang="en-US" i="1" dirty="0" smtClean="0"/>
              <a:t>V</a:t>
            </a:r>
            <a:r>
              <a:rPr lang="en-US" i="1" baseline="-25000" dirty="0" smtClean="0"/>
              <a:t>G </a:t>
            </a:r>
            <a:r>
              <a:rPr lang="en-US" i="1" dirty="0" smtClean="0"/>
              <a:t>q</a:t>
            </a:r>
            <a:r>
              <a:rPr lang="en-US" dirty="0" smtClean="0"/>
              <a:t>)” </a:t>
            </a:r>
            <a:r>
              <a:rPr lang="en-US" i="1" dirty="0" smtClean="0"/>
              <a:t>relative</a:t>
            </a:r>
            <a:r>
              <a:rPr lang="en-US" dirty="0" smtClean="0"/>
              <a:t> to the absolute market value of the monetary base “(</a:t>
            </a:r>
            <a:r>
              <a:rPr lang="en-US" i="1" dirty="0" smtClean="0"/>
              <a:t>V</a:t>
            </a:r>
            <a:r>
              <a:rPr lang="en-US" i="1" baseline="-25000" dirty="0" smtClean="0"/>
              <a:t>M </a:t>
            </a:r>
            <a:r>
              <a:rPr lang="en-US" i="1" dirty="0" smtClean="0"/>
              <a:t>M</a:t>
            </a:r>
            <a:r>
              <a:rPr lang="en-US" dirty="0" smtClean="0"/>
              <a:t>)”.</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24535473"/>
              </p:ext>
            </p:extLst>
          </p:nvPr>
        </p:nvGraphicFramePr>
        <p:xfrm>
          <a:off x="3577018" y="3205357"/>
          <a:ext cx="1646237" cy="1038225"/>
        </p:xfrm>
        <a:graphic>
          <a:graphicData uri="http://schemas.openxmlformats.org/presentationml/2006/ole">
            <mc:AlternateContent xmlns:mc="http://schemas.openxmlformats.org/markup-compatibility/2006">
              <mc:Choice xmlns:v="urn:schemas-microsoft-com:vml" Requires="v">
                <p:oleObj spid="_x0000_s325526" name="Equation" r:id="rId3" imgW="685800" imgH="431800" progId="Equation.3">
                  <p:embed/>
                </p:oleObj>
              </mc:Choice>
              <mc:Fallback>
                <p:oleObj name="Equation" r:id="rId3" imgW="685800" imgH="431800" progId="Equation.3">
                  <p:embed/>
                  <p:pic>
                    <p:nvPicPr>
                      <p:cNvPr id="0" name=""/>
                      <p:cNvPicPr/>
                      <p:nvPr/>
                    </p:nvPicPr>
                    <p:blipFill>
                      <a:blip r:embed="rId4"/>
                      <a:stretch>
                        <a:fillRect/>
                      </a:stretch>
                    </p:blipFill>
                    <p:spPr>
                      <a:xfrm>
                        <a:off x="3577018" y="3205357"/>
                        <a:ext cx="1646237" cy="1038225"/>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127</a:t>
            </a:fld>
            <a:endParaRPr lang="en-US" dirty="0"/>
          </a:p>
        </p:txBody>
      </p:sp>
    </p:spTree>
    <p:extLst>
      <p:ext uri="{BB962C8B-B14F-4D97-AF65-F5344CB8AC3E}">
        <p14:creationId xmlns:p14="http://schemas.microsoft.com/office/powerpoint/2010/main" val="3952655361"/>
      </p:ext>
    </p:extLst>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Hazlitt’s View of Velocity</a:t>
            </a:r>
            <a:endParaRPr lang="en-US" sz="4000" dirty="0"/>
          </a:p>
        </p:txBody>
      </p:sp>
      <p:sp>
        <p:nvSpPr>
          <p:cNvPr id="3" name="Content Placeholder 2"/>
          <p:cNvSpPr>
            <a:spLocks noGrp="1"/>
          </p:cNvSpPr>
          <p:nvPr>
            <p:ph idx="1"/>
          </p:nvPr>
        </p:nvSpPr>
        <p:spPr>
          <a:xfrm>
            <a:off x="497007" y="1802311"/>
            <a:ext cx="8191403" cy="4473645"/>
          </a:xfrm>
        </p:spPr>
        <p:txBody>
          <a:bodyPr>
            <a:normAutofit fontScale="92500"/>
          </a:bodyPr>
          <a:lstStyle/>
          <a:p>
            <a:r>
              <a:rPr lang="en-US" dirty="0" smtClean="0"/>
              <a:t>Another author described a similar theory of velocity nearly half a century ago. In </a:t>
            </a:r>
            <a:r>
              <a:rPr lang="en-US" dirty="0"/>
              <a:t>1968, Henry Hazlitt penned an article “The Velocity of Circulation”. In that article, Hazlitt argued that changes in the velocity of money were a “result, not a cause” and that velocity is “commonly a passive resultant of changes in people’s relative valuations of money and goods”</a:t>
            </a:r>
            <a:r>
              <a:rPr lang="en-US" dirty="0" smtClean="0"/>
              <a:t>.</a:t>
            </a:r>
          </a:p>
          <a:p>
            <a:r>
              <a:rPr lang="en-US" dirty="0" smtClean="0"/>
              <a:t>Hazlitt’s view, a view supported by this paper, is that the velocity </a:t>
            </a:r>
            <a:r>
              <a:rPr lang="en-US" dirty="0"/>
              <a:t>of </a:t>
            </a:r>
            <a:r>
              <a:rPr lang="en-US" dirty="0" smtClean="0"/>
              <a:t>money is </a:t>
            </a:r>
            <a:r>
              <a:rPr lang="en-US" dirty="0"/>
              <a:t>not an independent (or casual) variable that </a:t>
            </a:r>
            <a:r>
              <a:rPr lang="en-US" dirty="0" smtClean="0"/>
              <a:t>drives changes </a:t>
            </a:r>
            <a:r>
              <a:rPr lang="en-US" dirty="0"/>
              <a:t>in the </a:t>
            </a:r>
            <a:r>
              <a:rPr lang="en-US" dirty="0" smtClean="0"/>
              <a:t>price level. Rather, changes </a:t>
            </a:r>
            <a:r>
              <a:rPr lang="en-US" dirty="0"/>
              <a:t>in the </a:t>
            </a:r>
            <a:r>
              <a:rPr lang="en-US" dirty="0" smtClean="0"/>
              <a:t>price level are due to changes in the absolute market value </a:t>
            </a:r>
            <a:r>
              <a:rPr lang="en-US" dirty="0"/>
              <a:t>of </a:t>
            </a:r>
            <a:r>
              <a:rPr lang="en-US" dirty="0" smtClean="0"/>
              <a:t>goods relative to the absolute market value of money and velocity must respond to </a:t>
            </a:r>
            <a:r>
              <a:rPr lang="en-US" dirty="0"/>
              <a:t>“solve” for the </a:t>
            </a:r>
            <a:r>
              <a:rPr lang="en-US" dirty="0" smtClean="0"/>
              <a:t>equation </a:t>
            </a:r>
            <a:r>
              <a:rPr lang="en-US" dirty="0"/>
              <a:t>of </a:t>
            </a:r>
            <a:r>
              <a:rPr lang="en-US" dirty="0" smtClean="0"/>
              <a:t>exchange.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128</a:t>
            </a:fld>
            <a:endParaRPr lang="en-US" dirty="0"/>
          </a:p>
        </p:txBody>
      </p:sp>
    </p:spTree>
    <p:extLst>
      <p:ext uri="{BB962C8B-B14F-4D97-AF65-F5344CB8AC3E}">
        <p14:creationId xmlns:p14="http://schemas.microsoft.com/office/powerpoint/2010/main" val="1544761814"/>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Section Review</a:t>
            </a:r>
            <a:endParaRPr lang="en-US" sz="4000" dirty="0"/>
          </a:p>
        </p:txBody>
      </p:sp>
      <p:sp>
        <p:nvSpPr>
          <p:cNvPr id="3" name="Content Placeholder 2"/>
          <p:cNvSpPr>
            <a:spLocks noGrp="1"/>
          </p:cNvSpPr>
          <p:nvPr>
            <p:ph idx="1"/>
          </p:nvPr>
        </p:nvSpPr>
        <p:spPr>
          <a:xfrm>
            <a:off x="497007" y="1801472"/>
            <a:ext cx="8172995" cy="4492050"/>
          </a:xfrm>
        </p:spPr>
        <p:txBody>
          <a:bodyPr>
            <a:normAutofit fontScale="92500"/>
          </a:bodyPr>
          <a:lstStyle/>
          <a:p>
            <a:r>
              <a:rPr lang="en-US" dirty="0" smtClean="0"/>
              <a:t>The challenge for this “relative value” theory of velocity is producing a mathematical set of predictions that can be tested. In order to do this, we need to develop a valuation model (</a:t>
            </a:r>
            <a:r>
              <a:rPr lang="en-US" dirty="0"/>
              <a:t>a</a:t>
            </a:r>
            <a:r>
              <a:rPr lang="en-US" dirty="0" smtClean="0"/>
              <a:t> “discounted future benefits” model) for the absolute market value of money which, in turn, can be used to develop solutions for the velocity of money and the price level.</a:t>
            </a:r>
          </a:p>
          <a:p>
            <a:r>
              <a:rPr lang="en-US" dirty="0" smtClean="0"/>
              <a:t>So far, we have focused on how the current value of money is dependent upon a chain of expected future values. In the next section, we are going to leverage the notions of </a:t>
            </a:r>
            <a:r>
              <a:rPr lang="en-US" dirty="0" err="1" smtClean="0"/>
              <a:t>intertemporal</a:t>
            </a:r>
            <a:r>
              <a:rPr lang="en-US" dirty="0" smtClean="0"/>
              <a:t> equilibrium and the baseline proportion to create a discounted future benefits model that can be used to calculate the current market value of money as measured in units of economic value.</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129</a:t>
            </a:fld>
            <a:endParaRPr lang="en-US" dirty="0"/>
          </a:p>
        </p:txBody>
      </p:sp>
    </p:spTree>
    <p:extLst>
      <p:ext uri="{BB962C8B-B14F-4D97-AF65-F5344CB8AC3E}">
        <p14:creationId xmlns:p14="http://schemas.microsoft.com/office/powerpoint/2010/main" val="27458819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4" y="1371600"/>
            <a:ext cx="8136181" cy="1676400"/>
          </a:xfrm>
        </p:spPr>
        <p:txBody>
          <a:bodyPr/>
          <a:lstStyle/>
          <a:p>
            <a:r>
              <a:rPr lang="en-US" sz="4000" dirty="0" smtClean="0"/>
              <a:t>The Challenges of Building</a:t>
            </a:r>
            <a:br>
              <a:rPr lang="en-US" sz="4000" dirty="0" smtClean="0"/>
            </a:br>
            <a:r>
              <a:rPr lang="en-US" sz="4000" dirty="0" smtClean="0"/>
              <a:t>a Valuation Model for Money</a:t>
            </a:r>
            <a:endParaRPr lang="en-US" sz="4000" dirty="0"/>
          </a:p>
        </p:txBody>
      </p:sp>
      <p:sp>
        <p:nvSpPr>
          <p:cNvPr id="3" name="Text Placeholder 2"/>
          <p:cNvSpPr>
            <a:spLocks noGrp="1"/>
          </p:cNvSpPr>
          <p:nvPr>
            <p:ph type="body" idx="1"/>
          </p:nvPr>
        </p:nvSpPr>
        <p:spPr/>
        <p:txBody>
          <a:bodyPr/>
          <a:lstStyle/>
          <a:p>
            <a:r>
              <a:rPr lang="en-US" dirty="0" smtClean="0"/>
              <a:t>A Discussion of the Assumptions and Principles Underlying the Discounted Future Benefits Model for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130</a:t>
            </a:fld>
            <a:endParaRPr lang="en-US" dirty="0"/>
          </a:p>
        </p:txBody>
      </p:sp>
    </p:spTree>
    <p:extLst>
      <p:ext uri="{BB962C8B-B14F-4D97-AF65-F5344CB8AC3E}">
        <p14:creationId xmlns:p14="http://schemas.microsoft.com/office/powerpoint/2010/main" val="1955737897"/>
      </p:ext>
    </p:extLst>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First Principle of</a:t>
            </a:r>
            <a:br>
              <a:rPr lang="en-US" sz="4000" dirty="0" smtClean="0"/>
            </a:br>
            <a:r>
              <a:rPr lang="en-US" sz="4000" dirty="0" smtClean="0"/>
              <a:t>Asset Valuation</a:t>
            </a:r>
            <a:endParaRPr lang="en-US" sz="4000" dirty="0"/>
          </a:p>
        </p:txBody>
      </p:sp>
      <p:sp>
        <p:nvSpPr>
          <p:cNvPr id="3" name="Content Placeholder 2"/>
          <p:cNvSpPr>
            <a:spLocks noGrp="1"/>
          </p:cNvSpPr>
          <p:nvPr>
            <p:ph idx="1"/>
          </p:nvPr>
        </p:nvSpPr>
        <p:spPr>
          <a:xfrm>
            <a:off x="497007" y="1801471"/>
            <a:ext cx="8136181" cy="4547263"/>
          </a:xfrm>
        </p:spPr>
        <p:txBody>
          <a:bodyPr>
            <a:normAutofit fontScale="92500"/>
          </a:bodyPr>
          <a:lstStyle/>
          <a:p>
            <a:r>
              <a:rPr lang="en-US" dirty="0" smtClean="0"/>
              <a:t>The process of building an expectations-based valuation model for money begins with a simple first principle: the value of any financial instrument is equal to the present value of the future economic benefits that the current possessor of that instrument might reasonably expect to receive from the nature of the claim or series of claims that the instrument represents.</a:t>
            </a:r>
          </a:p>
          <a:p>
            <a:r>
              <a:rPr lang="en-US" dirty="0" smtClean="0"/>
              <a:t>In the case of most financial instruments (stocks/bonds), the present value of the expected future economic benefits is “easy” to calculate, at least in a theoretical sense. One share of common stock is a proportional claim on the residual cash flows of a business: its present value is equal to the sum of those discounted future cash flows.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131</a:t>
            </a:fld>
            <a:endParaRPr lang="en-US" dirty="0"/>
          </a:p>
        </p:txBody>
      </p:sp>
    </p:spTree>
    <p:extLst>
      <p:ext uri="{BB962C8B-B14F-4D97-AF65-F5344CB8AC3E}">
        <p14:creationId xmlns:p14="http://schemas.microsoft.com/office/powerpoint/2010/main" val="105935996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244158"/>
            <a:ext cx="8209811" cy="1339850"/>
          </a:xfrm>
        </p:spPr>
        <p:txBody>
          <a:bodyPr>
            <a:normAutofit/>
          </a:bodyPr>
          <a:lstStyle/>
          <a:p>
            <a:r>
              <a:rPr lang="en-US" sz="4000" dirty="0" smtClean="0"/>
              <a:t>Valuation Model for Money is </a:t>
            </a:r>
            <a:r>
              <a:rPr lang="en-US" sz="4000" dirty="0"/>
              <a:t>B</a:t>
            </a:r>
            <a:r>
              <a:rPr lang="en-US" sz="4000" dirty="0" smtClean="0"/>
              <a:t>uilt in Absolute Market Value Terms</a:t>
            </a:r>
            <a:endParaRPr lang="en-US" sz="4000" dirty="0"/>
          </a:p>
        </p:txBody>
      </p:sp>
      <p:sp>
        <p:nvSpPr>
          <p:cNvPr id="3" name="Content Placeholder 2"/>
          <p:cNvSpPr>
            <a:spLocks noGrp="1"/>
          </p:cNvSpPr>
          <p:nvPr>
            <p:ph idx="1"/>
          </p:nvPr>
        </p:nvSpPr>
        <p:spPr>
          <a:xfrm>
            <a:off x="497007" y="1801472"/>
            <a:ext cx="8062551" cy="4565666"/>
          </a:xfrm>
        </p:spPr>
        <p:txBody>
          <a:bodyPr>
            <a:normAutofit fontScale="92500"/>
          </a:bodyPr>
          <a:lstStyle/>
          <a:p>
            <a:r>
              <a:rPr lang="en-US" dirty="0" smtClean="0"/>
              <a:t>The same general principle holds true for determining the value of money, but there are several complications involved in building a valuation model for money that are not encountered in the construction of traditional valuation models.</a:t>
            </a:r>
          </a:p>
          <a:p>
            <a:r>
              <a:rPr lang="en-US" dirty="0" smtClean="0"/>
              <a:t>Firstly, nearly all existing asset valuation models express the value of an asset in “money terms”: in other words, the value of the asset is expressed </a:t>
            </a:r>
            <a:r>
              <a:rPr lang="en-US" i="1" dirty="0" smtClean="0"/>
              <a:t>relative</a:t>
            </a:r>
            <a:r>
              <a:rPr lang="en-US" dirty="0" smtClean="0"/>
              <a:t> to the value of money (for example, dollars per share). Clearly, a valuation model for money can not express the value of money in terms of itself. The solution is to calculate the value of money in </a:t>
            </a:r>
            <a:r>
              <a:rPr lang="en-US" i="1" dirty="0" smtClean="0"/>
              <a:t>absolute</a:t>
            </a:r>
            <a:r>
              <a:rPr lang="en-US" dirty="0" smtClean="0"/>
              <a:t> market value terms (the model is built in terms of our invariable measure of market value, “units of economic value”).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132</a:t>
            </a:fld>
            <a:endParaRPr lang="en-US" dirty="0"/>
          </a:p>
        </p:txBody>
      </p:sp>
    </p:spTree>
    <p:extLst>
      <p:ext uri="{BB962C8B-B14F-4D97-AF65-F5344CB8AC3E}">
        <p14:creationId xmlns:p14="http://schemas.microsoft.com/office/powerpoint/2010/main" val="311076167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is a Claim on Output (not Cash Flows)</a:t>
            </a:r>
            <a:endParaRPr lang="en-US" sz="4000" dirty="0"/>
          </a:p>
        </p:txBody>
      </p:sp>
      <p:sp>
        <p:nvSpPr>
          <p:cNvPr id="3" name="Content Placeholder 2"/>
          <p:cNvSpPr>
            <a:spLocks noGrp="1"/>
          </p:cNvSpPr>
          <p:nvPr>
            <p:ph idx="1"/>
          </p:nvPr>
        </p:nvSpPr>
        <p:spPr>
          <a:xfrm>
            <a:off x="497007" y="1801472"/>
            <a:ext cx="8154587" cy="4584072"/>
          </a:xfrm>
        </p:spPr>
        <p:txBody>
          <a:bodyPr>
            <a:normAutofit fontScale="92500"/>
          </a:bodyPr>
          <a:lstStyle/>
          <a:p>
            <a:r>
              <a:rPr lang="en-US" dirty="0" smtClean="0"/>
              <a:t>Secondly, most financial instruments (stocks/bonds) represent a claim on future cash flows. In other words, they are a claim to money (a claim to a claim on the output of society). Clearly, money is not a claim to itself. Rather, it is a proportional claim on the output of society. Therefore, the absolute market value of one unit of money (one dollar) is equal to the discounted absolute market value of the output that it is expected to claim.</a:t>
            </a:r>
          </a:p>
          <a:p>
            <a:r>
              <a:rPr lang="en-US" dirty="0" smtClean="0"/>
              <a:t>The absolute market value of money is determined solely by the absolute market value of the output that is expected to acquire. Somewhat ironically, this is a sentiment expressed by the words of John Maynard Keynes “</a:t>
            </a:r>
            <a:r>
              <a:rPr lang="en-US" dirty="0"/>
              <a:t>Money is only important for what it will </a:t>
            </a:r>
            <a:r>
              <a:rPr lang="en-US" dirty="0" smtClean="0"/>
              <a:t>procure.” (Keynes, 1924, opening sentence).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133</a:t>
            </a:fld>
            <a:endParaRPr lang="en-US" dirty="0"/>
          </a:p>
        </p:txBody>
      </p:sp>
    </p:spTree>
    <p:extLst>
      <p:ext uri="{BB962C8B-B14F-4D97-AF65-F5344CB8AC3E}">
        <p14:creationId xmlns:p14="http://schemas.microsoft.com/office/powerpoint/2010/main" val="36495960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“Liquidity” is Not a Source of Value, It is a Discount Factor</a:t>
            </a:r>
            <a:endParaRPr lang="en-US" sz="4000" dirty="0"/>
          </a:p>
        </p:txBody>
      </p:sp>
      <p:sp>
        <p:nvSpPr>
          <p:cNvPr id="3" name="Content Placeholder 2"/>
          <p:cNvSpPr>
            <a:spLocks noGrp="1"/>
          </p:cNvSpPr>
          <p:nvPr>
            <p:ph idx="1"/>
          </p:nvPr>
        </p:nvSpPr>
        <p:spPr>
          <a:xfrm>
            <a:off x="497007" y="1801472"/>
            <a:ext cx="8154587" cy="4602476"/>
          </a:xfrm>
        </p:spPr>
        <p:txBody>
          <a:bodyPr>
            <a:normAutofit fontScale="92500"/>
          </a:bodyPr>
          <a:lstStyle/>
          <a:p>
            <a:r>
              <a:rPr lang="en-US" dirty="0" smtClean="0"/>
              <a:t>The value of an asset, any asset, is determined solely by the discounted value of expected future benefits. Keynes’ earlier quote is completely correct in this regard. In contrast, no asset derives value from its “liquidity” per se. Rather, liquidity is a risk factor that alters the discount rate used to discount those future benefits (the lower the liquidity, the higher the discount rate).</a:t>
            </a:r>
          </a:p>
          <a:p>
            <a:r>
              <a:rPr lang="en-US" dirty="0" smtClean="0"/>
              <a:t>US Treasury Bonds are an extremely liquid asset. Fund managers and investors may own them to provide their portfolios with some liquidity. But these bonds do not derive value from their liquid nature. The value of a bond is determined by the sum of the discounted future cash flows the holder expects to receive.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134</a:t>
            </a:fld>
            <a:endParaRPr lang="en-US" dirty="0"/>
          </a:p>
        </p:txBody>
      </p:sp>
    </p:spTree>
    <p:extLst>
      <p:ext uri="{BB962C8B-B14F-4D97-AF65-F5344CB8AC3E}">
        <p14:creationId xmlns:p14="http://schemas.microsoft.com/office/powerpoint/2010/main" val="209146081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244158"/>
            <a:ext cx="8172995" cy="1339850"/>
          </a:xfrm>
        </p:spPr>
        <p:txBody>
          <a:bodyPr>
            <a:noAutofit/>
          </a:bodyPr>
          <a:lstStyle/>
          <a:p>
            <a:r>
              <a:rPr lang="en-US" sz="4000" dirty="0" smtClean="0"/>
              <a:t>Value of Money is Derived Solely from the Liability it Represents</a:t>
            </a:r>
            <a:endParaRPr lang="en-US" sz="4000" dirty="0"/>
          </a:p>
        </p:txBody>
      </p:sp>
      <p:sp>
        <p:nvSpPr>
          <p:cNvPr id="3" name="Content Placeholder 2"/>
          <p:cNvSpPr>
            <a:spLocks noGrp="1"/>
          </p:cNvSpPr>
          <p:nvPr>
            <p:ph idx="1"/>
          </p:nvPr>
        </p:nvSpPr>
        <p:spPr>
          <a:xfrm>
            <a:off x="497007" y="1801472"/>
            <a:ext cx="8172995" cy="4565666"/>
          </a:xfrm>
        </p:spPr>
        <p:txBody>
          <a:bodyPr>
            <a:normAutofit fontScale="92500"/>
          </a:bodyPr>
          <a:lstStyle/>
          <a:p>
            <a:r>
              <a:rPr lang="en-US" dirty="0" smtClean="0"/>
              <a:t>While we have discussed this before at length (in both The Money Enigma and The Inflation Enigma), we will repeat the point here again: money does not derive value from its “functions” as a medium of exchange and store of value, rather money can only perform its functions because it is a financial instrument and has value as a proportional claim on the output of society.</a:t>
            </a:r>
          </a:p>
          <a:p>
            <a:r>
              <a:rPr lang="en-US" dirty="0" smtClean="0"/>
              <a:t>Money may be a “liquid, temporary abode of purchasing power”, but that is not the source of money’s market value. (Lots of financial instruments match that expansive definition). The market value </a:t>
            </a:r>
            <a:r>
              <a:rPr lang="en-US" dirty="0"/>
              <a:t>o</a:t>
            </a:r>
            <a:r>
              <a:rPr lang="en-US" dirty="0" smtClean="0"/>
              <a:t>f money is derived solely from its status as a liability of society (a proportional claim on output).</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135</a:t>
            </a:fld>
            <a:endParaRPr lang="en-US" dirty="0"/>
          </a:p>
        </p:txBody>
      </p:sp>
    </p:spTree>
    <p:extLst>
      <p:ext uri="{BB962C8B-B14F-4D97-AF65-F5344CB8AC3E}">
        <p14:creationId xmlns:p14="http://schemas.microsoft.com/office/powerpoint/2010/main" val="149093705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Entitlement to a Slice, not a Stream, of Future Benefits</a:t>
            </a:r>
            <a:endParaRPr lang="en-US" sz="4000" dirty="0"/>
          </a:p>
        </p:txBody>
      </p:sp>
      <p:sp>
        <p:nvSpPr>
          <p:cNvPr id="3" name="Content Placeholder 2"/>
          <p:cNvSpPr>
            <a:spLocks noGrp="1"/>
          </p:cNvSpPr>
          <p:nvPr>
            <p:ph idx="1"/>
          </p:nvPr>
        </p:nvSpPr>
        <p:spPr>
          <a:xfrm>
            <a:off x="497008" y="1801471"/>
            <a:ext cx="8228218" cy="4620881"/>
          </a:xfrm>
        </p:spPr>
        <p:txBody>
          <a:bodyPr>
            <a:normAutofit fontScale="92500"/>
          </a:bodyPr>
          <a:lstStyle/>
          <a:p>
            <a:r>
              <a:rPr lang="en-US" dirty="0" smtClean="0"/>
              <a:t>The third major difference between a traditional asset valuation model and a valuation model for money relates to the rather unique nature of the financial instrument that is money. Most financial instruments (stocks/bonds) entitle the holder to a </a:t>
            </a:r>
            <a:r>
              <a:rPr lang="en-US" i="1" dirty="0" smtClean="0"/>
              <a:t>stream</a:t>
            </a:r>
            <a:r>
              <a:rPr lang="en-US" dirty="0" smtClean="0"/>
              <a:t> of future economic benefits. In mathematical terms, their valuation models are “and” functions: they represent a claim to this benefit and the next benefit and the next one and so on.</a:t>
            </a:r>
          </a:p>
          <a:p>
            <a:r>
              <a:rPr lang="en-US" dirty="0" smtClean="0"/>
              <a:t>In contrast, money represents a claim to one </a:t>
            </a:r>
            <a:r>
              <a:rPr lang="en-US" i="1" dirty="0" smtClean="0"/>
              <a:t>slice</a:t>
            </a:r>
            <a:r>
              <a:rPr lang="en-US" dirty="0" smtClean="0"/>
              <a:t> of a series of possible future economic benefits. A holder of money can choose to spend the money now, in the near future or invest it and spend it in the more distant future. In mathematical terms, a valuation model for money is an “or” function.</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136</a:t>
            </a:fld>
            <a:endParaRPr lang="en-US" dirty="0"/>
          </a:p>
        </p:txBody>
      </p:sp>
    </p:spTree>
    <p:extLst>
      <p:ext uri="{BB962C8B-B14F-4D97-AF65-F5344CB8AC3E}">
        <p14:creationId xmlns:p14="http://schemas.microsoft.com/office/powerpoint/2010/main" val="3303985906"/>
      </p:ext>
    </p:extLst>
  </p:cSld>
  <p:clrMapOvr>
    <a:masterClrMapping/>
  </p:clrMapOvr>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Comparison of Money and</a:t>
            </a:r>
            <a:br>
              <a:rPr lang="en-US" sz="4000" dirty="0" smtClean="0"/>
            </a:br>
            <a:r>
              <a:rPr lang="en-US" sz="4000" dirty="0" smtClean="0"/>
              <a:t>a Traditional Equity Instrument</a:t>
            </a:r>
            <a:endParaRPr lang="en-US" sz="4000" dirty="0"/>
          </a:p>
        </p:txBody>
      </p:sp>
      <p:sp>
        <p:nvSpPr>
          <p:cNvPr id="3" name="Content Placeholder 2"/>
          <p:cNvSpPr>
            <a:spLocks noGrp="1"/>
          </p:cNvSpPr>
          <p:nvPr>
            <p:ph idx="1"/>
          </p:nvPr>
        </p:nvSpPr>
        <p:spPr>
          <a:xfrm>
            <a:off x="442531" y="1729477"/>
            <a:ext cx="8254131" cy="1753645"/>
          </a:xfrm>
        </p:spPr>
        <p:txBody>
          <a:bodyPr>
            <a:noAutofit/>
          </a:bodyPr>
          <a:lstStyle/>
          <a:p>
            <a:pPr marL="0" indent="0" algn="ctr">
              <a:buNone/>
            </a:pPr>
            <a:r>
              <a:rPr lang="en-US" sz="2100" dirty="0" smtClean="0"/>
              <a:t>Readers may remember a version of this slide in The Money Enigma. One share of common stock provides the holder with a proportional claim to a stream of residual cash flows (“FCF</a:t>
            </a:r>
            <a:r>
              <a:rPr lang="en-US" sz="2100" dirty="0"/>
              <a:t>/</a:t>
            </a:r>
            <a:r>
              <a:rPr lang="en-US" sz="2100" dirty="0" smtClean="0"/>
              <a:t>S”). One unit of money provides the holder with a claim to a slice of output “β(V</a:t>
            </a:r>
            <a:r>
              <a:rPr lang="en-US" sz="2100" baseline="-25000" dirty="0" smtClean="0"/>
              <a:t>G </a:t>
            </a:r>
            <a:r>
              <a:rPr lang="en-US" sz="2100" dirty="0" smtClean="0"/>
              <a:t>q)” in this period </a:t>
            </a:r>
            <a:r>
              <a:rPr lang="en-US" sz="2100" b="1" dirty="0" smtClean="0"/>
              <a:t>or</a:t>
            </a:r>
            <a:r>
              <a:rPr lang="en-US" sz="2100" dirty="0" smtClean="0"/>
              <a:t> in some future period. To its holder, money is an “or” function asset.</a:t>
            </a:r>
            <a:endParaRPr lang="en-US" sz="2100" dirty="0"/>
          </a:p>
        </p:txBody>
      </p:sp>
      <p:sp>
        <p:nvSpPr>
          <p:cNvPr id="4" name="Rectangle 3"/>
          <p:cNvSpPr/>
          <p:nvPr/>
        </p:nvSpPr>
        <p:spPr>
          <a:xfrm>
            <a:off x="711895" y="3906486"/>
            <a:ext cx="2077963"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710375" y="5155794"/>
            <a:ext cx="2077963"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885073" y="4041189"/>
            <a:ext cx="1723549" cy="646331"/>
          </a:xfrm>
          <a:prstGeom prst="rect">
            <a:avLst/>
          </a:prstGeom>
          <a:noFill/>
        </p:spPr>
        <p:txBody>
          <a:bodyPr wrap="none" rtlCol="0">
            <a:spAutoFit/>
          </a:bodyPr>
          <a:lstStyle/>
          <a:p>
            <a:pPr algn="ctr"/>
            <a:r>
              <a:rPr lang="en-US" dirty="0" smtClean="0"/>
              <a:t>One Share of</a:t>
            </a:r>
          </a:p>
          <a:p>
            <a:pPr algn="ctr"/>
            <a:r>
              <a:rPr lang="en-US" dirty="0" smtClean="0"/>
              <a:t>Common Stock</a:t>
            </a:r>
            <a:endParaRPr lang="en-US" dirty="0"/>
          </a:p>
        </p:txBody>
      </p:sp>
      <p:sp>
        <p:nvSpPr>
          <p:cNvPr id="7" name="TextBox 6"/>
          <p:cNvSpPr txBox="1"/>
          <p:nvPr/>
        </p:nvSpPr>
        <p:spPr>
          <a:xfrm>
            <a:off x="654189" y="5292037"/>
            <a:ext cx="2200730" cy="646331"/>
          </a:xfrm>
          <a:prstGeom prst="rect">
            <a:avLst/>
          </a:prstGeom>
          <a:noFill/>
        </p:spPr>
        <p:txBody>
          <a:bodyPr wrap="none" rtlCol="0">
            <a:spAutoFit/>
          </a:bodyPr>
          <a:lstStyle/>
          <a:p>
            <a:pPr algn="ctr"/>
            <a:r>
              <a:rPr lang="en-US" dirty="0" smtClean="0"/>
              <a:t>One Unit of Money</a:t>
            </a:r>
          </a:p>
          <a:p>
            <a:pPr algn="ctr"/>
            <a:r>
              <a:rPr lang="en-US" dirty="0" smtClean="0"/>
              <a:t>(One Dollar)</a:t>
            </a:r>
            <a:endParaRPr lang="en-US" dirty="0"/>
          </a:p>
        </p:txBody>
      </p:sp>
      <p:sp>
        <p:nvSpPr>
          <p:cNvPr id="8" name="TextBox 7"/>
          <p:cNvSpPr txBox="1"/>
          <p:nvPr/>
        </p:nvSpPr>
        <p:spPr>
          <a:xfrm>
            <a:off x="2854919" y="4195143"/>
            <a:ext cx="1115435" cy="369332"/>
          </a:xfrm>
          <a:prstGeom prst="rect">
            <a:avLst/>
          </a:prstGeom>
          <a:noFill/>
        </p:spPr>
        <p:txBody>
          <a:bodyPr wrap="none" rtlCol="0">
            <a:spAutoFit/>
          </a:bodyPr>
          <a:lstStyle/>
          <a:p>
            <a:pPr algn="ctr"/>
            <a:r>
              <a:rPr lang="en-US" dirty="0" smtClean="0"/>
              <a:t>CLAIMS</a:t>
            </a:r>
          </a:p>
        </p:txBody>
      </p:sp>
      <p:sp>
        <p:nvSpPr>
          <p:cNvPr id="9" name="TextBox 8"/>
          <p:cNvSpPr txBox="1"/>
          <p:nvPr/>
        </p:nvSpPr>
        <p:spPr>
          <a:xfrm>
            <a:off x="2853399" y="5405963"/>
            <a:ext cx="1115435" cy="369332"/>
          </a:xfrm>
          <a:prstGeom prst="rect">
            <a:avLst/>
          </a:prstGeom>
          <a:noFill/>
        </p:spPr>
        <p:txBody>
          <a:bodyPr wrap="none" rtlCol="0">
            <a:spAutoFit/>
          </a:bodyPr>
          <a:lstStyle/>
          <a:p>
            <a:r>
              <a:rPr lang="en-US" dirty="0" smtClean="0"/>
              <a:t>CLAIMS</a:t>
            </a:r>
            <a:endParaRPr lang="en-US" dirty="0"/>
          </a:p>
        </p:txBody>
      </p:sp>
      <p:sp>
        <p:nvSpPr>
          <p:cNvPr id="10" name="Rectangle 9"/>
          <p:cNvSpPr/>
          <p:nvPr/>
        </p:nvSpPr>
        <p:spPr>
          <a:xfrm>
            <a:off x="4058135" y="3904934"/>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250455" y="3903382"/>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671255" y="3901830"/>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072815" y="5151138"/>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5113295" y="5405963"/>
            <a:ext cx="533507" cy="369332"/>
          </a:xfrm>
          <a:prstGeom prst="rect">
            <a:avLst/>
          </a:prstGeom>
          <a:noFill/>
        </p:spPr>
        <p:txBody>
          <a:bodyPr wrap="none" rtlCol="0">
            <a:spAutoFit/>
          </a:bodyPr>
          <a:lstStyle/>
          <a:p>
            <a:r>
              <a:rPr lang="en-US" dirty="0" smtClean="0"/>
              <a:t>OR</a:t>
            </a:r>
            <a:endParaRPr lang="en-US" dirty="0"/>
          </a:p>
        </p:txBody>
      </p:sp>
      <p:sp>
        <p:nvSpPr>
          <p:cNvPr id="17" name="Plus 16"/>
          <p:cNvSpPr/>
          <p:nvPr/>
        </p:nvSpPr>
        <p:spPr>
          <a:xfrm>
            <a:off x="5233391" y="4195143"/>
            <a:ext cx="341664" cy="369332"/>
          </a:xfrm>
          <a:prstGeom prst="mathPlus">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lus 17"/>
          <p:cNvSpPr/>
          <p:nvPr/>
        </p:nvSpPr>
        <p:spPr>
          <a:xfrm>
            <a:off x="6809551" y="4212835"/>
            <a:ext cx="341664" cy="369332"/>
          </a:xfrm>
          <a:prstGeom prst="mathPlus">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8310200" y="4214387"/>
            <a:ext cx="571491" cy="369332"/>
          </a:xfrm>
          <a:prstGeom prst="rect">
            <a:avLst/>
          </a:prstGeom>
          <a:noFill/>
        </p:spPr>
        <p:txBody>
          <a:bodyPr wrap="none" rtlCol="0">
            <a:spAutoFit/>
          </a:bodyPr>
          <a:lstStyle/>
          <a:p>
            <a:r>
              <a:rPr lang="en-US" dirty="0" smtClean="0"/>
              <a:t>Etc.</a:t>
            </a:r>
            <a:endParaRPr lang="en-US" dirty="0"/>
          </a:p>
        </p:txBody>
      </p:sp>
      <p:sp>
        <p:nvSpPr>
          <p:cNvPr id="20" name="TextBox 19"/>
          <p:cNvSpPr txBox="1"/>
          <p:nvPr/>
        </p:nvSpPr>
        <p:spPr>
          <a:xfrm>
            <a:off x="4078972" y="4195143"/>
            <a:ext cx="1046004" cy="369332"/>
          </a:xfrm>
          <a:prstGeom prst="rect">
            <a:avLst/>
          </a:prstGeom>
          <a:noFill/>
        </p:spPr>
        <p:txBody>
          <a:bodyPr wrap="none" rtlCol="0">
            <a:spAutoFit/>
          </a:bodyPr>
          <a:lstStyle/>
          <a:p>
            <a:r>
              <a:rPr lang="en-US" dirty="0" smtClean="0"/>
              <a:t>FCF</a:t>
            </a:r>
            <a:r>
              <a:rPr lang="en-US" baseline="-25000" dirty="0" smtClean="0"/>
              <a:t>1</a:t>
            </a:r>
            <a:r>
              <a:rPr lang="en-US" dirty="0" smtClean="0"/>
              <a:t>/S</a:t>
            </a:r>
            <a:r>
              <a:rPr lang="en-US" baseline="-25000" dirty="0" smtClean="0"/>
              <a:t>1</a:t>
            </a:r>
            <a:endParaRPr lang="en-US" baseline="-25000" dirty="0"/>
          </a:p>
        </p:txBody>
      </p:sp>
      <p:sp>
        <p:nvSpPr>
          <p:cNvPr id="22" name="TextBox 21"/>
          <p:cNvSpPr txBox="1"/>
          <p:nvPr/>
        </p:nvSpPr>
        <p:spPr>
          <a:xfrm>
            <a:off x="5671255" y="4195143"/>
            <a:ext cx="1046004" cy="369332"/>
          </a:xfrm>
          <a:prstGeom prst="rect">
            <a:avLst/>
          </a:prstGeom>
          <a:noFill/>
        </p:spPr>
        <p:txBody>
          <a:bodyPr wrap="none" rtlCol="0">
            <a:spAutoFit/>
          </a:bodyPr>
          <a:lstStyle/>
          <a:p>
            <a:r>
              <a:rPr lang="en-US" dirty="0" smtClean="0"/>
              <a:t>FCF</a:t>
            </a:r>
            <a:r>
              <a:rPr lang="en-US" baseline="-25000" dirty="0" smtClean="0"/>
              <a:t>2</a:t>
            </a:r>
            <a:r>
              <a:rPr lang="en-US" dirty="0" smtClean="0"/>
              <a:t>/S</a:t>
            </a:r>
            <a:r>
              <a:rPr lang="en-US" baseline="-25000" dirty="0" smtClean="0"/>
              <a:t>2</a:t>
            </a:r>
            <a:endParaRPr lang="en-US" baseline="-25000" dirty="0"/>
          </a:p>
        </p:txBody>
      </p:sp>
      <p:sp>
        <p:nvSpPr>
          <p:cNvPr id="23" name="TextBox 22"/>
          <p:cNvSpPr txBox="1"/>
          <p:nvPr/>
        </p:nvSpPr>
        <p:spPr>
          <a:xfrm>
            <a:off x="7253634" y="4195141"/>
            <a:ext cx="1046004" cy="369332"/>
          </a:xfrm>
          <a:prstGeom prst="rect">
            <a:avLst/>
          </a:prstGeom>
          <a:noFill/>
        </p:spPr>
        <p:txBody>
          <a:bodyPr wrap="none" rtlCol="0">
            <a:spAutoFit/>
          </a:bodyPr>
          <a:lstStyle/>
          <a:p>
            <a:r>
              <a:rPr lang="en-US" dirty="0" smtClean="0"/>
              <a:t>FCF</a:t>
            </a:r>
            <a:r>
              <a:rPr lang="en-US" baseline="-25000" dirty="0" smtClean="0"/>
              <a:t>3</a:t>
            </a:r>
            <a:r>
              <a:rPr lang="en-US" dirty="0" smtClean="0"/>
              <a:t>/S</a:t>
            </a:r>
            <a:r>
              <a:rPr lang="en-US" baseline="-25000" dirty="0" smtClean="0"/>
              <a:t>3</a:t>
            </a:r>
            <a:endParaRPr lang="en-US" baseline="-25000" dirty="0"/>
          </a:p>
        </p:txBody>
      </p:sp>
      <p:sp>
        <p:nvSpPr>
          <p:cNvPr id="24" name="Rectangle 23"/>
          <p:cNvSpPr/>
          <p:nvPr/>
        </p:nvSpPr>
        <p:spPr>
          <a:xfrm>
            <a:off x="7247415" y="5151138"/>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5668215" y="5149586"/>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8292616" y="5405963"/>
            <a:ext cx="571491" cy="369332"/>
          </a:xfrm>
          <a:prstGeom prst="rect">
            <a:avLst/>
          </a:prstGeom>
          <a:noFill/>
        </p:spPr>
        <p:txBody>
          <a:bodyPr wrap="none" rtlCol="0">
            <a:spAutoFit/>
          </a:bodyPr>
          <a:lstStyle/>
          <a:p>
            <a:r>
              <a:rPr lang="en-US" dirty="0" smtClean="0"/>
              <a:t>Etc.</a:t>
            </a:r>
            <a:endParaRPr lang="en-US" dirty="0"/>
          </a:p>
        </p:txBody>
      </p:sp>
      <p:sp>
        <p:nvSpPr>
          <p:cNvPr id="27" name="TextBox 26"/>
          <p:cNvSpPr txBox="1"/>
          <p:nvPr/>
        </p:nvSpPr>
        <p:spPr>
          <a:xfrm>
            <a:off x="6732591" y="5405963"/>
            <a:ext cx="533507" cy="369332"/>
          </a:xfrm>
          <a:prstGeom prst="rect">
            <a:avLst/>
          </a:prstGeom>
          <a:noFill/>
        </p:spPr>
        <p:txBody>
          <a:bodyPr wrap="none" rtlCol="0">
            <a:spAutoFit/>
          </a:bodyPr>
          <a:lstStyle/>
          <a:p>
            <a:r>
              <a:rPr lang="en-US" dirty="0" smtClean="0"/>
              <a:t>OR</a:t>
            </a:r>
            <a:endParaRPr lang="en-US" dirty="0"/>
          </a:p>
        </p:txBody>
      </p:sp>
      <p:sp>
        <p:nvSpPr>
          <p:cNvPr id="28" name="TextBox 27"/>
          <p:cNvSpPr txBox="1"/>
          <p:nvPr/>
        </p:nvSpPr>
        <p:spPr>
          <a:xfrm>
            <a:off x="4007607" y="5405963"/>
            <a:ext cx="1168972" cy="369332"/>
          </a:xfrm>
          <a:prstGeom prst="rect">
            <a:avLst/>
          </a:prstGeom>
          <a:noFill/>
        </p:spPr>
        <p:txBody>
          <a:bodyPr wrap="none" rtlCol="0">
            <a:spAutoFit/>
          </a:bodyPr>
          <a:lstStyle/>
          <a:p>
            <a:r>
              <a:rPr lang="en-US" dirty="0" smtClean="0"/>
              <a:t>β</a:t>
            </a:r>
            <a:r>
              <a:rPr lang="en-US" baseline="-25000" dirty="0" smtClean="0"/>
              <a:t>1</a:t>
            </a:r>
            <a:r>
              <a:rPr lang="en-US" dirty="0" smtClean="0"/>
              <a:t>(V</a:t>
            </a:r>
            <a:r>
              <a:rPr lang="en-US" baseline="-25000" dirty="0" smtClean="0"/>
              <a:t>G </a:t>
            </a:r>
            <a:r>
              <a:rPr lang="en-US" dirty="0" smtClean="0"/>
              <a:t>q)</a:t>
            </a:r>
            <a:r>
              <a:rPr lang="en-US" baseline="-25000" dirty="0" smtClean="0"/>
              <a:t>1</a:t>
            </a:r>
            <a:endParaRPr lang="en-US" baseline="-25000" dirty="0"/>
          </a:p>
        </p:txBody>
      </p:sp>
      <p:graphicFrame>
        <p:nvGraphicFramePr>
          <p:cNvPr id="14" name="Object 13"/>
          <p:cNvGraphicFramePr>
            <a:graphicFrameLocks noChangeAspect="1"/>
          </p:cNvGraphicFramePr>
          <p:nvPr>
            <p:extLst>
              <p:ext uri="{D42A27DB-BD31-4B8C-83A1-F6EECF244321}">
                <p14:modId xmlns:p14="http://schemas.microsoft.com/office/powerpoint/2010/main" val="3625556893"/>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428821"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sp>
        <p:nvSpPr>
          <p:cNvPr id="31" name="TextBox 30"/>
          <p:cNvSpPr txBox="1"/>
          <p:nvPr/>
        </p:nvSpPr>
        <p:spPr>
          <a:xfrm>
            <a:off x="7180002" y="5405963"/>
            <a:ext cx="1168972" cy="369332"/>
          </a:xfrm>
          <a:prstGeom prst="rect">
            <a:avLst/>
          </a:prstGeom>
          <a:noFill/>
        </p:spPr>
        <p:txBody>
          <a:bodyPr wrap="none" rtlCol="0">
            <a:spAutoFit/>
          </a:bodyPr>
          <a:lstStyle/>
          <a:p>
            <a:r>
              <a:rPr lang="en-US" dirty="0" smtClean="0"/>
              <a:t>β</a:t>
            </a:r>
            <a:r>
              <a:rPr lang="en-US" baseline="-25000" dirty="0"/>
              <a:t>3</a:t>
            </a:r>
            <a:r>
              <a:rPr lang="en-US" dirty="0" smtClean="0"/>
              <a:t>(V</a:t>
            </a:r>
            <a:r>
              <a:rPr lang="en-US" baseline="-25000" dirty="0" smtClean="0"/>
              <a:t>G </a:t>
            </a:r>
            <a:r>
              <a:rPr lang="en-US" dirty="0" smtClean="0"/>
              <a:t>q)</a:t>
            </a:r>
            <a:r>
              <a:rPr lang="en-US" baseline="-25000" dirty="0"/>
              <a:t>3</a:t>
            </a:r>
          </a:p>
        </p:txBody>
      </p:sp>
      <p:sp>
        <p:nvSpPr>
          <p:cNvPr id="32" name="TextBox 31"/>
          <p:cNvSpPr txBox="1"/>
          <p:nvPr/>
        </p:nvSpPr>
        <p:spPr>
          <a:xfrm>
            <a:off x="5600967" y="5400985"/>
            <a:ext cx="1188584" cy="369332"/>
          </a:xfrm>
          <a:prstGeom prst="rect">
            <a:avLst/>
          </a:prstGeom>
          <a:noFill/>
        </p:spPr>
        <p:txBody>
          <a:bodyPr wrap="none" rtlCol="0">
            <a:spAutoFit/>
          </a:bodyPr>
          <a:lstStyle/>
          <a:p>
            <a:r>
              <a:rPr lang="en-US" dirty="0" smtClean="0"/>
              <a:t>β</a:t>
            </a:r>
            <a:r>
              <a:rPr lang="en-US" baseline="-25000" dirty="0"/>
              <a:t>2</a:t>
            </a:r>
            <a:r>
              <a:rPr lang="en-US" dirty="0" smtClean="0"/>
              <a:t>(V</a:t>
            </a:r>
            <a:r>
              <a:rPr lang="en-US" baseline="-25000" dirty="0" smtClean="0"/>
              <a:t>G</a:t>
            </a:r>
            <a:r>
              <a:rPr lang="en-US" dirty="0" smtClean="0"/>
              <a:t> q)</a:t>
            </a:r>
            <a:r>
              <a:rPr lang="en-US" baseline="-25000" dirty="0"/>
              <a:t>2</a:t>
            </a:r>
          </a:p>
        </p:txBody>
      </p:sp>
      <p:sp>
        <p:nvSpPr>
          <p:cNvPr id="16" name="Footer Placeholder 15"/>
          <p:cNvSpPr>
            <a:spLocks noGrp="1"/>
          </p:cNvSpPr>
          <p:nvPr>
            <p:ph type="ftr" sz="quarter" idx="11"/>
          </p:nvPr>
        </p:nvSpPr>
        <p:spPr/>
        <p:txBody>
          <a:bodyPr/>
          <a:lstStyle/>
          <a:p>
            <a:r>
              <a:rPr lang="en-US" smtClean="0"/>
              <a:t>Gervaise R. J. Heddle, 2014</a:t>
            </a:r>
            <a:endParaRPr lang="en-US" dirty="0"/>
          </a:p>
        </p:txBody>
      </p:sp>
      <p:sp>
        <p:nvSpPr>
          <p:cNvPr id="21" name="Slide Number Placeholder 20"/>
          <p:cNvSpPr>
            <a:spLocks noGrp="1"/>
          </p:cNvSpPr>
          <p:nvPr>
            <p:ph type="sldNum" sz="quarter" idx="12"/>
          </p:nvPr>
        </p:nvSpPr>
        <p:spPr/>
        <p:txBody>
          <a:bodyPr/>
          <a:lstStyle/>
          <a:p>
            <a:fld id="{CFE4BAC9-6D41-4691-9299-18EF07EF0177}" type="slidenum">
              <a:rPr lang="en-US" smtClean="0"/>
              <a:t>137</a:t>
            </a:fld>
            <a:endParaRPr lang="en-US" dirty="0"/>
          </a:p>
        </p:txBody>
      </p:sp>
    </p:spTree>
    <p:extLst>
      <p:ext uri="{BB962C8B-B14F-4D97-AF65-F5344CB8AC3E}">
        <p14:creationId xmlns:p14="http://schemas.microsoft.com/office/powerpoint/2010/main" val="502962706"/>
      </p:ext>
    </p:extLst>
  </p:cSld>
  <p:clrMapOvr>
    <a:masterClrMapping/>
  </p:clrMapOvr>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Valuation Model Relies on a Probability Distribution</a:t>
            </a:r>
            <a:endParaRPr lang="en-US" sz="4000" dirty="0"/>
          </a:p>
        </p:txBody>
      </p:sp>
      <p:sp>
        <p:nvSpPr>
          <p:cNvPr id="3" name="Content Placeholder 2"/>
          <p:cNvSpPr>
            <a:spLocks noGrp="1"/>
          </p:cNvSpPr>
          <p:nvPr>
            <p:ph idx="1"/>
          </p:nvPr>
        </p:nvSpPr>
        <p:spPr>
          <a:xfrm>
            <a:off x="497007" y="1801472"/>
            <a:ext cx="8172995" cy="4570119"/>
          </a:xfrm>
        </p:spPr>
        <p:txBody>
          <a:bodyPr>
            <a:normAutofit fontScale="92500"/>
          </a:bodyPr>
          <a:lstStyle/>
          <a:p>
            <a:r>
              <a:rPr lang="en-US" dirty="0" smtClean="0"/>
              <a:t>This presents us with an interesting challenge: if the value of money could be any one of a number of future values, then how do we determine the current equilibrium value for money? Mathematically, the question becomes one of probability. The possible outcome of a dice roll is any of the set {1,2,3,4,5,6}. The expected value of a dice roll is equal to each of the values in this set multiplied by their probability of occurrence (3.5).</a:t>
            </a:r>
          </a:p>
          <a:p>
            <a:r>
              <a:rPr lang="en-US" dirty="0" smtClean="0"/>
              <a:t>In order to build a valuation model for money, we need to create a probability distribution. If we can determine the probability of the marginal unit of money being spent in each of the “n” future periods in the spending horizon, then we can weight each value accordingly to determine the current market value of money.</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138</a:t>
            </a:fld>
            <a:endParaRPr lang="en-US" dirty="0"/>
          </a:p>
        </p:txBody>
      </p:sp>
    </p:spTree>
    <p:extLst>
      <p:ext uri="{BB962C8B-B14F-4D97-AF65-F5344CB8AC3E}">
        <p14:creationId xmlns:p14="http://schemas.microsoft.com/office/powerpoint/2010/main" val="3621214318"/>
      </p:ext>
    </p:extLst>
  </p:cSld>
  <p:clrMapOvr>
    <a:masterClrMapping/>
  </p:clrMapOvr>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smtClean="0"/>
              <a:t>Intertemporal</a:t>
            </a:r>
            <a:r>
              <a:rPr lang="en-US" sz="4000" dirty="0" smtClean="0"/>
              <a:t> Equilibrium and</a:t>
            </a:r>
            <a:br>
              <a:rPr lang="en-US" sz="4000" dirty="0" smtClean="0"/>
            </a:br>
            <a:r>
              <a:rPr lang="en-US" sz="4000" dirty="0" smtClean="0"/>
              <a:t>The Probability Distribution</a:t>
            </a:r>
            <a:endParaRPr lang="en-US" sz="4000" dirty="0"/>
          </a:p>
        </p:txBody>
      </p:sp>
      <p:sp>
        <p:nvSpPr>
          <p:cNvPr id="3" name="Content Placeholder 2"/>
          <p:cNvSpPr>
            <a:spLocks noGrp="1"/>
          </p:cNvSpPr>
          <p:nvPr>
            <p:ph idx="1"/>
          </p:nvPr>
        </p:nvSpPr>
        <p:spPr>
          <a:xfrm>
            <a:off x="497007" y="1801471"/>
            <a:ext cx="8283442" cy="4528859"/>
          </a:xfrm>
        </p:spPr>
        <p:txBody>
          <a:bodyPr>
            <a:normAutofit fontScale="92500"/>
          </a:bodyPr>
          <a:lstStyle/>
          <a:p>
            <a:r>
              <a:rPr lang="en-US" dirty="0" smtClean="0"/>
              <a:t>How do we create a probability distribution for determining the equilibrium absolute market value of money? Fortunately, the key to the answer lies in the question itself: “equilibrium”.</a:t>
            </a:r>
          </a:p>
          <a:p>
            <a:pPr>
              <a:spcBef>
                <a:spcPts val="1400"/>
              </a:spcBef>
            </a:pPr>
            <a:r>
              <a:rPr lang="en-US" dirty="0" smtClean="0"/>
              <a:t>As discussed in the last section, when one or more of the future expected values of money changes, an </a:t>
            </a:r>
            <a:r>
              <a:rPr lang="en-US" dirty="0" err="1" smtClean="0"/>
              <a:t>intertemporal</a:t>
            </a:r>
            <a:r>
              <a:rPr lang="en-US" dirty="0" smtClean="0"/>
              <a:t> equilibrium is disrupted. The </a:t>
            </a:r>
            <a:r>
              <a:rPr lang="en-US" dirty="0" err="1" smtClean="0"/>
              <a:t>intertemporal</a:t>
            </a:r>
            <a:r>
              <a:rPr lang="en-US" dirty="0" smtClean="0"/>
              <a:t> equilibrium is only restored once the marginal holder of money is indifferent between spending the marginal unit of money now or in any one of the other future “n” periods in the defined spending horizon. If the holder is indifferent between spending the marginal unit of money in any one of the future “n” periods, then the probability that they spend it in any one of those future periods is “1/n”.</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139</a:t>
            </a:fld>
            <a:endParaRPr lang="en-US" dirty="0"/>
          </a:p>
        </p:txBody>
      </p:sp>
    </p:spTree>
    <p:extLst>
      <p:ext uri="{BB962C8B-B14F-4D97-AF65-F5344CB8AC3E}">
        <p14:creationId xmlns:p14="http://schemas.microsoft.com/office/powerpoint/2010/main" val="2640196550"/>
      </p:ext>
    </p:extLst>
  </p:cSld>
  <p:clrMapOvr>
    <a:masterClrMapping/>
  </p:clrMapOvr>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Principle of Indifference</a:t>
            </a:r>
            <a:endParaRPr lang="en-US" sz="4000" dirty="0"/>
          </a:p>
        </p:txBody>
      </p:sp>
      <p:sp>
        <p:nvSpPr>
          <p:cNvPr id="3" name="Content Placeholder 2"/>
          <p:cNvSpPr>
            <a:spLocks noGrp="1"/>
          </p:cNvSpPr>
          <p:nvPr>
            <p:ph idx="1"/>
          </p:nvPr>
        </p:nvSpPr>
        <p:spPr>
          <a:xfrm>
            <a:off x="497007" y="1801471"/>
            <a:ext cx="8191403" cy="4620881"/>
          </a:xfrm>
        </p:spPr>
        <p:txBody>
          <a:bodyPr>
            <a:normAutofit fontScale="92500"/>
          </a:bodyPr>
          <a:lstStyle/>
          <a:p>
            <a:r>
              <a:rPr lang="en-US" dirty="0" smtClean="0"/>
              <a:t>Let’s explain this concept in more detail by working backwards, starting with the mathematical principle of indifference. In mathematics, the principle of indifference is a rule for assigning probabilities. Suppose there are “n&gt;1” mutually exclusive and collectively exhaustive possibilities. If the “n” possibilities are indistinguishable (except in name), then each possibility should be assigned a probability equal to “1/n”.</a:t>
            </a:r>
          </a:p>
          <a:p>
            <a:r>
              <a:rPr lang="en-US" dirty="0" smtClean="0"/>
              <a:t>A state of equilibrium is, by definition, a state of indifference. In simple terms, if someone has a incentive to act, then they have not maximized their utility and the economic system is not in equilibrium (it has not come to a “state of rest”). This principle applies to analysis of both static and </a:t>
            </a:r>
            <a:r>
              <a:rPr lang="en-US" dirty="0" err="1" smtClean="0"/>
              <a:t>intertemporal</a:t>
            </a:r>
            <a:r>
              <a:rPr lang="en-US" dirty="0" smtClean="0"/>
              <a:t> equilibrium.</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140</a:t>
            </a:fld>
            <a:endParaRPr lang="en-US" dirty="0"/>
          </a:p>
        </p:txBody>
      </p:sp>
    </p:spTree>
    <p:extLst>
      <p:ext uri="{BB962C8B-B14F-4D97-AF65-F5344CB8AC3E}">
        <p14:creationId xmlns:p14="http://schemas.microsoft.com/office/powerpoint/2010/main" val="981277146"/>
      </p:ext>
    </p:extLst>
  </p:cSld>
  <p:clrMapOvr>
    <a:masterClrMapping/>
  </p:clrMapOvr>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Static Equilibrium</a:t>
            </a:r>
            <a:endParaRPr lang="en-US" sz="4000" dirty="0"/>
          </a:p>
        </p:txBody>
      </p:sp>
      <p:sp>
        <p:nvSpPr>
          <p:cNvPr id="3" name="Content Placeholder 2"/>
          <p:cNvSpPr>
            <a:spLocks noGrp="1"/>
          </p:cNvSpPr>
          <p:nvPr>
            <p:ph idx="1"/>
          </p:nvPr>
        </p:nvSpPr>
        <p:spPr>
          <a:xfrm>
            <a:off x="497007" y="1801472"/>
            <a:ext cx="8172995" cy="4455238"/>
          </a:xfrm>
        </p:spPr>
        <p:txBody>
          <a:bodyPr>
            <a:normAutofit fontScale="92500"/>
          </a:bodyPr>
          <a:lstStyle/>
          <a:p>
            <a:r>
              <a:rPr lang="en-US" dirty="0" smtClean="0"/>
              <a:t>In a static (one period) equilibrium (the type of equilibrium most commonly analyzed in economics textbooks), each consumer will maximize their utility by planning their spending (allocating their budget) such that the marginal utility per unit of money spent is equal for each good (the “marginal rate of substitution” theory).</a:t>
            </a:r>
          </a:p>
          <a:p>
            <a:r>
              <a:rPr lang="en-US" dirty="0" smtClean="0"/>
              <a:t>In other words, a static equilibrium is only achieved once a state of indifference is reached where the consumer is indifferent between spending the marginal unit of money on one good or another. Let’s assume a two good economy (A and B). If a consumer is indifferent between two goods, then the probability that they purchase “Good A” is 50</a:t>
            </a:r>
            <a:r>
              <a:rPr lang="en-US" dirty="0"/>
              <a:t>%</a:t>
            </a:r>
            <a:r>
              <a:rPr lang="en-US" dirty="0" smtClean="0"/>
              <a:t> (or 1/n = 1/2).</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141</a:t>
            </a:fld>
            <a:endParaRPr lang="en-US" dirty="0"/>
          </a:p>
        </p:txBody>
      </p:sp>
    </p:spTree>
    <p:extLst>
      <p:ext uri="{BB962C8B-B14F-4D97-AF65-F5344CB8AC3E}">
        <p14:creationId xmlns:p14="http://schemas.microsoft.com/office/powerpoint/2010/main" val="225343114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smtClean="0"/>
              <a:t>Intertemporal</a:t>
            </a:r>
            <a:r>
              <a:rPr lang="en-US" sz="4000" dirty="0" smtClean="0"/>
              <a:t> Equilibrium</a:t>
            </a:r>
            <a:endParaRPr lang="en-US" sz="4000" dirty="0"/>
          </a:p>
        </p:txBody>
      </p:sp>
      <p:sp>
        <p:nvSpPr>
          <p:cNvPr id="3" name="Content Placeholder 2"/>
          <p:cNvSpPr>
            <a:spLocks noGrp="1"/>
          </p:cNvSpPr>
          <p:nvPr>
            <p:ph idx="1"/>
          </p:nvPr>
        </p:nvSpPr>
        <p:spPr>
          <a:xfrm>
            <a:off x="497008" y="1801471"/>
            <a:ext cx="8136180" cy="4436837"/>
          </a:xfrm>
        </p:spPr>
        <p:txBody>
          <a:bodyPr>
            <a:normAutofit fontScale="92500"/>
          </a:bodyPr>
          <a:lstStyle/>
          <a:p>
            <a:r>
              <a:rPr lang="en-US" dirty="0" err="1" smtClean="0"/>
              <a:t>Intertemporal</a:t>
            </a:r>
            <a:r>
              <a:rPr lang="en-US" dirty="0" smtClean="0"/>
              <a:t> equilibrium analysis extends the concept of indifference from indifference between current outcomes to indifference between current and expected future outcomes. The theory assumes that economic agents maximize their expected lifetime utility by planning their lifetime spending subject to an expected lifetime budget constraint. In order for this to be possible, consumers must be able to save and/or borrow (transfer a portion of income from one period to another).</a:t>
            </a:r>
          </a:p>
          <a:p>
            <a:pPr>
              <a:spcBef>
                <a:spcPts val="1400"/>
              </a:spcBef>
            </a:pPr>
            <a:r>
              <a:rPr lang="en-US" dirty="0" err="1" smtClean="0"/>
              <a:t>Intertemporal</a:t>
            </a:r>
            <a:r>
              <a:rPr lang="en-US" dirty="0" smtClean="0"/>
              <a:t> equilibrium is achieved when the consumer is indifferent between spending the marginal dollar in their possession now or investing it and spending it at some point in the future.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142</a:t>
            </a:fld>
            <a:endParaRPr lang="en-US" dirty="0"/>
          </a:p>
        </p:txBody>
      </p:sp>
    </p:spTree>
    <p:extLst>
      <p:ext uri="{BB962C8B-B14F-4D97-AF65-F5344CB8AC3E}">
        <p14:creationId xmlns:p14="http://schemas.microsoft.com/office/powerpoint/2010/main" val="32683353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Indifference Between Spending Now or Later</a:t>
            </a:r>
            <a:endParaRPr lang="en-US" sz="4000" dirty="0"/>
          </a:p>
        </p:txBody>
      </p:sp>
      <p:sp>
        <p:nvSpPr>
          <p:cNvPr id="3" name="Content Placeholder 2"/>
          <p:cNvSpPr>
            <a:spLocks noGrp="1"/>
          </p:cNvSpPr>
          <p:nvPr>
            <p:ph idx="1"/>
          </p:nvPr>
        </p:nvSpPr>
        <p:spPr>
          <a:xfrm>
            <a:off x="497006" y="1819877"/>
            <a:ext cx="8154589" cy="4455239"/>
          </a:xfrm>
        </p:spPr>
        <p:txBody>
          <a:bodyPr>
            <a:noAutofit/>
          </a:bodyPr>
          <a:lstStyle/>
          <a:p>
            <a:r>
              <a:rPr lang="en-US" sz="2100" dirty="0" smtClean="0"/>
              <a:t>Let’s suppose a consumer is deciding whether to spend the marginal dollar in their possession now or in 5 years. In simple terms, if a consumer strongly prefers to spend the marginal dollar they receive in 5 years rather than spend it today, then something is wrong with their prior allocation process. If they strongly prefer one outcome over the other, then they haven’t maximized their utility. (The consumer could have increased their utility by allocating previous dollars to the “5 year” bucket, </a:t>
            </a:r>
            <a:r>
              <a:rPr lang="en-US" sz="2100" dirty="0" err="1" smtClean="0"/>
              <a:t>ie</a:t>
            </a:r>
            <a:r>
              <a:rPr lang="en-US" sz="2100" dirty="0" smtClean="0"/>
              <a:t>. saving and investing it, as opposed to spending them now).</a:t>
            </a:r>
          </a:p>
          <a:p>
            <a:pPr>
              <a:spcBef>
                <a:spcPts val="1400"/>
              </a:spcBef>
            </a:pPr>
            <a:r>
              <a:rPr lang="en-US" sz="2100" dirty="0" smtClean="0"/>
              <a:t>In simple terms, if the consumer is not indifferent between spending the marginal dollar now or at some point in the future, then this creates an incentive to act now (reallocate between spending and saving) and the economy is not in equilibrium.</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143</a:t>
            </a:fld>
            <a:endParaRPr lang="en-US" dirty="0"/>
          </a:p>
        </p:txBody>
      </p:sp>
    </p:spTree>
    <p:extLst>
      <p:ext uri="{BB962C8B-B14F-4D97-AF65-F5344CB8AC3E}">
        <p14:creationId xmlns:p14="http://schemas.microsoft.com/office/powerpoint/2010/main" val="833186692"/>
      </p:ext>
    </p:extLst>
  </p:cSld>
  <p:clrMapOvr>
    <a:masterClrMapping/>
  </p:clrMapOvr>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Indifference Between</a:t>
            </a:r>
            <a:br>
              <a:rPr lang="en-US" sz="4000" dirty="0" smtClean="0"/>
            </a:br>
            <a:r>
              <a:rPr lang="en-US" sz="4000" dirty="0" smtClean="0"/>
              <a:t>All Future Periods</a:t>
            </a:r>
            <a:endParaRPr lang="en-US" sz="4000" dirty="0"/>
          </a:p>
        </p:txBody>
      </p:sp>
      <p:sp>
        <p:nvSpPr>
          <p:cNvPr id="3" name="Content Placeholder 2"/>
          <p:cNvSpPr>
            <a:spLocks noGrp="1"/>
          </p:cNvSpPr>
          <p:nvPr>
            <p:ph idx="1"/>
          </p:nvPr>
        </p:nvSpPr>
        <p:spPr>
          <a:xfrm>
            <a:off x="497007" y="1819877"/>
            <a:ext cx="8172995" cy="4584070"/>
          </a:xfrm>
        </p:spPr>
        <p:txBody>
          <a:bodyPr>
            <a:normAutofit/>
          </a:bodyPr>
          <a:lstStyle/>
          <a:p>
            <a:r>
              <a:rPr lang="en-US" sz="2100" dirty="0" smtClean="0"/>
              <a:t>If this principle of indifference is true between now and a given point in the future, then it is true between now and all points in the future and it is true between any two future points.</a:t>
            </a:r>
          </a:p>
          <a:p>
            <a:pPr>
              <a:spcBef>
                <a:spcPts val="1400"/>
              </a:spcBef>
            </a:pPr>
            <a:r>
              <a:rPr lang="en-US" sz="2100" dirty="0" smtClean="0"/>
              <a:t>For the consumer to maximize utility, they must be indifferent between spending the marginal unit of money now or at any given point in the expected spending horizon. If we denote spending the marginal dollar in the current period as “A”, in 5 years hence as “B” and in 20 years hence as “C”, then to maximize utility, the consumer must be indifferent between “A and B” and must be indifferent between “A and C”. Therefore, the consumer must also be indifferent between “B and C”. Therefore, the consumer is indifferent between spending the marginal unit of money in any of the “n” future periods.</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144</a:t>
            </a:fld>
            <a:endParaRPr lang="en-US" dirty="0"/>
          </a:p>
        </p:txBody>
      </p:sp>
    </p:spTree>
    <p:extLst>
      <p:ext uri="{BB962C8B-B14F-4D97-AF65-F5344CB8AC3E}">
        <p14:creationId xmlns:p14="http://schemas.microsoft.com/office/powerpoint/2010/main" val="646301971"/>
      </p:ext>
    </p:extLst>
  </p:cSld>
  <p:clrMapOvr>
    <a:masterClrMapping/>
  </p:clrMapOvr>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All Market Values are Determined at the Margin</a:t>
            </a:r>
            <a:endParaRPr lang="en-US" sz="4000" dirty="0"/>
          </a:p>
        </p:txBody>
      </p:sp>
      <p:sp>
        <p:nvSpPr>
          <p:cNvPr id="3" name="Content Placeholder 2"/>
          <p:cNvSpPr>
            <a:spLocks noGrp="1"/>
          </p:cNvSpPr>
          <p:nvPr>
            <p:ph idx="1"/>
          </p:nvPr>
        </p:nvSpPr>
        <p:spPr>
          <a:xfrm>
            <a:off x="497007" y="1819877"/>
            <a:ext cx="8209811" cy="4620880"/>
          </a:xfrm>
        </p:spPr>
        <p:txBody>
          <a:bodyPr>
            <a:normAutofit/>
          </a:bodyPr>
          <a:lstStyle/>
          <a:p>
            <a:r>
              <a:rPr lang="en-US" sz="2100" dirty="0" smtClean="0"/>
              <a:t>There may be some readers who are looking at their own spending patterns and thinking: “That’s not right: most of the money I earn, most of the cash I have, I spend immediately. Therefore, the probability that I spend any given dollar now is close to 90%, not ‘1/n’ which equates to about 3% (if n=30).”</a:t>
            </a:r>
          </a:p>
          <a:p>
            <a:pPr>
              <a:spcBef>
                <a:spcPts val="1400"/>
              </a:spcBef>
            </a:pPr>
            <a:r>
              <a:rPr lang="en-US" sz="2100" dirty="0" smtClean="0"/>
              <a:t>It is worth reminding readers that economics is the study of the “margin”, not the study of the “average”. All market values (whether they be absolute or relative) are determined “at the margin”. While most of your money might be spent now (the average dollar is spent now), it’s the decision that you make about what to do with the marginal dollar in your possession (the marginal dollar you demand) that determines the absolute market value of money.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145</a:t>
            </a:fld>
            <a:endParaRPr lang="en-US" dirty="0"/>
          </a:p>
        </p:txBody>
      </p:sp>
    </p:spTree>
    <p:extLst>
      <p:ext uri="{BB962C8B-B14F-4D97-AF65-F5344CB8AC3E}">
        <p14:creationId xmlns:p14="http://schemas.microsoft.com/office/powerpoint/2010/main" val="2572015659"/>
      </p:ext>
    </p:extLst>
  </p:cSld>
  <p:clrMapOvr>
    <a:masterClrMapping/>
  </p:clrMapOvr>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191403" cy="1339850"/>
          </a:xfrm>
        </p:spPr>
        <p:txBody>
          <a:bodyPr>
            <a:normAutofit/>
          </a:bodyPr>
          <a:lstStyle/>
          <a:p>
            <a:r>
              <a:rPr lang="en-US" sz="4000" dirty="0" smtClean="0"/>
              <a:t>Value of Money is Determined by Expected Use of the Marginal Dollar </a:t>
            </a:r>
            <a:endParaRPr lang="en-US" sz="4000" dirty="0"/>
          </a:p>
        </p:txBody>
      </p:sp>
      <p:sp>
        <p:nvSpPr>
          <p:cNvPr id="3" name="Content Placeholder 2"/>
          <p:cNvSpPr>
            <a:spLocks noGrp="1"/>
          </p:cNvSpPr>
          <p:nvPr>
            <p:ph idx="1"/>
          </p:nvPr>
        </p:nvSpPr>
        <p:spPr>
          <a:xfrm>
            <a:off x="497008" y="1819876"/>
            <a:ext cx="8191403" cy="4639285"/>
          </a:xfrm>
        </p:spPr>
        <p:txBody>
          <a:bodyPr>
            <a:normAutofit/>
          </a:bodyPr>
          <a:lstStyle/>
          <a:p>
            <a:r>
              <a:rPr lang="en-US" sz="2100" dirty="0" smtClean="0"/>
              <a:t>We can use </a:t>
            </a:r>
            <a:r>
              <a:rPr lang="en-US" sz="2100" dirty="0" err="1" smtClean="0"/>
              <a:t>Bohm-Bawerk’s</a:t>
            </a:r>
            <a:r>
              <a:rPr lang="en-US" sz="2100" dirty="0" smtClean="0"/>
              <a:t> sacks of grain example to illustrate the point (see Wikipedia, “paradox of value”). The first sack of grain is very valuable (you need it to live), the last sack of grain is not very valuable (you feed it to the pigeons). The market value of a sack of grain is not determined by the utility of the first sack acquired nor the average utility of all sacks acquired: </a:t>
            </a:r>
            <a:r>
              <a:rPr lang="en-US" sz="2100" dirty="0"/>
              <a:t>i</a:t>
            </a:r>
            <a:r>
              <a:rPr lang="en-US" sz="2100" dirty="0" smtClean="0"/>
              <a:t>t is determined by the marginal utility of the last sack of grain (the “extra sack”) which reflects the expected use of that last additional sack of grain.</a:t>
            </a:r>
          </a:p>
          <a:p>
            <a:pPr>
              <a:spcBef>
                <a:spcPts val="1400"/>
              </a:spcBef>
            </a:pPr>
            <a:r>
              <a:rPr lang="en-US" sz="2100" dirty="0" smtClean="0"/>
              <a:t>Similarly, the absolute market value of money is determined by the marginal utility of money which, in turn, is determined by the expected use of that last unit of money. In equilibrium, the “marginal holder/buyer” of money is indifferent as to spending that marginal dollar now or at any future “n” points.</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146</a:t>
            </a:fld>
            <a:endParaRPr lang="en-US" dirty="0"/>
          </a:p>
        </p:txBody>
      </p:sp>
    </p:spTree>
    <p:extLst>
      <p:ext uri="{BB962C8B-B14F-4D97-AF65-F5344CB8AC3E}">
        <p14:creationId xmlns:p14="http://schemas.microsoft.com/office/powerpoint/2010/main" val="737172077"/>
      </p:ext>
    </p:extLst>
  </p:cSld>
  <p:clrMapOvr>
    <a:masterClrMapping/>
  </p:clrMapOvr>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Quick Review of Probability Distribution Discussion</a:t>
            </a:r>
            <a:endParaRPr lang="en-US" sz="4000" dirty="0"/>
          </a:p>
        </p:txBody>
      </p:sp>
      <p:sp>
        <p:nvSpPr>
          <p:cNvPr id="3" name="Content Placeholder 2"/>
          <p:cNvSpPr>
            <a:spLocks noGrp="1"/>
          </p:cNvSpPr>
          <p:nvPr>
            <p:ph idx="1"/>
          </p:nvPr>
        </p:nvSpPr>
        <p:spPr>
          <a:xfrm>
            <a:off x="497007" y="1801471"/>
            <a:ext cx="8191403" cy="4547263"/>
          </a:xfrm>
        </p:spPr>
        <p:txBody>
          <a:bodyPr>
            <a:normAutofit fontScale="92500"/>
          </a:bodyPr>
          <a:lstStyle/>
          <a:p>
            <a:r>
              <a:rPr lang="en-US" dirty="0" smtClean="0"/>
              <a:t>In summary, in order to build a valuation model for the equilibrium economic value of money, we need a probability distribution that describes the likelihood of the marginal unit of money being spent in any one of the “n” future periods in the typical individual’s spending horizon. For the economy to be in a state of general </a:t>
            </a:r>
            <a:r>
              <a:rPr lang="en-US" dirty="0" err="1" smtClean="0"/>
              <a:t>intertemporal</a:t>
            </a:r>
            <a:r>
              <a:rPr lang="en-US" dirty="0" smtClean="0"/>
              <a:t> equilibrium (for the forces in the economy to be at a “state of rest”), the consumer must be indifferent as to whether they spend the marginal unit of money in any one of the “n” periods in their future spending horizon.</a:t>
            </a:r>
          </a:p>
          <a:p>
            <a:pPr>
              <a:spcBef>
                <a:spcPts val="1400"/>
              </a:spcBef>
            </a:pPr>
            <a:r>
              <a:rPr lang="en-US" dirty="0" smtClean="0"/>
              <a:t>If the consumer is indifferent between all “n” periods, then the probability that the consumer spends the marginal unit of money in any one of those periods is equal to “1/n”.</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147</a:t>
            </a:fld>
            <a:endParaRPr lang="en-US" dirty="0"/>
          </a:p>
        </p:txBody>
      </p:sp>
    </p:spTree>
    <p:extLst>
      <p:ext uri="{BB962C8B-B14F-4D97-AF65-F5344CB8AC3E}">
        <p14:creationId xmlns:p14="http://schemas.microsoft.com/office/powerpoint/2010/main" val="902397151"/>
      </p:ext>
    </p:extLst>
  </p:cSld>
  <p:clrMapOvr>
    <a:masterClrMapping/>
  </p:clrMapOvr>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Review of Section:</a:t>
            </a:r>
            <a:br>
              <a:rPr lang="en-US" sz="4000" dirty="0" smtClean="0"/>
            </a:br>
            <a:r>
              <a:rPr lang="en-US" sz="4000" dirty="0" smtClean="0"/>
              <a:t>Discussion So Far</a:t>
            </a:r>
            <a:endParaRPr lang="en-US" sz="4000" dirty="0"/>
          </a:p>
        </p:txBody>
      </p:sp>
      <p:sp>
        <p:nvSpPr>
          <p:cNvPr id="3" name="Content Placeholder 2"/>
          <p:cNvSpPr>
            <a:spLocks noGrp="1"/>
          </p:cNvSpPr>
          <p:nvPr>
            <p:ph idx="1"/>
          </p:nvPr>
        </p:nvSpPr>
        <p:spPr>
          <a:xfrm>
            <a:off x="497007" y="1819876"/>
            <a:ext cx="8154587" cy="4676095"/>
          </a:xfrm>
        </p:spPr>
        <p:txBody>
          <a:bodyPr>
            <a:normAutofit fontScale="92500" lnSpcReduction="10000"/>
          </a:bodyPr>
          <a:lstStyle/>
          <a:p>
            <a:r>
              <a:rPr lang="en-US" dirty="0" smtClean="0"/>
              <a:t>So far we have analyzed three of the challenges involved in creating a discounted future benefits model for money:</a:t>
            </a:r>
          </a:p>
          <a:p>
            <a:pPr lvl="1"/>
            <a:r>
              <a:rPr lang="en-US" dirty="0" smtClean="0"/>
              <a:t>A valuation model for money should be expressed in terms of absolute market value (units of economic value);</a:t>
            </a:r>
          </a:p>
          <a:p>
            <a:pPr lvl="1"/>
            <a:r>
              <a:rPr lang="en-US" dirty="0" smtClean="0"/>
              <a:t>Money is a claim to future output, not future cash flows. The value of that claim depends on the discounted value of that output;</a:t>
            </a:r>
          </a:p>
          <a:p>
            <a:pPr lvl="1"/>
            <a:r>
              <a:rPr lang="en-US" dirty="0" smtClean="0"/>
              <a:t>To its holder, a unit of money represents a claim to a </a:t>
            </a:r>
            <a:r>
              <a:rPr lang="en-US" i="1" dirty="0" smtClean="0"/>
              <a:t>slice</a:t>
            </a:r>
            <a:r>
              <a:rPr lang="en-US" dirty="0" smtClean="0"/>
              <a:t> of possible future benefits, not a </a:t>
            </a:r>
            <a:r>
              <a:rPr lang="en-US" i="1" dirty="0" smtClean="0"/>
              <a:t>stream</a:t>
            </a:r>
            <a:r>
              <a:rPr lang="en-US" dirty="0" smtClean="0"/>
              <a:t> of future benefits. Therefore, we need to create a probability distribution regarding the expected use of the marginal unit of money demanded. In equilibrium, the probability the marginal unit is spent in any one of n future periods is “1/n”.</a:t>
            </a:r>
          </a:p>
          <a:p>
            <a:pPr>
              <a:spcBef>
                <a:spcPts val="1200"/>
              </a:spcBef>
            </a:pPr>
            <a:r>
              <a:rPr lang="en-US" dirty="0" smtClean="0"/>
              <a:t>There is a fourth nuance that we need to discuss before we start building the valuation model: money can be invested before its ultimate benefit is received.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148</a:t>
            </a:fld>
            <a:endParaRPr lang="en-US" dirty="0"/>
          </a:p>
        </p:txBody>
      </p:sp>
    </p:spTree>
    <p:extLst>
      <p:ext uri="{BB962C8B-B14F-4D97-AF65-F5344CB8AC3E}">
        <p14:creationId xmlns:p14="http://schemas.microsoft.com/office/powerpoint/2010/main" val="1931999609"/>
      </p:ext>
    </p:extLst>
  </p:cSld>
  <p:clrMapOvr>
    <a:masterClrMapping/>
  </p:clrMapOvr>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Don’t Need to “Hold” Money to Receive the Future Benefit</a:t>
            </a:r>
            <a:endParaRPr lang="en-US" sz="4000" dirty="0"/>
          </a:p>
        </p:txBody>
      </p:sp>
      <p:sp>
        <p:nvSpPr>
          <p:cNvPr id="3" name="Content Placeholder 2"/>
          <p:cNvSpPr>
            <a:spLocks noGrp="1"/>
          </p:cNvSpPr>
          <p:nvPr>
            <p:ph idx="1"/>
          </p:nvPr>
        </p:nvSpPr>
        <p:spPr>
          <a:xfrm>
            <a:off x="497007" y="1819877"/>
            <a:ext cx="8172995" cy="4492048"/>
          </a:xfrm>
        </p:spPr>
        <p:txBody>
          <a:bodyPr>
            <a:noAutofit/>
          </a:bodyPr>
          <a:lstStyle/>
          <a:p>
            <a:r>
              <a:rPr lang="en-US" sz="2100" dirty="0" smtClean="0"/>
              <a:t>Previously, we described traditional financial assets such as stocks and bonds as providing a claim to a </a:t>
            </a:r>
            <a:r>
              <a:rPr lang="en-US" sz="2100" i="1" dirty="0" smtClean="0"/>
              <a:t>stream</a:t>
            </a:r>
            <a:r>
              <a:rPr lang="en-US" sz="2100" dirty="0" smtClean="0"/>
              <a:t> of benefits. In essence, what those financial assets provide is an entitlement to a series of discrete future benefits</a:t>
            </a:r>
            <a:r>
              <a:rPr lang="en-AU" sz="2100" dirty="0" smtClean="0"/>
              <a:t>. However, in order to claim each of the future benefits within that future series, you must hold the asset at each of those future points in time.</a:t>
            </a:r>
          </a:p>
          <a:p>
            <a:pPr>
              <a:spcBef>
                <a:spcPts val="1400"/>
              </a:spcBef>
            </a:pPr>
            <a:r>
              <a:rPr lang="en-AU" sz="2100" dirty="0" smtClean="0"/>
              <a:t>In contrast, money entitles you to only one slice of a set of future benefits (output in some future period). If you decide to spend the money in the future (claim the benefit at some future point), you don’t need to hold the money for the entire period until that future point. Rather, you can lend/invest the money, wait, then redeem the investment and use the original claim plus the extra claims earned (interest) to claim the benefit (output).</a:t>
            </a:r>
            <a:endParaRPr lang="en-US" sz="2100" dirty="0" smtClean="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149</a:t>
            </a:fld>
            <a:endParaRPr lang="en-US" dirty="0"/>
          </a:p>
        </p:txBody>
      </p:sp>
    </p:spTree>
    <p:extLst>
      <p:ext uri="{BB962C8B-B14F-4D97-AF65-F5344CB8AC3E}">
        <p14:creationId xmlns:p14="http://schemas.microsoft.com/office/powerpoint/2010/main" val="2705791113"/>
      </p:ext>
    </p:extLst>
  </p:cSld>
  <p:clrMapOvr>
    <a:masterClrMapping/>
  </p:clrMapOvr>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Future Benefit of Money Includes Investment Returns</a:t>
            </a:r>
            <a:endParaRPr lang="en-US" sz="4000" dirty="0"/>
          </a:p>
        </p:txBody>
      </p:sp>
      <p:sp>
        <p:nvSpPr>
          <p:cNvPr id="3" name="Content Placeholder 2"/>
          <p:cNvSpPr>
            <a:spLocks noGrp="1"/>
          </p:cNvSpPr>
          <p:nvPr>
            <p:ph idx="1"/>
          </p:nvPr>
        </p:nvSpPr>
        <p:spPr>
          <a:xfrm>
            <a:off x="497007" y="1801472"/>
            <a:ext cx="8191403" cy="4584072"/>
          </a:xfrm>
        </p:spPr>
        <p:txBody>
          <a:bodyPr>
            <a:normAutofit fontScale="92500"/>
          </a:bodyPr>
          <a:lstStyle/>
          <a:p>
            <a:r>
              <a:rPr lang="en-US" dirty="0" smtClean="0"/>
              <a:t>Any person in the immediate possession of money has two basic choices: they can exercise the claim at some point in the near future (“spend it now”) or they can exercise the claim at a point in the more more distant future (“spend it later”). If a person decides to defer the use of the claim, then they can use that claim to generate more claims by lending or investing that claim.</a:t>
            </a:r>
          </a:p>
          <a:p>
            <a:r>
              <a:rPr lang="en-US" dirty="0" smtClean="0"/>
              <a:t>Therefore, if a person has one unit of money </a:t>
            </a:r>
            <a:r>
              <a:rPr lang="en-US" i="1" dirty="0" smtClean="0"/>
              <a:t>today</a:t>
            </a:r>
            <a:r>
              <a:rPr lang="en-US" dirty="0" smtClean="0"/>
              <a:t>, the amount of real output that unit of money will be able to claim in a </a:t>
            </a:r>
            <a:r>
              <a:rPr lang="en-US" i="1" dirty="0" smtClean="0"/>
              <a:t>future</a:t>
            </a:r>
            <a:r>
              <a:rPr lang="en-US" dirty="0" smtClean="0"/>
              <a:t> period depends not only on the proportion of output each unit can claim at that future point but also the number of additional claims that have been received as a result of lending/investing that unit of money for the period.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150</a:t>
            </a:fld>
            <a:endParaRPr lang="en-US" dirty="0"/>
          </a:p>
        </p:txBody>
      </p:sp>
    </p:spTree>
    <p:extLst>
      <p:ext uri="{BB962C8B-B14F-4D97-AF65-F5344CB8AC3E}">
        <p14:creationId xmlns:p14="http://schemas.microsoft.com/office/powerpoint/2010/main" val="422579250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Higher Nominal Returns Drive Higher Future Values</a:t>
            </a:r>
            <a:endParaRPr lang="en-US" sz="4000" dirty="0"/>
          </a:p>
        </p:txBody>
      </p:sp>
      <p:sp>
        <p:nvSpPr>
          <p:cNvPr id="3" name="Content Placeholder 2"/>
          <p:cNvSpPr>
            <a:spLocks noGrp="1"/>
          </p:cNvSpPr>
          <p:nvPr>
            <p:ph idx="1"/>
          </p:nvPr>
        </p:nvSpPr>
        <p:spPr>
          <a:xfrm>
            <a:off x="497007" y="1801471"/>
            <a:ext cx="8191403" cy="4584071"/>
          </a:xfrm>
        </p:spPr>
        <p:txBody>
          <a:bodyPr>
            <a:normAutofit fontScale="92500"/>
          </a:bodyPr>
          <a:lstStyle/>
          <a:p>
            <a:r>
              <a:rPr lang="en-US" dirty="0" smtClean="0"/>
              <a:t>We can think about the value of money in terms of the trade off that we </a:t>
            </a:r>
            <a:r>
              <a:rPr lang="en-US" dirty="0"/>
              <a:t>h</a:t>
            </a:r>
            <a:r>
              <a:rPr lang="en-US" dirty="0" smtClean="0"/>
              <a:t>ave to make when deciding whether to consume in the near future or in the more distant future. If we consume now, the money is spent (the claim is exercised). If we decide to consume later, then we can earn interest on that money, such that we will have more money at that later date (more claims to exercise).</a:t>
            </a:r>
          </a:p>
          <a:p>
            <a:r>
              <a:rPr lang="en-US" dirty="0" smtClean="0"/>
              <a:t>If expected nominal returns on potential investments increase, then we expect that a claim invested will generate more claims at that future point. All else equal, if we expect to have more claims at that future point, then we expect to purchase more output, the future value of one unit of money today is greater. </a:t>
            </a:r>
            <a:r>
              <a:rPr lang="en-US" i="1" dirty="0" smtClean="0"/>
              <a:t>All else equal, </a:t>
            </a:r>
            <a:r>
              <a:rPr lang="en-US" dirty="0" smtClean="0"/>
              <a:t>the present value of that unit of money is higher.</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151</a:t>
            </a:fld>
            <a:endParaRPr lang="en-US" dirty="0"/>
          </a:p>
        </p:txBody>
      </p:sp>
    </p:spTree>
    <p:extLst>
      <p:ext uri="{BB962C8B-B14F-4D97-AF65-F5344CB8AC3E}">
        <p14:creationId xmlns:p14="http://schemas.microsoft.com/office/powerpoint/2010/main" val="209051033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Liquidity Preference Theory and the Desire to “Hold” </a:t>
            </a:r>
            <a:r>
              <a:rPr lang="en-US" sz="4000" dirty="0" smtClean="0"/>
              <a:t>Money</a:t>
            </a:r>
            <a:endParaRPr lang="en-US" sz="4000" dirty="0"/>
          </a:p>
        </p:txBody>
      </p:sp>
      <p:sp>
        <p:nvSpPr>
          <p:cNvPr id="3" name="Content Placeholder 2"/>
          <p:cNvSpPr>
            <a:spLocks noGrp="1"/>
          </p:cNvSpPr>
          <p:nvPr>
            <p:ph idx="1"/>
          </p:nvPr>
        </p:nvSpPr>
        <p:spPr>
          <a:xfrm>
            <a:off x="497007" y="1801471"/>
            <a:ext cx="8191403" cy="4584071"/>
          </a:xfrm>
        </p:spPr>
        <p:txBody>
          <a:bodyPr>
            <a:normAutofit fontScale="92500"/>
          </a:bodyPr>
          <a:lstStyle/>
          <a:p>
            <a:r>
              <a:rPr lang="en-US" dirty="0" smtClean="0"/>
              <a:t>The view of this paper is that, all else equal, higher expected nominal investment returns increase the expected future value of money, increase the present value of money and hence increase the demand for money. While I hope that this view strikes many readers as “common sense”, it sits in direct opposition to one of the core tenets of mainstream economics.</a:t>
            </a:r>
          </a:p>
          <a:p>
            <a:r>
              <a:rPr lang="en-US" dirty="0" smtClean="0"/>
              <a:t>Keynes’ liquidity preference theory states that as the nominal interest rate (a proxy for nominal investment returns) rises, the demand for money should fall. One of the many failures of LPT stems from the fact that it begins by asking the wrong question, namely “what determines the desire to </a:t>
            </a:r>
            <a:r>
              <a:rPr lang="en-US" i="1" dirty="0" smtClean="0"/>
              <a:t>hold</a:t>
            </a:r>
            <a:r>
              <a:rPr lang="en-US" dirty="0" smtClean="0"/>
              <a:t> money?” The problem is that we demand money to </a:t>
            </a:r>
            <a:r>
              <a:rPr lang="en-US" i="1" dirty="0" smtClean="0"/>
              <a:t>use</a:t>
            </a:r>
            <a:r>
              <a:rPr lang="en-US" dirty="0" smtClean="0"/>
              <a:t> it, not to </a:t>
            </a:r>
            <a:r>
              <a:rPr lang="en-US" i="1" dirty="0" smtClean="0"/>
              <a:t>hold</a:t>
            </a:r>
            <a:r>
              <a:rPr lang="en-US" dirty="0" smtClean="0"/>
              <a:t> it.</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152</a:t>
            </a:fld>
            <a:endParaRPr lang="en-US" dirty="0"/>
          </a:p>
        </p:txBody>
      </p:sp>
    </p:spTree>
    <p:extLst>
      <p:ext uri="{BB962C8B-B14F-4D97-AF65-F5344CB8AC3E}">
        <p14:creationId xmlns:p14="http://schemas.microsoft.com/office/powerpoint/2010/main" val="38435741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t>
            </a:r>
            <a:r>
              <a:rPr lang="en-US" sz="4000" dirty="0" err="1" smtClean="0"/>
              <a:t>vs</a:t>
            </a:r>
            <a:r>
              <a:rPr lang="en-US" sz="4000" dirty="0" smtClean="0"/>
              <a:t> Other Assets</a:t>
            </a:r>
            <a:endParaRPr lang="en-US" sz="4000" dirty="0"/>
          </a:p>
        </p:txBody>
      </p:sp>
      <p:sp>
        <p:nvSpPr>
          <p:cNvPr id="3" name="Content Placeholder 2"/>
          <p:cNvSpPr>
            <a:spLocks noGrp="1"/>
          </p:cNvSpPr>
          <p:nvPr>
            <p:ph idx="1"/>
          </p:nvPr>
        </p:nvSpPr>
        <p:spPr>
          <a:xfrm>
            <a:off x="497008" y="1800632"/>
            <a:ext cx="8228218" cy="4547263"/>
          </a:xfrm>
        </p:spPr>
        <p:txBody>
          <a:bodyPr>
            <a:noAutofit/>
          </a:bodyPr>
          <a:lstStyle/>
          <a:p>
            <a:r>
              <a:rPr lang="en-US" sz="2200" dirty="0" smtClean="0"/>
              <a:t>Money is an asset and it is fair to say that the demand for most assets is driven by the desire to “hold” those assets. But the demand for money is not driven by the desire to “hold” money.</a:t>
            </a:r>
          </a:p>
          <a:p>
            <a:r>
              <a:rPr lang="en-US" sz="2200" dirty="0" smtClean="0"/>
              <a:t>The reason we must hold most financial assets is because their benefits (coupon payments, dividends) are parceled out in small chunks over long periods of time: if we don’t hold them, we don’t get the benefits.</a:t>
            </a:r>
          </a:p>
          <a:p>
            <a:r>
              <a:rPr lang="en-US" sz="2200" dirty="0" smtClean="0"/>
              <a:t>In the case of money we must obtain it and hold it for a short period whenever we want to (</a:t>
            </a:r>
            <a:r>
              <a:rPr lang="en-US" sz="2200" dirty="0" err="1" smtClean="0"/>
              <a:t>i</a:t>
            </a:r>
            <a:r>
              <a:rPr lang="en-US" sz="2200" dirty="0" smtClean="0"/>
              <a:t>) spend it, or (ii) invest it. But we don’t need to hold it for years to get the future benefit that it ultimately entitles us to (the output of society).</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153</a:t>
            </a:fld>
            <a:endParaRPr lang="en-US" dirty="0"/>
          </a:p>
        </p:txBody>
      </p:sp>
    </p:spTree>
    <p:extLst>
      <p:ext uri="{BB962C8B-B14F-4D97-AF65-F5344CB8AC3E}">
        <p14:creationId xmlns:p14="http://schemas.microsoft.com/office/powerpoint/2010/main" val="276695040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7624" y="244158"/>
            <a:ext cx="7806705" cy="1339850"/>
          </a:xfrm>
        </p:spPr>
        <p:txBody>
          <a:bodyPr>
            <a:noAutofit/>
          </a:bodyPr>
          <a:lstStyle/>
          <a:p>
            <a:r>
              <a:rPr lang="en-US" sz="4000" dirty="0" smtClean="0"/>
              <a:t>Money Demand Driven by Desire to Use Money, Not Hold Money</a:t>
            </a:r>
            <a:endParaRPr lang="en-US" sz="4000" dirty="0"/>
          </a:p>
        </p:txBody>
      </p:sp>
      <p:sp>
        <p:nvSpPr>
          <p:cNvPr id="3" name="Content Placeholder 2"/>
          <p:cNvSpPr>
            <a:spLocks noGrp="1"/>
          </p:cNvSpPr>
          <p:nvPr>
            <p:ph idx="1"/>
          </p:nvPr>
        </p:nvSpPr>
        <p:spPr>
          <a:xfrm>
            <a:off x="497008" y="1801471"/>
            <a:ext cx="8209810" cy="4584071"/>
          </a:xfrm>
        </p:spPr>
        <p:txBody>
          <a:bodyPr>
            <a:normAutofit fontScale="92500"/>
          </a:bodyPr>
          <a:lstStyle/>
          <a:p>
            <a:r>
              <a:rPr lang="en-US" dirty="0"/>
              <a:t>This simple observation has profound implications for calculating the value of money and the demand for </a:t>
            </a:r>
            <a:r>
              <a:rPr lang="en-US" dirty="0" smtClean="0"/>
              <a:t>money. Since money claims only one </a:t>
            </a:r>
            <a:r>
              <a:rPr lang="en-US" i="1" dirty="0" smtClean="0"/>
              <a:t>slice</a:t>
            </a:r>
            <a:r>
              <a:rPr lang="en-US" dirty="0" smtClean="0"/>
              <a:t> of a set of possible future benefits, demand for money is driven by the desire to </a:t>
            </a:r>
            <a:r>
              <a:rPr lang="en-US" i="1" dirty="0" smtClean="0"/>
              <a:t>use</a:t>
            </a:r>
            <a:r>
              <a:rPr lang="en-US" dirty="0" smtClean="0"/>
              <a:t> money, not the desire to </a:t>
            </a:r>
            <a:r>
              <a:rPr lang="en-US" i="1" dirty="0" smtClean="0"/>
              <a:t>hold</a:t>
            </a:r>
            <a:r>
              <a:rPr lang="en-US" dirty="0" smtClean="0"/>
              <a:t> money. In regard to this characteristic, money is more like a good than a traditional asset.</a:t>
            </a:r>
          </a:p>
          <a:p>
            <a:r>
              <a:rPr lang="en-US" dirty="0" smtClean="0"/>
              <a:t>Demand for money is no more a function of “the desire to hold money” than demand for bananas is driven by “the desire to hold bananas”. Yes, in each case there is an inventory (a stock) that needs to be held. But the demand for each is determined by their perceived usefulness, the utility the acquirer of bananas/money will receive from its future consumption/use.</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154</a:t>
            </a:fld>
            <a:endParaRPr lang="en-US" dirty="0"/>
          </a:p>
        </p:txBody>
      </p:sp>
    </p:spTree>
    <p:extLst>
      <p:ext uri="{BB962C8B-B14F-4D97-AF65-F5344CB8AC3E}">
        <p14:creationId xmlns:p14="http://schemas.microsoft.com/office/powerpoint/2010/main" val="2448031159"/>
      </p:ext>
    </p:extLst>
  </p:cSld>
  <p:clrMapOvr>
    <a:masterClrMapping/>
  </p:clrMapOvr>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Choice of Discount Rate</a:t>
            </a:r>
            <a:endParaRPr lang="en-US" sz="4000" dirty="0"/>
          </a:p>
        </p:txBody>
      </p:sp>
      <p:sp>
        <p:nvSpPr>
          <p:cNvPr id="3" name="Content Placeholder 2"/>
          <p:cNvSpPr>
            <a:spLocks noGrp="1"/>
          </p:cNvSpPr>
          <p:nvPr>
            <p:ph idx="1"/>
          </p:nvPr>
        </p:nvSpPr>
        <p:spPr>
          <a:xfrm>
            <a:off x="497008" y="1819877"/>
            <a:ext cx="8209810" cy="4551714"/>
          </a:xfrm>
        </p:spPr>
        <p:txBody>
          <a:bodyPr>
            <a:normAutofit fontScale="92500" lnSpcReduction="10000"/>
          </a:bodyPr>
          <a:lstStyle/>
          <a:p>
            <a:r>
              <a:rPr lang="en-US" dirty="0" smtClean="0"/>
              <a:t>The final issue we need to consider is the choice of an appropriate discount rate for the model. In the standard discounted future cash flow model, a discount rate includes three components:</a:t>
            </a:r>
          </a:p>
          <a:p>
            <a:pPr lvl="1"/>
            <a:r>
              <a:rPr lang="en-US" sz="2300" dirty="0" smtClean="0"/>
              <a:t>A Real Component: reflects the notion that consumption now is more valuable consumption in the future (“time preference”).</a:t>
            </a:r>
          </a:p>
          <a:p>
            <a:pPr lvl="1"/>
            <a:r>
              <a:rPr lang="en-US" sz="2300" dirty="0" smtClean="0"/>
              <a:t>An Inflation Component: reflects the expected fall in the value of money over time (change in purchasing power).</a:t>
            </a:r>
          </a:p>
          <a:p>
            <a:pPr lvl="1"/>
            <a:r>
              <a:rPr lang="en-US" sz="2300" dirty="0" smtClean="0"/>
              <a:t>A Risk Component: default risk, liquidity risk, etc.</a:t>
            </a:r>
          </a:p>
          <a:p>
            <a:pPr>
              <a:spcBef>
                <a:spcPts val="1400"/>
              </a:spcBef>
            </a:pPr>
            <a:r>
              <a:rPr lang="en-US" dirty="0" smtClean="0"/>
              <a:t>In the case of our discounted future benefits model for money, the discount rate only needs to incorporate a real component. We don’t need to adjust future levels of real output for inflation and </a:t>
            </a:r>
            <a:r>
              <a:rPr lang="en-US" dirty="0"/>
              <a:t>w</a:t>
            </a:r>
            <a:r>
              <a:rPr lang="en-US" dirty="0" smtClean="0"/>
              <a:t>e will assume that money is a “no risk” asset.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155</a:t>
            </a:fld>
            <a:endParaRPr lang="en-US" dirty="0"/>
          </a:p>
        </p:txBody>
      </p:sp>
    </p:spTree>
    <p:extLst>
      <p:ext uri="{BB962C8B-B14F-4D97-AF65-F5344CB8AC3E}">
        <p14:creationId xmlns:p14="http://schemas.microsoft.com/office/powerpoint/2010/main" val="239433162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4" y="1371600"/>
            <a:ext cx="8136181" cy="1676400"/>
          </a:xfrm>
        </p:spPr>
        <p:txBody>
          <a:bodyPr/>
          <a:lstStyle/>
          <a:p>
            <a:r>
              <a:rPr lang="en-US" sz="4000" dirty="0" smtClean="0"/>
              <a:t>The Discounted Future</a:t>
            </a:r>
            <a:br>
              <a:rPr lang="en-US" sz="4000" dirty="0" smtClean="0"/>
            </a:br>
            <a:r>
              <a:rPr lang="en-US" sz="4000" dirty="0" smtClean="0"/>
              <a:t>Benefits Model for Money</a:t>
            </a:r>
            <a:endParaRPr lang="en-US" sz="4000" dirty="0"/>
          </a:p>
        </p:txBody>
      </p:sp>
      <p:sp>
        <p:nvSpPr>
          <p:cNvPr id="3" name="Text Placeholder 2"/>
          <p:cNvSpPr>
            <a:spLocks noGrp="1"/>
          </p:cNvSpPr>
          <p:nvPr>
            <p:ph type="body" idx="1"/>
          </p:nvPr>
        </p:nvSpPr>
        <p:spPr/>
        <p:txBody>
          <a:bodyPr/>
          <a:lstStyle/>
          <a:p>
            <a:r>
              <a:rPr lang="en-US" dirty="0" smtClean="0"/>
              <a:t>A Discounted Future Benefits Model for the Calculation of the Absolute Market Value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156</a:t>
            </a:fld>
            <a:endParaRPr lang="en-US" dirty="0"/>
          </a:p>
        </p:txBody>
      </p:sp>
    </p:spTree>
    <p:extLst>
      <p:ext uri="{BB962C8B-B14F-4D97-AF65-F5344CB8AC3E}">
        <p14:creationId xmlns:p14="http://schemas.microsoft.com/office/powerpoint/2010/main" val="3841299482"/>
      </p:ext>
    </p:extLst>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Definition of Variables</a:t>
            </a:r>
            <a:endParaRPr lang="en-US" sz="4000" dirty="0"/>
          </a:p>
        </p:txBody>
      </p:sp>
      <p:sp>
        <p:nvSpPr>
          <p:cNvPr id="3" name="Content Placeholder 2"/>
          <p:cNvSpPr>
            <a:spLocks noGrp="1"/>
          </p:cNvSpPr>
          <p:nvPr>
            <p:ph idx="1"/>
          </p:nvPr>
        </p:nvSpPr>
        <p:spPr>
          <a:xfrm>
            <a:off x="497007" y="1801470"/>
            <a:ext cx="8209811" cy="4528860"/>
          </a:xfrm>
        </p:spPr>
        <p:txBody>
          <a:bodyPr>
            <a:normAutofit fontScale="92500"/>
          </a:bodyPr>
          <a:lstStyle/>
          <a:p>
            <a:r>
              <a:rPr lang="en-US" dirty="0" smtClean="0"/>
              <a:t>Let’s begin by defining some variables:</a:t>
            </a:r>
          </a:p>
          <a:p>
            <a:pPr lvl="1"/>
            <a:r>
              <a:rPr lang="en-US" i="1" dirty="0" err="1" smtClean="0"/>
              <a:t>V</a:t>
            </a:r>
            <a:r>
              <a:rPr lang="en-US" i="1" baseline="-25000" dirty="0" err="1" smtClean="0"/>
              <a:t>M,t</a:t>
            </a:r>
            <a:r>
              <a:rPr lang="en-US" dirty="0" smtClean="0"/>
              <a:t> is the absolute market value of money at time </a:t>
            </a:r>
            <a:r>
              <a:rPr lang="en-US" i="1" dirty="0" smtClean="0"/>
              <a:t>t</a:t>
            </a:r>
          </a:p>
          <a:p>
            <a:pPr lvl="1">
              <a:spcBef>
                <a:spcPts val="400"/>
              </a:spcBef>
            </a:pPr>
            <a:r>
              <a:rPr lang="en-US" i="1" dirty="0" err="1" smtClean="0"/>
              <a:t>V</a:t>
            </a:r>
            <a:r>
              <a:rPr lang="en-US" i="1" baseline="-25000" dirty="0" err="1" smtClean="0"/>
              <a:t>G,t</a:t>
            </a:r>
            <a:r>
              <a:rPr lang="en-US" dirty="0" smtClean="0"/>
              <a:t> is the general value level at time </a:t>
            </a:r>
            <a:r>
              <a:rPr lang="en-US" i="1" dirty="0" smtClean="0"/>
              <a:t>t</a:t>
            </a:r>
          </a:p>
          <a:p>
            <a:pPr lvl="1">
              <a:spcBef>
                <a:spcPts val="400"/>
              </a:spcBef>
            </a:pPr>
            <a:r>
              <a:rPr lang="en-US" i="1" dirty="0" smtClean="0"/>
              <a:t>M</a:t>
            </a:r>
            <a:r>
              <a:rPr lang="en-US" i="1" baseline="-25000" dirty="0"/>
              <a:t>t</a:t>
            </a:r>
            <a:r>
              <a:rPr lang="en-US" dirty="0" smtClean="0"/>
              <a:t> is the monetary base at time </a:t>
            </a:r>
            <a:r>
              <a:rPr lang="en-US" i="1" dirty="0" smtClean="0"/>
              <a:t>t</a:t>
            </a:r>
          </a:p>
          <a:p>
            <a:pPr lvl="1">
              <a:spcBef>
                <a:spcPts val="400"/>
              </a:spcBef>
            </a:pPr>
            <a:r>
              <a:rPr lang="en-US" i="1" dirty="0" err="1" smtClean="0"/>
              <a:t>q</a:t>
            </a:r>
            <a:r>
              <a:rPr lang="en-US" i="1" baseline="-25000" dirty="0" err="1" smtClean="0"/>
              <a:t>t</a:t>
            </a:r>
            <a:r>
              <a:rPr lang="en-US" dirty="0" smtClean="0"/>
              <a:t> is real output at time </a:t>
            </a:r>
            <a:r>
              <a:rPr lang="en-US" i="1" dirty="0" smtClean="0"/>
              <a:t>t</a:t>
            </a:r>
          </a:p>
          <a:p>
            <a:pPr lvl="1">
              <a:spcBef>
                <a:spcPts val="400"/>
              </a:spcBef>
            </a:pPr>
            <a:r>
              <a:rPr lang="en-US" i="1" dirty="0" err="1" smtClean="0"/>
              <a:t>p</a:t>
            </a:r>
            <a:r>
              <a:rPr lang="en-US" i="1" baseline="-25000" dirty="0" err="1" smtClean="0"/>
              <a:t>t</a:t>
            </a:r>
            <a:r>
              <a:rPr lang="en-US" dirty="0" smtClean="0"/>
              <a:t> is is the general price level at time </a:t>
            </a:r>
            <a:r>
              <a:rPr lang="en-US" i="1" dirty="0" smtClean="0"/>
              <a:t>t</a:t>
            </a:r>
          </a:p>
          <a:p>
            <a:pPr lvl="1">
              <a:spcBef>
                <a:spcPts val="400"/>
              </a:spcBef>
            </a:pPr>
            <a:r>
              <a:rPr lang="en-US" i="1" dirty="0" err="1" smtClean="0"/>
              <a:t>v</a:t>
            </a:r>
            <a:r>
              <a:rPr lang="en-US" i="1" baseline="-25000" dirty="0" err="1" smtClean="0"/>
              <a:t>t</a:t>
            </a:r>
            <a:r>
              <a:rPr lang="en-US" dirty="0" smtClean="0"/>
              <a:t> is the velocity of money at time </a:t>
            </a:r>
            <a:r>
              <a:rPr lang="en-US" i="1" dirty="0" smtClean="0"/>
              <a:t>t</a:t>
            </a:r>
          </a:p>
          <a:p>
            <a:pPr lvl="1">
              <a:spcBef>
                <a:spcPts val="400"/>
              </a:spcBef>
            </a:pPr>
            <a:r>
              <a:rPr lang="en-US" i="1" dirty="0" err="1" smtClean="0"/>
              <a:t>v</a:t>
            </a:r>
            <a:r>
              <a:rPr lang="en-US" i="1" baseline="-25000" dirty="0" err="1"/>
              <a:t>k</a:t>
            </a:r>
            <a:r>
              <a:rPr lang="en-US" dirty="0" smtClean="0"/>
              <a:t> is the velocity of money at announcement date </a:t>
            </a:r>
            <a:r>
              <a:rPr lang="en-US" i="1" dirty="0" smtClean="0"/>
              <a:t>k</a:t>
            </a:r>
            <a:r>
              <a:rPr lang="en-US" dirty="0" smtClean="0"/>
              <a:t> (</a:t>
            </a:r>
            <a:r>
              <a:rPr lang="en-US" i="1" dirty="0" err="1" smtClean="0"/>
              <a:t>v</a:t>
            </a:r>
            <a:r>
              <a:rPr lang="en-US" i="1" baseline="-25000" dirty="0" err="1" smtClean="0"/>
              <a:t>k</a:t>
            </a:r>
            <a:r>
              <a:rPr lang="en-US" dirty="0" smtClean="0"/>
              <a:t> is a constant)</a:t>
            </a:r>
          </a:p>
          <a:p>
            <a:pPr lvl="1">
              <a:spcBef>
                <a:spcPts val="400"/>
              </a:spcBef>
            </a:pPr>
            <a:r>
              <a:rPr lang="en-US" i="1" dirty="0" smtClean="0"/>
              <a:t>n</a:t>
            </a:r>
            <a:r>
              <a:rPr lang="en-US" dirty="0" smtClean="0"/>
              <a:t> is the number of periods in the spending horizon (</a:t>
            </a:r>
            <a:r>
              <a:rPr lang="en-US" i="1" dirty="0" smtClean="0"/>
              <a:t>n</a:t>
            </a:r>
            <a:r>
              <a:rPr lang="en-US" dirty="0" smtClean="0"/>
              <a:t> is a constant)</a:t>
            </a:r>
          </a:p>
          <a:p>
            <a:pPr lvl="1">
              <a:spcBef>
                <a:spcPts val="400"/>
              </a:spcBef>
            </a:pPr>
            <a:r>
              <a:rPr lang="en-US" dirty="0" smtClean="0"/>
              <a:t>β</a:t>
            </a:r>
            <a:r>
              <a:rPr lang="en-US" i="1" baseline="-25000" dirty="0"/>
              <a:t>t</a:t>
            </a:r>
            <a:r>
              <a:rPr lang="en-US" dirty="0" smtClean="0"/>
              <a:t> is the baseline proportion at time t</a:t>
            </a:r>
          </a:p>
          <a:p>
            <a:pPr lvl="1">
              <a:spcBef>
                <a:spcPts val="400"/>
              </a:spcBef>
            </a:pPr>
            <a:r>
              <a:rPr lang="en-US" i="1" dirty="0" smtClean="0"/>
              <a:t>d</a:t>
            </a:r>
            <a:r>
              <a:rPr lang="en-US" dirty="0" smtClean="0"/>
              <a:t> is the discount rate applied by consumers to future consumption</a:t>
            </a:r>
          </a:p>
          <a:p>
            <a:pPr lvl="1">
              <a:spcBef>
                <a:spcPts val="400"/>
              </a:spcBef>
            </a:pPr>
            <a:r>
              <a:rPr lang="en-US" i="1" dirty="0" err="1" smtClean="0"/>
              <a:t>i</a:t>
            </a:r>
            <a:r>
              <a:rPr lang="en-US" dirty="0" smtClean="0"/>
              <a:t> is the expected nominal rate of return on the portfolio of assets  </a:t>
            </a:r>
          </a:p>
          <a:p>
            <a:pPr lvl="1"/>
            <a:endParaRPr lang="en-US" dirty="0" smtClean="0"/>
          </a:p>
          <a:p>
            <a:pPr lvl="1"/>
            <a:endParaRPr lang="en-US" dirty="0" smtClean="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157</a:t>
            </a:fld>
            <a:endParaRPr lang="en-US" dirty="0"/>
          </a:p>
        </p:txBody>
      </p:sp>
    </p:spTree>
    <p:extLst>
      <p:ext uri="{BB962C8B-B14F-4D97-AF65-F5344CB8AC3E}">
        <p14:creationId xmlns:p14="http://schemas.microsoft.com/office/powerpoint/2010/main" val="1117377634"/>
      </p:ext>
    </p:extLst>
  </p:cSld>
  <p:clrMapOvr>
    <a:masterClrMapping/>
  </p:clrMapOvr>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Discounted Future Benefits Valuation Model for Money</a:t>
            </a:r>
            <a:endParaRPr lang="en-US" sz="4000" dirty="0"/>
          </a:p>
        </p:txBody>
      </p:sp>
      <p:sp>
        <p:nvSpPr>
          <p:cNvPr id="3" name="Content Placeholder 2"/>
          <p:cNvSpPr>
            <a:spLocks noGrp="1"/>
          </p:cNvSpPr>
          <p:nvPr>
            <p:ph idx="1"/>
          </p:nvPr>
        </p:nvSpPr>
        <p:spPr>
          <a:xfrm>
            <a:off x="497008" y="1819876"/>
            <a:ext cx="8154588" cy="4551715"/>
          </a:xfrm>
        </p:spPr>
        <p:txBody>
          <a:bodyPr>
            <a:normAutofit/>
          </a:bodyPr>
          <a:lstStyle/>
          <a:p>
            <a:r>
              <a:rPr lang="en-US" sz="2100" dirty="0" smtClean="0"/>
              <a:t>Our </a:t>
            </a:r>
            <a:r>
              <a:rPr lang="en-US" sz="2100" dirty="0"/>
              <a:t>goal is to calculate the </a:t>
            </a:r>
            <a:r>
              <a:rPr lang="en-US" sz="2100" dirty="0" smtClean="0"/>
              <a:t>equilibrium absolute market </a:t>
            </a:r>
            <a:r>
              <a:rPr lang="en-US" sz="2100" dirty="0"/>
              <a:t>value of </a:t>
            </a:r>
            <a:r>
              <a:rPr lang="en-US" sz="2100" dirty="0" smtClean="0"/>
              <a:t>money </a:t>
            </a:r>
            <a:r>
              <a:rPr lang="en-US" sz="2100" i="1" dirty="0" smtClean="0"/>
              <a:t>V</a:t>
            </a:r>
            <a:r>
              <a:rPr lang="en-US" sz="2100" i="1" baseline="-25000" dirty="0" smtClean="0"/>
              <a:t>M</a:t>
            </a:r>
            <a:r>
              <a:rPr lang="en-US" sz="2100" dirty="0" smtClean="0"/>
              <a:t>  at </a:t>
            </a:r>
            <a:r>
              <a:rPr lang="en-US" sz="2100" dirty="0"/>
              <a:t>the current time </a:t>
            </a:r>
            <a:r>
              <a:rPr lang="en-US" sz="2100" i="1" dirty="0" smtClean="0"/>
              <a:t>t</a:t>
            </a:r>
            <a:r>
              <a:rPr lang="en-US" sz="2100" dirty="0" smtClean="0"/>
              <a:t> </a:t>
            </a:r>
            <a:r>
              <a:rPr lang="en-US" sz="2100" dirty="0"/>
              <a:t>where </a:t>
            </a:r>
            <a:r>
              <a:rPr lang="en-US" sz="2100" i="1" dirty="0" smtClean="0"/>
              <a:t>t&gt;k</a:t>
            </a:r>
            <a:r>
              <a:rPr lang="en-US" sz="2100" dirty="0" smtClean="0"/>
              <a:t> </a:t>
            </a:r>
            <a:r>
              <a:rPr lang="en-US" sz="2100" dirty="0"/>
              <a:t>(time </a:t>
            </a:r>
            <a:r>
              <a:rPr lang="en-US" sz="2100" i="1" dirty="0" smtClean="0"/>
              <a:t>k</a:t>
            </a:r>
            <a:r>
              <a:rPr lang="en-US" sz="2100" dirty="0" smtClean="0"/>
              <a:t> </a:t>
            </a:r>
            <a:r>
              <a:rPr lang="en-US" sz="2100" dirty="0"/>
              <a:t>is the “announcement date”). </a:t>
            </a:r>
            <a:r>
              <a:rPr lang="en-US" sz="2100" dirty="0" smtClean="0"/>
              <a:t>We will rely on the principle that the </a:t>
            </a:r>
            <a:r>
              <a:rPr lang="en-US" sz="2100" dirty="0"/>
              <a:t>value of any financial instrument is equal to the present value of the future economic benefits that the current possessor of that instrument might </a:t>
            </a:r>
            <a:r>
              <a:rPr lang="en-US" sz="2100" dirty="0" smtClean="0"/>
              <a:t>expect </a:t>
            </a:r>
            <a:r>
              <a:rPr lang="en-US" sz="2100" dirty="0"/>
              <a:t>to receive </a:t>
            </a:r>
            <a:r>
              <a:rPr lang="en-US" sz="2100" dirty="0" smtClean="0"/>
              <a:t>as a result of </a:t>
            </a:r>
            <a:r>
              <a:rPr lang="en-US" sz="2100" dirty="0"/>
              <a:t>the nature of the claim or series of claims that the instrument </a:t>
            </a:r>
            <a:r>
              <a:rPr lang="en-US" sz="2100" dirty="0" smtClean="0"/>
              <a:t>represents.</a:t>
            </a:r>
            <a:endParaRPr lang="en-US" sz="2100" dirty="0"/>
          </a:p>
          <a:p>
            <a:pPr>
              <a:spcBef>
                <a:spcPts val="1400"/>
              </a:spcBef>
            </a:pPr>
            <a:r>
              <a:rPr lang="en-US" sz="2100" dirty="0" smtClean="0"/>
              <a:t>A unit of money represents a claim to a proportion of the output of society in one period within the </a:t>
            </a:r>
            <a:r>
              <a:rPr lang="en-US" sz="2100" i="1" dirty="0" smtClean="0"/>
              <a:t>n</a:t>
            </a:r>
            <a:r>
              <a:rPr lang="en-US" sz="2100" dirty="0" smtClean="0"/>
              <a:t> future periods that represent the “spending horizon”. Therefore, we need to calculate the present value of each of a possible set of </a:t>
            </a:r>
            <a:r>
              <a:rPr lang="en-US" sz="2100" i="1" dirty="0" smtClean="0"/>
              <a:t>n</a:t>
            </a:r>
            <a:r>
              <a:rPr lang="en-US" sz="2100" dirty="0" smtClean="0"/>
              <a:t> future benefits and then weight these present values according to the probability that they will be received (as discussed, 1/</a:t>
            </a:r>
            <a:r>
              <a:rPr lang="en-US" sz="2100" i="1" dirty="0" smtClean="0"/>
              <a:t>n</a:t>
            </a:r>
            <a:r>
              <a:rPr lang="en-US" sz="2100" dirty="0" smtClean="0"/>
              <a:t>).</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158</a:t>
            </a:fld>
            <a:endParaRPr lang="en-US" dirty="0"/>
          </a:p>
        </p:txBody>
      </p:sp>
    </p:spTree>
    <p:extLst>
      <p:ext uri="{BB962C8B-B14F-4D97-AF65-F5344CB8AC3E}">
        <p14:creationId xmlns:p14="http://schemas.microsoft.com/office/powerpoint/2010/main" val="4093012095"/>
      </p:ext>
    </p:extLst>
  </p:cSld>
  <p:clrMapOvr>
    <a:masterClrMapping/>
  </p:clrMapOvr>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86" y="244158"/>
            <a:ext cx="7748469" cy="1339850"/>
          </a:xfrm>
        </p:spPr>
        <p:txBody>
          <a:bodyPr>
            <a:normAutofit/>
          </a:bodyPr>
          <a:lstStyle/>
          <a:p>
            <a:r>
              <a:rPr lang="en-US" sz="4000" dirty="0" smtClean="0"/>
              <a:t>The Basic Structure of a</a:t>
            </a:r>
            <a:br>
              <a:rPr lang="en-US" sz="4000" dirty="0" smtClean="0"/>
            </a:br>
            <a:r>
              <a:rPr lang="en-US" sz="4000" dirty="0" smtClean="0"/>
              <a:t>Discounted Future Benefits Model</a:t>
            </a:r>
            <a:endParaRPr lang="en-US" sz="4000" dirty="0"/>
          </a:p>
        </p:txBody>
      </p:sp>
      <p:sp>
        <p:nvSpPr>
          <p:cNvPr id="3" name="Content Placeholder 2"/>
          <p:cNvSpPr>
            <a:spLocks noGrp="1"/>
          </p:cNvSpPr>
          <p:nvPr>
            <p:ph idx="1"/>
          </p:nvPr>
        </p:nvSpPr>
        <p:spPr>
          <a:xfrm>
            <a:off x="497006" y="1819876"/>
            <a:ext cx="8246628" cy="4473645"/>
          </a:xfrm>
        </p:spPr>
        <p:txBody>
          <a:bodyPr>
            <a:normAutofit fontScale="92500" lnSpcReduction="10000"/>
          </a:bodyPr>
          <a:lstStyle/>
          <a:p>
            <a:r>
              <a:rPr lang="en-US" dirty="0" smtClean="0"/>
              <a:t>Let’s start with the standard discounted cash flow formula:</a:t>
            </a:r>
          </a:p>
          <a:p>
            <a:pPr marL="0" indent="0">
              <a:buNone/>
            </a:pPr>
            <a:endParaRPr lang="en-US" dirty="0" smtClean="0"/>
          </a:p>
          <a:p>
            <a:pPr>
              <a:spcBef>
                <a:spcPts val="4400"/>
              </a:spcBef>
            </a:pPr>
            <a:r>
              <a:rPr lang="en-US" dirty="0" smtClean="0"/>
              <a:t>We can easily adapt this to create a generic discounted future benefits model. The general form of a discounted future benefits model can be expressed as follows:</a:t>
            </a:r>
          </a:p>
          <a:p>
            <a:pPr marL="0" indent="0">
              <a:buNone/>
            </a:pPr>
            <a:endParaRPr lang="en-US" dirty="0" smtClean="0"/>
          </a:p>
          <a:p>
            <a:pPr marL="0" indent="0">
              <a:buNone/>
            </a:pPr>
            <a:endParaRPr lang="en-US" dirty="0"/>
          </a:p>
          <a:p>
            <a:pPr marL="350838" lvl="1" indent="0">
              <a:spcBef>
                <a:spcPts val="0"/>
              </a:spcBef>
              <a:buNone/>
            </a:pPr>
            <a:r>
              <a:rPr lang="en-US" sz="2400" dirty="0" smtClean="0"/>
              <a:t>Where</a:t>
            </a:r>
            <a:r>
              <a:rPr lang="en-US" sz="2400" dirty="0"/>
              <a:t>	</a:t>
            </a:r>
            <a:r>
              <a:rPr lang="en-US" sz="2400" i="1" dirty="0" smtClean="0"/>
              <a:t>DFB</a:t>
            </a:r>
            <a:r>
              <a:rPr lang="en-US" sz="2400" dirty="0" smtClean="0"/>
              <a:t> is the present value of expected future benefits</a:t>
            </a:r>
          </a:p>
          <a:p>
            <a:pPr marL="350838" lvl="1" indent="0">
              <a:spcBef>
                <a:spcPts val="0"/>
              </a:spcBef>
              <a:buNone/>
            </a:pPr>
            <a:r>
              <a:rPr lang="en-US" sz="2400" dirty="0"/>
              <a:t>	</a:t>
            </a:r>
            <a:r>
              <a:rPr lang="en-US" sz="2400" dirty="0" smtClean="0"/>
              <a:t>	</a:t>
            </a:r>
            <a:r>
              <a:rPr lang="en-US" sz="2400" i="1" dirty="0" err="1" smtClean="0"/>
              <a:t>FB</a:t>
            </a:r>
            <a:r>
              <a:rPr lang="en-US" sz="2400" i="1" baseline="-25000" dirty="0" err="1" smtClean="0"/>
              <a:t>t</a:t>
            </a:r>
            <a:r>
              <a:rPr lang="en-US" sz="2400" dirty="0" smtClean="0"/>
              <a:t> is the future value of an expected benefit at time </a:t>
            </a:r>
            <a:r>
              <a:rPr lang="en-US" sz="2400" i="1" dirty="0" smtClean="0"/>
              <a:t>t</a:t>
            </a:r>
          </a:p>
          <a:p>
            <a:pPr marL="350838" lvl="1" indent="0">
              <a:spcBef>
                <a:spcPts val="0"/>
              </a:spcBef>
              <a:buNone/>
            </a:pPr>
            <a:r>
              <a:rPr lang="en-US" sz="2400" dirty="0"/>
              <a:t>	</a:t>
            </a:r>
            <a:r>
              <a:rPr lang="en-US" sz="2400" dirty="0" smtClean="0"/>
              <a:t>	</a:t>
            </a:r>
            <a:r>
              <a:rPr lang="en-US" sz="2400" i="1" dirty="0" smtClean="0"/>
              <a:t>d</a:t>
            </a:r>
            <a:r>
              <a:rPr lang="en-US" sz="2400" dirty="0" smtClean="0"/>
              <a:t> is the discount rate</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578873896"/>
              </p:ext>
            </p:extLst>
          </p:nvPr>
        </p:nvGraphicFramePr>
        <p:xfrm>
          <a:off x="1874838" y="2227263"/>
          <a:ext cx="5456237" cy="977900"/>
        </p:xfrm>
        <a:graphic>
          <a:graphicData uri="http://schemas.openxmlformats.org/presentationml/2006/ole">
            <mc:AlternateContent xmlns:mc="http://schemas.openxmlformats.org/markup-compatibility/2006">
              <mc:Choice xmlns:v="urn:schemas-microsoft-com:vml" Requires="v">
                <p:oleObj spid="_x0000_s805368" name="Equation" r:id="rId3" imgW="2336800" imgH="419100" progId="Equation.3">
                  <p:embed/>
                </p:oleObj>
              </mc:Choice>
              <mc:Fallback>
                <p:oleObj name="Equation" r:id="rId3" imgW="2336800" imgH="419100" progId="Equation.3">
                  <p:embed/>
                  <p:pic>
                    <p:nvPicPr>
                      <p:cNvPr id="0" name=""/>
                      <p:cNvPicPr/>
                      <p:nvPr/>
                    </p:nvPicPr>
                    <p:blipFill>
                      <a:blip r:embed="rId4"/>
                      <a:stretch>
                        <a:fillRect/>
                      </a:stretch>
                    </p:blipFill>
                    <p:spPr>
                      <a:xfrm>
                        <a:off x="1874838" y="2227263"/>
                        <a:ext cx="5456237" cy="9779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808800544"/>
              </p:ext>
            </p:extLst>
          </p:nvPr>
        </p:nvGraphicFramePr>
        <p:xfrm>
          <a:off x="1878013" y="4244975"/>
          <a:ext cx="5426075" cy="979488"/>
        </p:xfrm>
        <a:graphic>
          <a:graphicData uri="http://schemas.openxmlformats.org/presentationml/2006/ole">
            <mc:AlternateContent xmlns:mc="http://schemas.openxmlformats.org/markup-compatibility/2006">
              <mc:Choice xmlns:v="urn:schemas-microsoft-com:vml" Requires="v">
                <p:oleObj spid="_x0000_s805369" name="Equation" r:id="rId5" imgW="2324100" imgH="419100" progId="Equation.3">
                  <p:embed/>
                </p:oleObj>
              </mc:Choice>
              <mc:Fallback>
                <p:oleObj name="Equation" r:id="rId5" imgW="2324100" imgH="419100" progId="Equation.3">
                  <p:embed/>
                  <p:pic>
                    <p:nvPicPr>
                      <p:cNvPr id="0" name=""/>
                      <p:cNvPicPr/>
                      <p:nvPr/>
                    </p:nvPicPr>
                    <p:blipFill>
                      <a:blip r:embed="rId6"/>
                      <a:stretch>
                        <a:fillRect/>
                      </a:stretch>
                    </p:blipFill>
                    <p:spPr>
                      <a:xfrm>
                        <a:off x="1878013" y="4244975"/>
                        <a:ext cx="5426075" cy="979488"/>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159</a:t>
            </a:fld>
            <a:endParaRPr lang="en-US" dirty="0"/>
          </a:p>
        </p:txBody>
      </p:sp>
    </p:spTree>
    <p:extLst>
      <p:ext uri="{BB962C8B-B14F-4D97-AF65-F5344CB8AC3E}">
        <p14:creationId xmlns:p14="http://schemas.microsoft.com/office/powerpoint/2010/main" val="2229471102"/>
      </p:ext>
    </p:extLst>
  </p:cSld>
  <p:clrMapOvr>
    <a:masterClrMapping/>
  </p:clrMapOvr>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Probability Weight Each</a:t>
            </a:r>
            <a:br>
              <a:rPr lang="en-US" sz="4000" dirty="0" smtClean="0"/>
            </a:br>
            <a:r>
              <a:rPr lang="en-US" sz="4000" dirty="0" smtClean="0"/>
              <a:t>Possible Future Benefit</a:t>
            </a:r>
            <a:endParaRPr lang="en-US" sz="4000" dirty="0"/>
          </a:p>
        </p:txBody>
      </p:sp>
      <p:sp>
        <p:nvSpPr>
          <p:cNvPr id="3" name="Content Placeholder 2"/>
          <p:cNvSpPr>
            <a:spLocks noGrp="1"/>
          </p:cNvSpPr>
          <p:nvPr>
            <p:ph idx="1"/>
          </p:nvPr>
        </p:nvSpPr>
        <p:spPr>
          <a:xfrm>
            <a:off x="497008" y="1803150"/>
            <a:ext cx="8209810" cy="4694500"/>
          </a:xfrm>
        </p:spPr>
        <p:txBody>
          <a:bodyPr>
            <a:normAutofit fontScale="92500"/>
          </a:bodyPr>
          <a:lstStyle/>
          <a:p>
            <a:r>
              <a:rPr lang="en-US" dirty="0"/>
              <a:t>As discussed, money is a claim to a slice of future benefits, not a stream of future benefits. Therefore, each of the possible future benefits </a:t>
            </a:r>
            <a:r>
              <a:rPr lang="en-US" i="1" dirty="0" smtClean="0"/>
              <a:t>FB*</a:t>
            </a:r>
            <a:r>
              <a:rPr lang="en-US" dirty="0" smtClean="0"/>
              <a:t> needs </a:t>
            </a:r>
            <a:r>
              <a:rPr lang="en-US" dirty="0"/>
              <a:t>to be weighted by the probability of its </a:t>
            </a:r>
            <a:r>
              <a:rPr lang="en-US" dirty="0" smtClean="0"/>
              <a:t>receipt, “1</a:t>
            </a:r>
            <a:r>
              <a:rPr lang="en-US" dirty="0"/>
              <a:t>/</a:t>
            </a:r>
            <a:r>
              <a:rPr lang="en-US" i="1" dirty="0" smtClean="0"/>
              <a:t>n</a:t>
            </a:r>
            <a:r>
              <a:rPr lang="en-US" dirty="0" smtClean="0"/>
              <a:t>”. Specifically, {</a:t>
            </a:r>
            <a:r>
              <a:rPr lang="en-US" i="1" dirty="0" err="1" smtClean="0"/>
              <a:t>FB</a:t>
            </a:r>
            <a:r>
              <a:rPr lang="en-US" i="1" baseline="-25000" dirty="0" err="1" smtClean="0"/>
              <a:t>t</a:t>
            </a:r>
            <a:r>
              <a:rPr lang="en-US" i="1" dirty="0" smtClean="0"/>
              <a:t> = (1/n)FB*</a:t>
            </a:r>
            <a:r>
              <a:rPr lang="en-US" i="1" baseline="-25000" dirty="0"/>
              <a:t>t</a:t>
            </a:r>
            <a:r>
              <a:rPr lang="en-US" dirty="0" smtClean="0"/>
              <a:t>}. Therefore:</a:t>
            </a:r>
          </a:p>
          <a:p>
            <a:endParaRPr lang="en-US" dirty="0"/>
          </a:p>
          <a:p>
            <a:pPr>
              <a:spcBef>
                <a:spcPts val="3800"/>
              </a:spcBef>
            </a:pPr>
            <a:r>
              <a:rPr lang="en-US" dirty="0" smtClean="0"/>
              <a:t>For the purposes of simplicity, we will assume that the current time is </a:t>
            </a:r>
            <a:r>
              <a:rPr lang="en-US" i="1" dirty="0" smtClean="0"/>
              <a:t>t=</a:t>
            </a:r>
            <a:r>
              <a:rPr lang="en-US" dirty="0" smtClean="0"/>
              <a:t>0 and that an individual can not spend in the current period. While this is slightly unrealistic, it makes very little difference to the ultimate result and avoids the issue of “how can the baseline proportion β</a:t>
            </a:r>
            <a:r>
              <a:rPr lang="en-US" i="1" baseline="-25000" dirty="0" smtClean="0"/>
              <a:t>0</a:t>
            </a:r>
            <a:r>
              <a:rPr lang="en-US" dirty="0" smtClean="0"/>
              <a:t> be the best unbiased estimate in the current period if we </a:t>
            </a:r>
            <a:r>
              <a:rPr lang="en-US" i="1" dirty="0" smtClean="0"/>
              <a:t>know</a:t>
            </a:r>
            <a:r>
              <a:rPr lang="en-US" dirty="0" smtClean="0"/>
              <a:t> the current realized proportion α</a:t>
            </a:r>
            <a:r>
              <a:rPr lang="en-US" i="1" baseline="-25000" dirty="0" smtClean="0"/>
              <a:t>0 </a:t>
            </a:r>
            <a:r>
              <a:rPr lang="en-US" dirty="0" smtClean="0"/>
              <a:t>?”</a:t>
            </a:r>
            <a:endParaRPr lang="en-US" dirty="0"/>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37045933"/>
              </p:ext>
            </p:extLst>
          </p:nvPr>
        </p:nvGraphicFramePr>
        <p:xfrm>
          <a:off x="987425" y="3232150"/>
          <a:ext cx="7175500" cy="979488"/>
        </p:xfrm>
        <a:graphic>
          <a:graphicData uri="http://schemas.openxmlformats.org/presentationml/2006/ole">
            <mc:AlternateContent xmlns:mc="http://schemas.openxmlformats.org/markup-compatibility/2006">
              <mc:Choice xmlns:v="urn:schemas-microsoft-com:vml" Requires="v">
                <p:oleObj spid="_x0000_s875713" name="Equation" r:id="rId3" imgW="3073400" imgH="419100" progId="Equation.3">
                  <p:embed/>
                </p:oleObj>
              </mc:Choice>
              <mc:Fallback>
                <p:oleObj name="Equation" r:id="rId3" imgW="3073400" imgH="419100" progId="Equation.3">
                  <p:embed/>
                  <p:pic>
                    <p:nvPicPr>
                      <p:cNvPr id="0" name=""/>
                      <p:cNvPicPr/>
                      <p:nvPr/>
                    </p:nvPicPr>
                    <p:blipFill>
                      <a:blip r:embed="rId4"/>
                      <a:stretch>
                        <a:fillRect/>
                      </a:stretch>
                    </p:blipFill>
                    <p:spPr>
                      <a:xfrm>
                        <a:off x="987425" y="3232150"/>
                        <a:ext cx="7175500" cy="979488"/>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160</a:t>
            </a:fld>
            <a:endParaRPr lang="en-US" dirty="0"/>
          </a:p>
        </p:txBody>
      </p:sp>
    </p:spTree>
    <p:extLst>
      <p:ext uri="{BB962C8B-B14F-4D97-AF65-F5344CB8AC3E}">
        <p14:creationId xmlns:p14="http://schemas.microsoft.com/office/powerpoint/2010/main" val="978650553"/>
      </p:ext>
    </p:extLst>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Future Benefit Includes</a:t>
            </a:r>
            <a:br>
              <a:rPr lang="en-US" sz="4000" dirty="0" smtClean="0"/>
            </a:br>
            <a:r>
              <a:rPr lang="en-US" sz="4000" dirty="0" smtClean="0"/>
              <a:t>Expected Investment Returns</a:t>
            </a:r>
            <a:endParaRPr lang="en-US" sz="4000" dirty="0"/>
          </a:p>
        </p:txBody>
      </p:sp>
      <p:sp>
        <p:nvSpPr>
          <p:cNvPr id="3" name="Content Placeholder 2"/>
          <p:cNvSpPr>
            <a:spLocks noGrp="1"/>
          </p:cNvSpPr>
          <p:nvPr>
            <p:ph idx="1"/>
          </p:nvPr>
        </p:nvSpPr>
        <p:spPr>
          <a:xfrm>
            <a:off x="497007" y="1820715"/>
            <a:ext cx="8209811" cy="4535635"/>
          </a:xfrm>
        </p:spPr>
        <p:txBody>
          <a:bodyPr>
            <a:normAutofit/>
          </a:bodyPr>
          <a:lstStyle/>
          <a:p>
            <a:r>
              <a:rPr lang="en-US" sz="2100" dirty="0" smtClean="0"/>
              <a:t>Our next task </a:t>
            </a:r>
            <a:r>
              <a:rPr lang="en-US" sz="2100" dirty="0"/>
              <a:t>is determining </a:t>
            </a:r>
            <a:r>
              <a:rPr lang="en-US" sz="2100" dirty="0" smtClean="0"/>
              <a:t>the expected future value </a:t>
            </a:r>
            <a:r>
              <a:rPr lang="en-US" sz="2100" i="1" dirty="0" smtClean="0"/>
              <a:t>FB*</a:t>
            </a:r>
            <a:r>
              <a:rPr lang="en-US" sz="2100" dirty="0" smtClean="0"/>
              <a:t> of each </a:t>
            </a:r>
            <a:r>
              <a:rPr lang="en-US" sz="2100" dirty="0"/>
              <a:t>of the possible “slices</a:t>
            </a:r>
            <a:r>
              <a:rPr lang="en-US" sz="2100" dirty="0" smtClean="0"/>
              <a:t>”. Firstly, we will assume that a unit of money obtained at </a:t>
            </a:r>
            <a:r>
              <a:rPr lang="en-US" sz="2100" i="1" dirty="0" smtClean="0"/>
              <a:t>t</a:t>
            </a:r>
            <a:r>
              <a:rPr lang="en-US" sz="2100" dirty="0" smtClean="0"/>
              <a:t>=0 will be invested in a broad portfolio of assets until it is required to purchase output. The expected nominal return of that broad portfolio is assumed to be a constant </a:t>
            </a:r>
            <a:r>
              <a:rPr lang="en-US" sz="2100" i="1" dirty="0" err="1" smtClean="0"/>
              <a:t>i</a:t>
            </a:r>
            <a:r>
              <a:rPr lang="en-US" sz="2100" dirty="0" smtClean="0"/>
              <a:t> % per period (the return is approximated by the long-term nominal interest rate, no term structure of investment returns is assumed).</a:t>
            </a:r>
          </a:p>
          <a:p>
            <a:pPr>
              <a:spcBef>
                <a:spcPts val="1400"/>
              </a:spcBef>
            </a:pPr>
            <a:r>
              <a:rPr lang="en-US" sz="2100" dirty="0" smtClean="0"/>
              <a:t>Therefore, the expected future value at time </a:t>
            </a:r>
            <a:r>
              <a:rPr lang="en-US" sz="2100" i="1" dirty="0" smtClean="0"/>
              <a:t>t</a:t>
            </a:r>
            <a:r>
              <a:rPr lang="en-US" sz="2100" dirty="0" smtClean="0"/>
              <a:t> of a unit of money held now can be calculated as:</a:t>
            </a:r>
          </a:p>
          <a:p>
            <a:endParaRPr lang="en-US" sz="2100" dirty="0"/>
          </a:p>
          <a:p>
            <a:pPr marL="350838" lvl="1" indent="0">
              <a:buNone/>
            </a:pPr>
            <a:r>
              <a:rPr lang="en-US" sz="2100" dirty="0" smtClean="0"/>
              <a:t>where </a:t>
            </a:r>
            <a:r>
              <a:rPr lang="en-US" sz="2100" i="1" dirty="0" err="1" smtClean="0"/>
              <a:t>FB’</a:t>
            </a:r>
            <a:r>
              <a:rPr lang="en-US" sz="2100" i="1" baseline="-25000" dirty="0" err="1" smtClean="0"/>
              <a:t>t</a:t>
            </a:r>
            <a:r>
              <a:rPr lang="en-US" sz="2100" dirty="0" smtClean="0"/>
              <a:t> is the expected future value received from </a:t>
            </a:r>
            <a:r>
              <a:rPr lang="en-US" sz="2100" i="1" dirty="0" smtClean="0"/>
              <a:t>one</a:t>
            </a:r>
            <a:r>
              <a:rPr lang="en-US" sz="2100" dirty="0" smtClean="0"/>
              <a:t> unit of money held at time </a:t>
            </a:r>
            <a:r>
              <a:rPr lang="en-US" sz="2100" i="1" dirty="0" smtClean="0"/>
              <a:t>t</a:t>
            </a:r>
            <a:r>
              <a:rPr lang="en-US" sz="2100" dirty="0" smtClean="0"/>
              <a:t> and spent at time </a:t>
            </a:r>
            <a:r>
              <a:rPr lang="en-US" sz="2100" i="1" dirty="0" smtClean="0"/>
              <a:t>t.</a:t>
            </a:r>
            <a:endParaRPr lang="en-US" sz="2100" i="1" dirty="0"/>
          </a:p>
        </p:txBody>
      </p:sp>
      <p:graphicFrame>
        <p:nvGraphicFramePr>
          <p:cNvPr id="5" name="Object 4"/>
          <p:cNvGraphicFramePr>
            <a:graphicFrameLocks noChangeAspect="1"/>
          </p:cNvGraphicFramePr>
          <p:nvPr>
            <p:extLst>
              <p:ext uri="{D42A27DB-BD31-4B8C-83A1-F6EECF244321}">
                <p14:modId xmlns:p14="http://schemas.microsoft.com/office/powerpoint/2010/main" val="1331585540"/>
              </p:ext>
            </p:extLst>
          </p:nvPr>
        </p:nvGraphicFramePr>
        <p:xfrm>
          <a:off x="3082818" y="4951740"/>
          <a:ext cx="2865351" cy="625767"/>
        </p:xfrm>
        <a:graphic>
          <a:graphicData uri="http://schemas.openxmlformats.org/presentationml/2006/ole">
            <mc:AlternateContent xmlns:mc="http://schemas.openxmlformats.org/markup-compatibility/2006">
              <mc:Choice xmlns:v="urn:schemas-microsoft-com:vml" Requires="v">
                <p:oleObj spid="_x0000_s619064" name="Equation" r:id="rId3" imgW="1104900" imgH="241300" progId="Equation.3">
                  <p:embed/>
                </p:oleObj>
              </mc:Choice>
              <mc:Fallback>
                <p:oleObj name="Equation" r:id="rId3" imgW="1104900" imgH="241300" progId="Equation.3">
                  <p:embed/>
                  <p:pic>
                    <p:nvPicPr>
                      <p:cNvPr id="0" name=""/>
                      <p:cNvPicPr/>
                      <p:nvPr/>
                    </p:nvPicPr>
                    <p:blipFill>
                      <a:blip r:embed="rId4"/>
                      <a:stretch>
                        <a:fillRect/>
                      </a:stretch>
                    </p:blipFill>
                    <p:spPr>
                      <a:xfrm>
                        <a:off x="3082818" y="4951740"/>
                        <a:ext cx="2865351" cy="625767"/>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161</a:t>
            </a:fld>
            <a:endParaRPr lang="en-US" dirty="0"/>
          </a:p>
        </p:txBody>
      </p:sp>
    </p:spTree>
    <p:extLst>
      <p:ext uri="{BB962C8B-B14F-4D97-AF65-F5344CB8AC3E}">
        <p14:creationId xmlns:p14="http://schemas.microsoft.com/office/powerpoint/2010/main" val="646830330"/>
      </p:ext>
    </p:extLst>
  </p:cSld>
  <p:clrMapOvr>
    <a:masterClrMapping/>
  </p:clrMapOvr>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Calculating The Future Benefit of One Dollar Spent at time </a:t>
            </a:r>
            <a:r>
              <a:rPr lang="en-US" sz="4000" i="1" dirty="0" smtClean="0"/>
              <a:t>t</a:t>
            </a:r>
            <a:endParaRPr lang="en-US" sz="4000" i="1" dirty="0"/>
          </a:p>
        </p:txBody>
      </p:sp>
      <p:sp>
        <p:nvSpPr>
          <p:cNvPr id="3" name="Content Placeholder 2"/>
          <p:cNvSpPr>
            <a:spLocks noGrp="1"/>
          </p:cNvSpPr>
          <p:nvPr>
            <p:ph idx="1"/>
          </p:nvPr>
        </p:nvSpPr>
        <p:spPr>
          <a:xfrm>
            <a:off x="497007" y="1802310"/>
            <a:ext cx="8209811" cy="3829486"/>
          </a:xfrm>
        </p:spPr>
        <p:txBody>
          <a:bodyPr>
            <a:normAutofit fontScale="92500"/>
          </a:bodyPr>
          <a:lstStyle/>
          <a:p>
            <a:r>
              <a:rPr lang="en-US" dirty="0" smtClean="0"/>
              <a:t>The expected future benefit of one unit of money </a:t>
            </a:r>
            <a:r>
              <a:rPr lang="en-US" i="1" dirty="0" smtClean="0"/>
              <a:t>FB’</a:t>
            </a:r>
            <a:r>
              <a:rPr lang="en-US" dirty="0" smtClean="0"/>
              <a:t> spent at time </a:t>
            </a:r>
            <a:r>
              <a:rPr lang="en-US" i="1" dirty="0" smtClean="0"/>
              <a:t>t </a:t>
            </a:r>
            <a:r>
              <a:rPr lang="en-US" dirty="0" smtClean="0"/>
              <a:t>can be determined by calculating the proportion of output one unit of money is expected to claim at time </a:t>
            </a:r>
            <a:r>
              <a:rPr lang="en-US" i="1" dirty="0" smtClean="0"/>
              <a:t>t</a:t>
            </a:r>
            <a:r>
              <a:rPr lang="en-US" dirty="0"/>
              <a:t> </a:t>
            </a:r>
            <a:r>
              <a:rPr lang="en-US" dirty="0" smtClean="0"/>
              <a:t>and multiplying this by the absolute market value of output at that time. </a:t>
            </a:r>
          </a:p>
          <a:p>
            <a:pPr>
              <a:spcBef>
                <a:spcPts val="1400"/>
              </a:spcBef>
            </a:pPr>
            <a:r>
              <a:rPr lang="en-US" dirty="0" smtClean="0"/>
              <a:t>Proportional claim theory states that the expected baseline proportion in future period </a:t>
            </a:r>
            <a:r>
              <a:rPr lang="en-US" i="1" dirty="0" smtClean="0"/>
              <a:t>t</a:t>
            </a:r>
            <a:r>
              <a:rPr lang="en-US" dirty="0" smtClean="0"/>
              <a:t>, where </a:t>
            </a:r>
            <a:r>
              <a:rPr lang="en-US" i="1" dirty="0" smtClean="0"/>
              <a:t>t&gt;</a:t>
            </a:r>
            <a:r>
              <a:rPr lang="en-US" dirty="0" smtClean="0"/>
              <a:t>0, provides the best unbiased estimate of the expected realized proportion of output that a single unit of money will claim in that future period </a:t>
            </a:r>
            <a:r>
              <a:rPr lang="en-US" i="1" dirty="0" smtClean="0"/>
              <a:t>t</a:t>
            </a:r>
            <a:r>
              <a:rPr lang="en-US" dirty="0" smtClean="0"/>
              <a:t>. As discussed, the baseline proportion at </a:t>
            </a:r>
            <a:r>
              <a:rPr lang="en-US" i="1" dirty="0"/>
              <a:t>t</a:t>
            </a:r>
            <a:r>
              <a:rPr lang="en-US" dirty="0" smtClean="0"/>
              <a:t> is </a:t>
            </a:r>
            <a:r>
              <a:rPr lang="en-US" dirty="0"/>
              <a:t>calculated as</a:t>
            </a:r>
            <a:r>
              <a:rPr lang="en-US" dirty="0" smtClean="0"/>
              <a:t>:</a:t>
            </a:r>
            <a:endParaRPr lang="en-US" dirty="0"/>
          </a:p>
          <a:p>
            <a:endParaRPr lang="en-US" dirty="0"/>
          </a:p>
          <a:p>
            <a:pPr marL="350838" lvl="1" indent="0">
              <a:spcBef>
                <a:spcPts val="2400"/>
              </a:spcBef>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058130501"/>
              </p:ext>
            </p:extLst>
          </p:nvPr>
        </p:nvGraphicFramePr>
        <p:xfrm>
          <a:off x="3419172" y="5119196"/>
          <a:ext cx="1838325" cy="1077913"/>
        </p:xfrm>
        <a:graphic>
          <a:graphicData uri="http://schemas.openxmlformats.org/presentationml/2006/ole">
            <mc:AlternateContent xmlns:mc="http://schemas.openxmlformats.org/markup-compatibility/2006">
              <mc:Choice xmlns:v="urn:schemas-microsoft-com:vml" Requires="v">
                <p:oleObj spid="_x0000_s876725" name="Equation" r:id="rId3" imgW="736600" imgH="431800" progId="Equation.3">
                  <p:embed/>
                </p:oleObj>
              </mc:Choice>
              <mc:Fallback>
                <p:oleObj name="Equation" r:id="rId3" imgW="736600" imgH="431800" progId="Equation.3">
                  <p:embed/>
                  <p:pic>
                    <p:nvPicPr>
                      <p:cNvPr id="0" name=""/>
                      <p:cNvPicPr/>
                      <p:nvPr/>
                    </p:nvPicPr>
                    <p:blipFill>
                      <a:blip r:embed="rId4"/>
                      <a:stretch>
                        <a:fillRect/>
                      </a:stretch>
                    </p:blipFill>
                    <p:spPr>
                      <a:xfrm>
                        <a:off x="3419172" y="5119196"/>
                        <a:ext cx="1838325" cy="1077913"/>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162</a:t>
            </a:fld>
            <a:endParaRPr lang="en-US" dirty="0"/>
          </a:p>
        </p:txBody>
      </p:sp>
    </p:spTree>
    <p:extLst>
      <p:ext uri="{BB962C8B-B14F-4D97-AF65-F5344CB8AC3E}">
        <p14:creationId xmlns:p14="http://schemas.microsoft.com/office/powerpoint/2010/main" val="1126401619"/>
      </p:ext>
    </p:extLst>
  </p:cSld>
  <p:clrMapOvr>
    <a:masterClrMapping/>
  </p:clrMapOvr>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Expected Future Benefit Depends on Initial Velocity</a:t>
            </a:r>
            <a:r>
              <a:rPr lang="en-US" dirty="0" smtClean="0"/>
              <a:t> </a:t>
            </a:r>
            <a:endParaRPr lang="en-US" dirty="0"/>
          </a:p>
        </p:txBody>
      </p:sp>
      <p:sp>
        <p:nvSpPr>
          <p:cNvPr id="3" name="Content Placeholder 2"/>
          <p:cNvSpPr>
            <a:spLocks noGrp="1"/>
          </p:cNvSpPr>
          <p:nvPr>
            <p:ph idx="1"/>
          </p:nvPr>
        </p:nvSpPr>
        <p:spPr>
          <a:xfrm>
            <a:off x="497006" y="1802310"/>
            <a:ext cx="8154589" cy="4676096"/>
          </a:xfrm>
        </p:spPr>
        <p:txBody>
          <a:bodyPr>
            <a:normAutofit fontScale="92500"/>
          </a:bodyPr>
          <a:lstStyle/>
          <a:p>
            <a:r>
              <a:rPr lang="en-US" dirty="0" smtClean="0"/>
              <a:t>The expected future benefit of one dollar spent at future time </a:t>
            </a:r>
            <a:r>
              <a:rPr lang="en-US" i="1" dirty="0" smtClean="0"/>
              <a:t>t</a:t>
            </a:r>
            <a:r>
              <a:rPr lang="en-US" dirty="0" smtClean="0"/>
              <a:t> is equal to the total absolute market value of real output (</a:t>
            </a:r>
            <a:r>
              <a:rPr lang="en-US" i="1" dirty="0" err="1" smtClean="0"/>
              <a:t>V</a:t>
            </a:r>
            <a:r>
              <a:rPr lang="en-US" i="1" baseline="-25000" dirty="0" err="1" smtClean="0"/>
              <a:t>G,t</a:t>
            </a:r>
            <a:r>
              <a:rPr lang="en-US" i="1" dirty="0" smtClean="0"/>
              <a:t> </a:t>
            </a:r>
            <a:r>
              <a:rPr lang="en-US" i="1" dirty="0" err="1" smtClean="0"/>
              <a:t>q</a:t>
            </a:r>
            <a:r>
              <a:rPr lang="en-US" i="1" baseline="-25000" dirty="0" err="1" smtClean="0"/>
              <a:t>t</a:t>
            </a:r>
            <a:r>
              <a:rPr lang="en-US" dirty="0" smtClean="0"/>
              <a:t>) multiplied by the proportion of output that each unit of money is expected to claim, or β</a:t>
            </a:r>
            <a:r>
              <a:rPr lang="en-US" i="1" dirty="0" smtClean="0"/>
              <a:t>t</a:t>
            </a:r>
            <a:r>
              <a:rPr lang="en-US" dirty="0" smtClean="0"/>
              <a:t> :</a:t>
            </a:r>
          </a:p>
          <a:p>
            <a:endParaRPr lang="en-US" dirty="0" smtClean="0"/>
          </a:p>
          <a:p>
            <a:pPr>
              <a:spcBef>
                <a:spcPts val="800"/>
              </a:spcBef>
            </a:pPr>
            <a:r>
              <a:rPr lang="en-US" dirty="0" smtClean="0"/>
              <a:t>Substituting for </a:t>
            </a:r>
            <a:r>
              <a:rPr lang="en-US" dirty="0"/>
              <a:t>β</a:t>
            </a:r>
            <a:r>
              <a:rPr lang="en-US" i="1" dirty="0"/>
              <a:t>t</a:t>
            </a:r>
            <a:r>
              <a:rPr lang="en-US" dirty="0"/>
              <a:t> </a:t>
            </a:r>
            <a:r>
              <a:rPr lang="en-US" dirty="0" smtClean="0"/>
              <a:t>:</a:t>
            </a:r>
          </a:p>
          <a:p>
            <a:endParaRPr lang="en-US" dirty="0"/>
          </a:p>
          <a:p>
            <a:pPr>
              <a:spcBef>
                <a:spcPts val="3400"/>
              </a:spcBef>
            </a:pPr>
            <a:r>
              <a:rPr lang="en-US" dirty="0" smtClean="0"/>
              <a:t>The expected future benefit of one dollar spent at future time t depends upon the expected monetary base at that time and the initial velocity of money at announcement date.</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638200596"/>
              </p:ext>
            </p:extLst>
          </p:nvPr>
        </p:nvGraphicFramePr>
        <p:xfrm>
          <a:off x="2960688" y="3313113"/>
          <a:ext cx="2713037" cy="555625"/>
        </p:xfrm>
        <a:graphic>
          <a:graphicData uri="http://schemas.openxmlformats.org/presentationml/2006/ole">
            <mc:AlternateContent xmlns:mc="http://schemas.openxmlformats.org/markup-compatibility/2006">
              <mc:Choice xmlns:v="urn:schemas-microsoft-com:vml" Requires="v">
                <p:oleObj spid="_x0000_s895251" name="Equation" r:id="rId3" imgW="1054100" imgH="215900" progId="Equation.3">
                  <p:embed/>
                </p:oleObj>
              </mc:Choice>
              <mc:Fallback>
                <p:oleObj name="Equation" r:id="rId3" imgW="1054100" imgH="215900" progId="Equation.3">
                  <p:embed/>
                  <p:pic>
                    <p:nvPicPr>
                      <p:cNvPr id="0" name=""/>
                      <p:cNvPicPr/>
                      <p:nvPr/>
                    </p:nvPicPr>
                    <p:blipFill>
                      <a:blip r:embed="rId4"/>
                      <a:stretch>
                        <a:fillRect/>
                      </a:stretch>
                    </p:blipFill>
                    <p:spPr>
                      <a:xfrm>
                        <a:off x="2960688" y="3313113"/>
                        <a:ext cx="2713037" cy="55562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750811954"/>
              </p:ext>
            </p:extLst>
          </p:nvPr>
        </p:nvGraphicFramePr>
        <p:xfrm>
          <a:off x="3179763" y="4198938"/>
          <a:ext cx="2016125" cy="1039812"/>
        </p:xfrm>
        <a:graphic>
          <a:graphicData uri="http://schemas.openxmlformats.org/presentationml/2006/ole">
            <mc:AlternateContent xmlns:mc="http://schemas.openxmlformats.org/markup-compatibility/2006">
              <mc:Choice xmlns:v="urn:schemas-microsoft-com:vml" Requires="v">
                <p:oleObj spid="_x0000_s895252" name="Equation" r:id="rId5" imgW="838200" imgH="431800" progId="Equation.3">
                  <p:embed/>
                </p:oleObj>
              </mc:Choice>
              <mc:Fallback>
                <p:oleObj name="Equation" r:id="rId5" imgW="838200" imgH="431800" progId="Equation.3">
                  <p:embed/>
                  <p:pic>
                    <p:nvPicPr>
                      <p:cNvPr id="0" name=""/>
                      <p:cNvPicPr/>
                      <p:nvPr/>
                    </p:nvPicPr>
                    <p:blipFill>
                      <a:blip r:embed="rId6"/>
                      <a:stretch>
                        <a:fillRect/>
                      </a:stretch>
                    </p:blipFill>
                    <p:spPr>
                      <a:xfrm>
                        <a:off x="3179763" y="4198938"/>
                        <a:ext cx="2016125" cy="1039812"/>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163</a:t>
            </a:fld>
            <a:endParaRPr lang="en-US" dirty="0"/>
          </a:p>
        </p:txBody>
      </p:sp>
    </p:spTree>
    <p:extLst>
      <p:ext uri="{BB962C8B-B14F-4D97-AF65-F5344CB8AC3E}">
        <p14:creationId xmlns:p14="http://schemas.microsoft.com/office/powerpoint/2010/main" val="1041642045"/>
      </p:ext>
    </p:extLst>
  </p:cSld>
  <p:clrMapOvr>
    <a:masterClrMapping/>
  </p:clrMapOvr>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“Extended Form” Version of The Model for Money</a:t>
            </a:r>
            <a:endParaRPr lang="en-US" sz="4000" dirty="0"/>
          </a:p>
        </p:txBody>
      </p:sp>
      <p:sp>
        <p:nvSpPr>
          <p:cNvPr id="3" name="Content Placeholder 2"/>
          <p:cNvSpPr>
            <a:spLocks noGrp="1"/>
          </p:cNvSpPr>
          <p:nvPr>
            <p:ph idx="1"/>
          </p:nvPr>
        </p:nvSpPr>
        <p:spPr>
          <a:xfrm>
            <a:off x="497006" y="1819386"/>
            <a:ext cx="8154589" cy="2486510"/>
          </a:xfrm>
        </p:spPr>
        <p:txBody>
          <a:bodyPr>
            <a:normAutofit/>
          </a:bodyPr>
          <a:lstStyle/>
          <a:p>
            <a:r>
              <a:rPr lang="en-US" sz="2100" dirty="0"/>
              <a:t>Therefore, the expected future value of a unit of money held now, invested and spent at time </a:t>
            </a:r>
            <a:r>
              <a:rPr lang="en-US" sz="2100" i="1" dirty="0"/>
              <a:t>t</a:t>
            </a:r>
            <a:r>
              <a:rPr lang="en-US" sz="2100" dirty="0"/>
              <a:t> can be calculated as</a:t>
            </a:r>
            <a:r>
              <a:rPr lang="en-US" sz="2100" dirty="0" smtClean="0"/>
              <a:t>:</a:t>
            </a:r>
          </a:p>
          <a:p>
            <a:pPr marL="0" indent="0">
              <a:buNone/>
            </a:pPr>
            <a:endParaRPr lang="en-US" sz="2100" dirty="0" smtClean="0"/>
          </a:p>
          <a:p>
            <a:pPr>
              <a:spcBef>
                <a:spcPts val="3800"/>
              </a:spcBef>
            </a:pPr>
            <a:r>
              <a:rPr lang="en-US" sz="2100" dirty="0" smtClean="0"/>
              <a:t>Substituting for </a:t>
            </a:r>
            <a:r>
              <a:rPr lang="en-US" sz="2100" i="1" dirty="0" smtClean="0"/>
              <a:t>FB*</a:t>
            </a:r>
            <a:r>
              <a:rPr lang="en-US" sz="2100" i="1" baseline="-25000" dirty="0" smtClean="0"/>
              <a:t>t</a:t>
            </a:r>
            <a:r>
              <a:rPr lang="en-US" sz="2100" dirty="0" smtClean="0"/>
              <a:t> creates the “extended form” version of the discounted future benefits model for money:</a:t>
            </a:r>
            <a:endParaRPr lang="en-US" sz="2100"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93551314"/>
              </p:ext>
            </p:extLst>
          </p:nvPr>
        </p:nvGraphicFramePr>
        <p:xfrm>
          <a:off x="2533650" y="2505657"/>
          <a:ext cx="3398838" cy="1103313"/>
        </p:xfrm>
        <a:graphic>
          <a:graphicData uri="http://schemas.openxmlformats.org/presentationml/2006/ole">
            <mc:AlternateContent xmlns:mc="http://schemas.openxmlformats.org/markup-compatibility/2006">
              <mc:Choice xmlns:v="urn:schemas-microsoft-com:vml" Requires="v">
                <p:oleObj spid="_x0000_s897368" name="Equation" r:id="rId3" imgW="1409700" imgH="457200" progId="Equation.3">
                  <p:embed/>
                </p:oleObj>
              </mc:Choice>
              <mc:Fallback>
                <p:oleObj name="Equation" r:id="rId3" imgW="1409700" imgH="457200" progId="Equation.3">
                  <p:embed/>
                  <p:pic>
                    <p:nvPicPr>
                      <p:cNvPr id="0" name=""/>
                      <p:cNvPicPr/>
                      <p:nvPr/>
                    </p:nvPicPr>
                    <p:blipFill>
                      <a:blip r:embed="rId4"/>
                      <a:stretch>
                        <a:fillRect/>
                      </a:stretch>
                    </p:blipFill>
                    <p:spPr>
                      <a:xfrm>
                        <a:off x="2533650" y="2505657"/>
                        <a:ext cx="3398838" cy="1103313"/>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301037960"/>
              </p:ext>
            </p:extLst>
          </p:nvPr>
        </p:nvGraphicFramePr>
        <p:xfrm>
          <a:off x="950913" y="4215007"/>
          <a:ext cx="7280275" cy="1027112"/>
        </p:xfrm>
        <a:graphic>
          <a:graphicData uri="http://schemas.openxmlformats.org/presentationml/2006/ole">
            <mc:AlternateContent xmlns:mc="http://schemas.openxmlformats.org/markup-compatibility/2006">
              <mc:Choice xmlns:v="urn:schemas-microsoft-com:vml" Requires="v">
                <p:oleObj spid="_x0000_s897369" name="Equation" r:id="rId5" imgW="3162300" imgH="444500" progId="Equation.3">
                  <p:embed/>
                </p:oleObj>
              </mc:Choice>
              <mc:Fallback>
                <p:oleObj name="Equation" r:id="rId5" imgW="3162300" imgH="444500" progId="Equation.3">
                  <p:embed/>
                  <p:pic>
                    <p:nvPicPr>
                      <p:cNvPr id="0" name=""/>
                      <p:cNvPicPr/>
                      <p:nvPr/>
                    </p:nvPicPr>
                    <p:blipFill>
                      <a:blip r:embed="rId6"/>
                      <a:stretch>
                        <a:fillRect/>
                      </a:stretch>
                    </p:blipFill>
                    <p:spPr>
                      <a:xfrm>
                        <a:off x="950913" y="4215007"/>
                        <a:ext cx="7280275" cy="1027112"/>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14598889"/>
              </p:ext>
            </p:extLst>
          </p:nvPr>
        </p:nvGraphicFramePr>
        <p:xfrm>
          <a:off x="1316038" y="5264344"/>
          <a:ext cx="7002462" cy="1017588"/>
        </p:xfrm>
        <a:graphic>
          <a:graphicData uri="http://schemas.openxmlformats.org/presentationml/2006/ole">
            <mc:AlternateContent xmlns:mc="http://schemas.openxmlformats.org/markup-compatibility/2006">
              <mc:Choice xmlns:v="urn:schemas-microsoft-com:vml" Requires="v">
                <p:oleObj spid="_x0000_s897370" name="Equation" r:id="rId7" imgW="3060700" imgH="444500" progId="Equation.3">
                  <p:embed/>
                </p:oleObj>
              </mc:Choice>
              <mc:Fallback>
                <p:oleObj name="Equation" r:id="rId7" imgW="3060700" imgH="444500" progId="Equation.3">
                  <p:embed/>
                  <p:pic>
                    <p:nvPicPr>
                      <p:cNvPr id="0" name=""/>
                      <p:cNvPicPr/>
                      <p:nvPr/>
                    </p:nvPicPr>
                    <p:blipFill>
                      <a:blip r:embed="rId8"/>
                      <a:stretch>
                        <a:fillRect/>
                      </a:stretch>
                    </p:blipFill>
                    <p:spPr>
                      <a:xfrm>
                        <a:off x="1316038" y="5264344"/>
                        <a:ext cx="7002462" cy="1017588"/>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164</a:t>
            </a:fld>
            <a:endParaRPr lang="en-US" dirty="0"/>
          </a:p>
        </p:txBody>
      </p:sp>
    </p:spTree>
    <p:extLst>
      <p:ext uri="{BB962C8B-B14F-4D97-AF65-F5344CB8AC3E}">
        <p14:creationId xmlns:p14="http://schemas.microsoft.com/office/powerpoint/2010/main" val="2154284677"/>
      </p:ext>
    </p:extLst>
  </p:cSld>
  <p:clrMapOvr>
    <a:masterClrMapping/>
  </p:clrMapOvr>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“Short Form” Version of the Model for Money</a:t>
            </a:r>
            <a:endParaRPr lang="en-US" sz="4000" dirty="0"/>
          </a:p>
        </p:txBody>
      </p:sp>
      <p:sp>
        <p:nvSpPr>
          <p:cNvPr id="3" name="Content Placeholder 2"/>
          <p:cNvSpPr>
            <a:spLocks noGrp="1"/>
          </p:cNvSpPr>
          <p:nvPr>
            <p:ph idx="1"/>
          </p:nvPr>
        </p:nvSpPr>
        <p:spPr>
          <a:xfrm>
            <a:off x="497006" y="1804482"/>
            <a:ext cx="8209812" cy="4748382"/>
          </a:xfrm>
        </p:spPr>
        <p:txBody>
          <a:bodyPr>
            <a:normAutofit fontScale="92500"/>
          </a:bodyPr>
          <a:lstStyle/>
          <a:p>
            <a:r>
              <a:rPr lang="en-US" dirty="0" smtClean="0"/>
              <a:t>We can express the discounted future benefits model for money in general terms (the “short form” version):</a:t>
            </a:r>
          </a:p>
          <a:p>
            <a:pPr marL="0" indent="0">
              <a:buNone/>
            </a:pPr>
            <a:endParaRPr lang="en-US" dirty="0"/>
          </a:p>
          <a:p>
            <a:pPr>
              <a:spcBef>
                <a:spcPts val="5000"/>
              </a:spcBef>
            </a:pPr>
            <a:r>
              <a:rPr lang="en-US" dirty="0" smtClean="0"/>
              <a:t>Since </a:t>
            </a:r>
            <a:r>
              <a:rPr lang="en-US" i="1" dirty="0" smtClean="0"/>
              <a:t>n</a:t>
            </a:r>
            <a:r>
              <a:rPr lang="en-US" dirty="0" smtClean="0"/>
              <a:t> and </a:t>
            </a:r>
            <a:r>
              <a:rPr lang="en-US" i="1" dirty="0" err="1" smtClean="0"/>
              <a:t>v</a:t>
            </a:r>
            <a:r>
              <a:rPr lang="en-US" i="1" baseline="-25000" dirty="0" err="1" smtClean="0"/>
              <a:t>k</a:t>
            </a:r>
            <a:r>
              <a:rPr lang="en-US" dirty="0" smtClean="0"/>
              <a:t> are constants, we can further simplify this as:</a:t>
            </a:r>
          </a:p>
          <a:p>
            <a:pPr>
              <a:spcBef>
                <a:spcPts val="3200"/>
              </a:spcBef>
            </a:pPr>
            <a:endParaRPr lang="en-US" dirty="0"/>
          </a:p>
          <a:p>
            <a:pPr>
              <a:spcBef>
                <a:spcPts val="3400"/>
              </a:spcBef>
            </a:pPr>
            <a:r>
              <a:rPr lang="en-US" dirty="0" smtClean="0"/>
              <a:t>If we assume that the spending horizon </a:t>
            </a:r>
            <a:r>
              <a:rPr lang="en-US" i="1" dirty="0" smtClean="0"/>
              <a:t>n</a:t>
            </a:r>
            <a:r>
              <a:rPr lang="en-US" dirty="0" smtClean="0"/>
              <a:t> is roughly 30-40 years (a subject for further discussion), then what we have is a discounted future benefits model for a long-duration asset.</a:t>
            </a:r>
          </a:p>
        </p:txBody>
      </p:sp>
      <p:graphicFrame>
        <p:nvGraphicFramePr>
          <p:cNvPr id="4" name="Object 3"/>
          <p:cNvGraphicFramePr>
            <a:graphicFrameLocks noChangeAspect="1"/>
          </p:cNvGraphicFramePr>
          <p:nvPr>
            <p:extLst>
              <p:ext uri="{D42A27DB-BD31-4B8C-83A1-F6EECF244321}">
                <p14:modId xmlns:p14="http://schemas.microsoft.com/office/powerpoint/2010/main" val="929920053"/>
              </p:ext>
            </p:extLst>
          </p:nvPr>
        </p:nvGraphicFramePr>
        <p:xfrm>
          <a:off x="4514850" y="3328045"/>
          <a:ext cx="114300" cy="165100"/>
        </p:xfrm>
        <a:graphic>
          <a:graphicData uri="http://schemas.openxmlformats.org/presentationml/2006/ole">
            <mc:AlternateContent xmlns:mc="http://schemas.openxmlformats.org/markup-compatibility/2006">
              <mc:Choice xmlns:v="urn:schemas-microsoft-com:vml" Requires="v">
                <p:oleObj spid="_x0000_s930084"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28045"/>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671540755"/>
              </p:ext>
            </p:extLst>
          </p:nvPr>
        </p:nvGraphicFramePr>
        <p:xfrm>
          <a:off x="2106613" y="2530863"/>
          <a:ext cx="4560887" cy="1087438"/>
        </p:xfrm>
        <a:graphic>
          <a:graphicData uri="http://schemas.openxmlformats.org/presentationml/2006/ole">
            <mc:AlternateContent xmlns:mc="http://schemas.openxmlformats.org/markup-compatibility/2006">
              <mc:Choice xmlns:v="urn:schemas-microsoft-com:vml" Requires="v">
                <p:oleObj spid="_x0000_s930085" name="Equation" r:id="rId5" imgW="1917700" imgH="457200" progId="Equation.3">
                  <p:embed/>
                </p:oleObj>
              </mc:Choice>
              <mc:Fallback>
                <p:oleObj name="Equation" r:id="rId5" imgW="1917700" imgH="457200" progId="Equation.3">
                  <p:embed/>
                  <p:pic>
                    <p:nvPicPr>
                      <p:cNvPr id="0" name=""/>
                      <p:cNvPicPr/>
                      <p:nvPr/>
                    </p:nvPicPr>
                    <p:blipFill>
                      <a:blip r:embed="rId6"/>
                      <a:stretch>
                        <a:fillRect/>
                      </a:stretch>
                    </p:blipFill>
                    <p:spPr>
                      <a:xfrm>
                        <a:off x="2106613" y="2530863"/>
                        <a:ext cx="4560887" cy="1087438"/>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47941967"/>
              </p:ext>
            </p:extLst>
          </p:nvPr>
        </p:nvGraphicFramePr>
        <p:xfrm>
          <a:off x="1835150" y="4089594"/>
          <a:ext cx="5286375" cy="1147763"/>
        </p:xfrm>
        <a:graphic>
          <a:graphicData uri="http://schemas.openxmlformats.org/presentationml/2006/ole">
            <mc:AlternateContent xmlns:mc="http://schemas.openxmlformats.org/markup-compatibility/2006">
              <mc:Choice xmlns:v="urn:schemas-microsoft-com:vml" Requires="v">
                <p:oleObj spid="_x0000_s930086" name="Equation" r:id="rId7" imgW="2222500" imgH="482600" progId="Equation.3">
                  <p:embed/>
                </p:oleObj>
              </mc:Choice>
              <mc:Fallback>
                <p:oleObj name="Equation" r:id="rId7" imgW="2222500" imgH="482600" progId="Equation.3">
                  <p:embed/>
                  <p:pic>
                    <p:nvPicPr>
                      <p:cNvPr id="0" name=""/>
                      <p:cNvPicPr/>
                      <p:nvPr/>
                    </p:nvPicPr>
                    <p:blipFill>
                      <a:blip r:embed="rId8"/>
                      <a:stretch>
                        <a:fillRect/>
                      </a:stretch>
                    </p:blipFill>
                    <p:spPr>
                      <a:xfrm>
                        <a:off x="1835150" y="4089594"/>
                        <a:ext cx="5286375" cy="114776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165</a:t>
            </a:fld>
            <a:endParaRPr lang="en-US" dirty="0"/>
          </a:p>
        </p:txBody>
      </p:sp>
    </p:spTree>
    <p:extLst>
      <p:ext uri="{BB962C8B-B14F-4D97-AF65-F5344CB8AC3E}">
        <p14:creationId xmlns:p14="http://schemas.microsoft.com/office/powerpoint/2010/main" val="4114355054"/>
      </p:ext>
    </p:extLst>
  </p:cSld>
  <p:clrMapOvr>
    <a:masterClrMapping/>
  </p:clrMapOvr>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Initial Models for the Price Level and the Velocity of Money</a:t>
            </a:r>
            <a:endParaRPr lang="en-US" sz="4000" dirty="0"/>
          </a:p>
        </p:txBody>
      </p:sp>
      <p:sp>
        <p:nvSpPr>
          <p:cNvPr id="3" name="Content Placeholder 2"/>
          <p:cNvSpPr>
            <a:spLocks noGrp="1"/>
          </p:cNvSpPr>
          <p:nvPr>
            <p:ph idx="1"/>
          </p:nvPr>
        </p:nvSpPr>
        <p:spPr>
          <a:xfrm>
            <a:off x="497006" y="1803149"/>
            <a:ext cx="8191404" cy="4547265"/>
          </a:xfrm>
        </p:spPr>
        <p:txBody>
          <a:bodyPr>
            <a:normAutofit fontScale="92500"/>
          </a:bodyPr>
          <a:lstStyle/>
          <a:p>
            <a:r>
              <a:rPr lang="en-US" dirty="0" smtClean="0"/>
              <a:t>Using the discounted future benefits model, we can calculate the price level as:</a:t>
            </a:r>
          </a:p>
          <a:p>
            <a:pPr marL="0" indent="0">
              <a:buNone/>
            </a:pPr>
            <a:endParaRPr lang="en-US" dirty="0" smtClean="0"/>
          </a:p>
          <a:p>
            <a:pPr>
              <a:spcBef>
                <a:spcPts val="3800"/>
              </a:spcBef>
            </a:pPr>
            <a:r>
              <a:rPr lang="en-US" dirty="0" smtClean="0"/>
              <a:t>Furthermore, we can express velocity of money as:</a:t>
            </a:r>
          </a:p>
          <a:p>
            <a:endParaRPr lang="en-US" dirty="0" smtClean="0"/>
          </a:p>
          <a:p>
            <a:pPr>
              <a:spcBef>
                <a:spcPts val="5400"/>
              </a:spcBef>
            </a:pPr>
            <a:r>
              <a:rPr lang="en-US" dirty="0" smtClean="0"/>
              <a:t>While these models of the price level and velocity may be useful, they are not very elegant. We can create more intuitive models for both by making a couple of simplifying assumptions.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999246799"/>
              </p:ext>
            </p:extLst>
          </p:nvPr>
        </p:nvGraphicFramePr>
        <p:xfrm>
          <a:off x="657225" y="3959419"/>
          <a:ext cx="8093075" cy="1147763"/>
        </p:xfrm>
        <a:graphic>
          <a:graphicData uri="http://schemas.openxmlformats.org/presentationml/2006/ole">
            <mc:AlternateContent xmlns:mc="http://schemas.openxmlformats.org/markup-compatibility/2006">
              <mc:Choice xmlns:v="urn:schemas-microsoft-com:vml" Requires="v">
                <p:oleObj spid="_x0000_s918742" name="Equation" r:id="rId3" imgW="3403600" imgH="482600" progId="Equation.3">
                  <p:embed/>
                </p:oleObj>
              </mc:Choice>
              <mc:Fallback>
                <p:oleObj name="Equation" r:id="rId3" imgW="3403600" imgH="482600" progId="Equation.3">
                  <p:embed/>
                  <p:pic>
                    <p:nvPicPr>
                      <p:cNvPr id="0" name=""/>
                      <p:cNvPicPr/>
                      <p:nvPr/>
                    </p:nvPicPr>
                    <p:blipFill>
                      <a:blip r:embed="rId4"/>
                      <a:stretch>
                        <a:fillRect/>
                      </a:stretch>
                    </p:blipFill>
                    <p:spPr>
                      <a:xfrm>
                        <a:off x="657225" y="3959419"/>
                        <a:ext cx="8093075" cy="1147763"/>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798364482"/>
              </p:ext>
            </p:extLst>
          </p:nvPr>
        </p:nvGraphicFramePr>
        <p:xfrm>
          <a:off x="1101725" y="2437007"/>
          <a:ext cx="6915150" cy="1147762"/>
        </p:xfrm>
        <a:graphic>
          <a:graphicData uri="http://schemas.openxmlformats.org/presentationml/2006/ole">
            <mc:AlternateContent xmlns:mc="http://schemas.openxmlformats.org/markup-compatibility/2006">
              <mc:Choice xmlns:v="urn:schemas-microsoft-com:vml" Requires="v">
                <p:oleObj spid="_x0000_s918743" name="Equation" r:id="rId5" imgW="2908300" imgH="482600" progId="Equation.3">
                  <p:embed/>
                </p:oleObj>
              </mc:Choice>
              <mc:Fallback>
                <p:oleObj name="Equation" r:id="rId5" imgW="2908300" imgH="482600" progId="Equation.3">
                  <p:embed/>
                  <p:pic>
                    <p:nvPicPr>
                      <p:cNvPr id="0" name=""/>
                      <p:cNvPicPr/>
                      <p:nvPr/>
                    </p:nvPicPr>
                    <p:blipFill>
                      <a:blip r:embed="rId6"/>
                      <a:stretch>
                        <a:fillRect/>
                      </a:stretch>
                    </p:blipFill>
                    <p:spPr>
                      <a:xfrm>
                        <a:off x="1101725" y="2437007"/>
                        <a:ext cx="6915150" cy="1147762"/>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166</a:t>
            </a:fld>
            <a:endParaRPr lang="en-US" dirty="0"/>
          </a:p>
        </p:txBody>
      </p:sp>
    </p:spTree>
    <p:extLst>
      <p:ext uri="{BB962C8B-B14F-4D97-AF65-F5344CB8AC3E}">
        <p14:creationId xmlns:p14="http://schemas.microsoft.com/office/powerpoint/2010/main" val="2132721178"/>
      </p:ext>
    </p:extLst>
  </p:cSld>
  <p:clrMapOvr>
    <a:masterClrMapping/>
  </p:clrMapOvr>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Simplifying The Model</a:t>
            </a:r>
            <a:endParaRPr lang="en-US" sz="4000" dirty="0"/>
          </a:p>
        </p:txBody>
      </p:sp>
      <p:sp>
        <p:nvSpPr>
          <p:cNvPr id="3" name="Content Placeholder 2"/>
          <p:cNvSpPr>
            <a:spLocks noGrp="1"/>
          </p:cNvSpPr>
          <p:nvPr>
            <p:ph idx="1"/>
          </p:nvPr>
        </p:nvSpPr>
        <p:spPr>
          <a:xfrm>
            <a:off x="497007" y="1822393"/>
            <a:ext cx="8283441" cy="4492051"/>
          </a:xfrm>
        </p:spPr>
        <p:txBody>
          <a:bodyPr>
            <a:normAutofit fontScale="92500" lnSpcReduction="10000"/>
          </a:bodyPr>
          <a:lstStyle/>
          <a:p>
            <a:r>
              <a:rPr lang="en-US" dirty="0" smtClean="0"/>
              <a:t>We can simplify the model by making two assumptions. [There is a risk involved in doing this, namely that it tends to incorrectly imply a diminished role for </a:t>
            </a:r>
            <a:r>
              <a:rPr lang="en-US" i="1" dirty="0" smtClean="0"/>
              <a:t>V</a:t>
            </a:r>
            <a:r>
              <a:rPr lang="en-US" i="1" baseline="-25000" dirty="0" smtClean="0"/>
              <a:t>G</a:t>
            </a:r>
            <a:r>
              <a:rPr lang="en-US" dirty="0" smtClean="0"/>
              <a:t>  and the left side of the Goods-Money Framework in price level determination.]</a:t>
            </a:r>
          </a:p>
          <a:p>
            <a:pPr>
              <a:spcBef>
                <a:spcPts val="1400"/>
              </a:spcBef>
            </a:pPr>
            <a:r>
              <a:rPr lang="en-US" dirty="0" smtClean="0"/>
              <a:t>Firstly, let’s assume “constant growth” expectations for both the monetary base and real output. Expected monetary base growth will be denoted as </a:t>
            </a:r>
            <a:r>
              <a:rPr lang="en-US" i="1" dirty="0" smtClean="0"/>
              <a:t>m</a:t>
            </a:r>
            <a:r>
              <a:rPr lang="en-US" dirty="0" smtClean="0"/>
              <a:t> and expected real output growth will be denoted as </a:t>
            </a:r>
            <a:r>
              <a:rPr lang="en-US" i="1" dirty="0" smtClean="0"/>
              <a:t>g</a:t>
            </a:r>
            <a:r>
              <a:rPr lang="en-US" dirty="0" smtClean="0"/>
              <a:t>.</a:t>
            </a:r>
          </a:p>
          <a:p>
            <a:pPr>
              <a:spcBef>
                <a:spcPts val="1400"/>
              </a:spcBef>
            </a:pPr>
            <a:r>
              <a:rPr lang="en-US" dirty="0" smtClean="0"/>
              <a:t>Secondly, let’s assume that no change is expected in the general value level over the course of the spending horizon (estimated growth rate of </a:t>
            </a:r>
            <a:r>
              <a:rPr lang="en-US" i="1" dirty="0" smtClean="0"/>
              <a:t>V</a:t>
            </a:r>
            <a:r>
              <a:rPr lang="en-US" i="1" baseline="-25000" dirty="0" smtClean="0"/>
              <a:t>G</a:t>
            </a:r>
            <a:r>
              <a:rPr lang="en-US" dirty="0" smtClean="0"/>
              <a:t> = 0%). This assumption is not entirely unreasonable given the mean reversion view of the general value level expounded in The Inflation Enigma.</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167</a:t>
            </a:fld>
            <a:endParaRPr lang="en-US" dirty="0"/>
          </a:p>
        </p:txBody>
      </p:sp>
    </p:spTree>
    <p:extLst>
      <p:ext uri="{BB962C8B-B14F-4D97-AF65-F5344CB8AC3E}">
        <p14:creationId xmlns:p14="http://schemas.microsoft.com/office/powerpoint/2010/main" val="2755977841"/>
      </p:ext>
    </p:extLst>
  </p:cSld>
  <p:clrMapOvr>
    <a:masterClrMapping/>
  </p:clrMapOvr>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244158"/>
            <a:ext cx="8161173" cy="1339850"/>
          </a:xfrm>
        </p:spPr>
        <p:txBody>
          <a:bodyPr>
            <a:normAutofit/>
          </a:bodyPr>
          <a:lstStyle/>
          <a:p>
            <a:r>
              <a:rPr lang="en-US" sz="4000" dirty="0"/>
              <a:t>The Discounted Future Benefits Model (Constant Growth Version</a:t>
            </a:r>
            <a:r>
              <a:rPr lang="en-US" sz="4000" dirty="0" smtClean="0"/>
              <a:t>)</a:t>
            </a:r>
            <a:endParaRPr lang="en-US" sz="4000" dirty="0"/>
          </a:p>
        </p:txBody>
      </p:sp>
      <p:sp>
        <p:nvSpPr>
          <p:cNvPr id="3" name="Content Placeholder 2"/>
          <p:cNvSpPr>
            <a:spLocks noGrp="1"/>
          </p:cNvSpPr>
          <p:nvPr>
            <p:ph idx="1"/>
          </p:nvPr>
        </p:nvSpPr>
        <p:spPr>
          <a:xfrm>
            <a:off x="497007" y="1803150"/>
            <a:ext cx="8301850" cy="3565863"/>
          </a:xfrm>
        </p:spPr>
        <p:txBody>
          <a:bodyPr>
            <a:normAutofit/>
          </a:bodyPr>
          <a:lstStyle/>
          <a:p>
            <a:r>
              <a:rPr lang="en-US" sz="2200" dirty="0" smtClean="0"/>
              <a:t>The short form version of the Discounted </a:t>
            </a:r>
            <a:r>
              <a:rPr lang="en-US" sz="2200" dirty="0"/>
              <a:t>F</a:t>
            </a:r>
            <a:r>
              <a:rPr lang="en-US" sz="2200" dirty="0" smtClean="0"/>
              <a:t>uture </a:t>
            </a:r>
            <a:r>
              <a:rPr lang="en-US" sz="2200" dirty="0"/>
              <a:t>B</a:t>
            </a:r>
            <a:r>
              <a:rPr lang="en-US" sz="2200" dirty="0" smtClean="0"/>
              <a:t>enefits </a:t>
            </a:r>
            <a:r>
              <a:rPr lang="en-US" sz="2200" dirty="0"/>
              <a:t>M</a:t>
            </a:r>
            <a:r>
              <a:rPr lang="en-US" sz="2200" dirty="0" smtClean="0"/>
              <a:t>odel states:</a:t>
            </a:r>
          </a:p>
          <a:p>
            <a:endParaRPr lang="en-US" sz="2200" dirty="0" smtClean="0"/>
          </a:p>
          <a:p>
            <a:pPr>
              <a:spcBef>
                <a:spcPts val="4400"/>
              </a:spcBef>
            </a:pPr>
            <a:r>
              <a:rPr lang="en-US" sz="2200" dirty="0" smtClean="0"/>
              <a:t>Using our constant growth assumptions for output (</a:t>
            </a:r>
            <a:r>
              <a:rPr lang="en-US" sz="2200" i="1" dirty="0" smtClean="0"/>
              <a:t>g</a:t>
            </a:r>
            <a:r>
              <a:rPr lang="en-US" sz="2200" dirty="0" smtClean="0"/>
              <a:t>), money (</a:t>
            </a:r>
            <a:r>
              <a:rPr lang="en-US" sz="2200" i="1" dirty="0" smtClean="0"/>
              <a:t>m</a:t>
            </a:r>
            <a:r>
              <a:rPr lang="en-US" sz="2200" dirty="0" smtClean="0"/>
              <a:t>) and the general value level (zero growth in </a:t>
            </a:r>
            <a:r>
              <a:rPr lang="en-US" sz="2200" i="1" dirty="0" smtClean="0"/>
              <a:t>V</a:t>
            </a:r>
            <a:r>
              <a:rPr lang="en-US" sz="2200" i="1" baseline="-25000" dirty="0" smtClean="0"/>
              <a:t>G </a:t>
            </a:r>
            <a:r>
              <a:rPr lang="en-US" sz="2200" dirty="0" smtClean="0"/>
              <a:t>), we can express the short form version of the model in terms of current levels of </a:t>
            </a:r>
            <a:r>
              <a:rPr lang="en-US" sz="2200" i="1" dirty="0" smtClean="0"/>
              <a:t>V</a:t>
            </a:r>
            <a:r>
              <a:rPr lang="en-US" sz="2200" i="1" baseline="-25000" dirty="0" smtClean="0"/>
              <a:t>G</a:t>
            </a:r>
            <a:r>
              <a:rPr lang="en-US" sz="2200" i="1" dirty="0" smtClean="0"/>
              <a:t> </a:t>
            </a:r>
            <a:r>
              <a:rPr lang="en-US" sz="2200" dirty="0" smtClean="0"/>
              <a:t>, </a:t>
            </a:r>
            <a:r>
              <a:rPr lang="en-US" sz="2200" i="1" dirty="0" smtClean="0"/>
              <a:t>q</a:t>
            </a:r>
            <a:r>
              <a:rPr lang="en-US" sz="2200" dirty="0" smtClean="0"/>
              <a:t> and </a:t>
            </a:r>
            <a:r>
              <a:rPr lang="en-US" sz="2200" i="1" dirty="0" smtClean="0"/>
              <a:t>M</a:t>
            </a:r>
            <a:r>
              <a:rPr lang="en-US" sz="2200" dirty="0" smtClean="0"/>
              <a:t>:</a:t>
            </a:r>
          </a:p>
          <a:p>
            <a:endParaRPr lang="en-US" dirty="0" smtClean="0"/>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889635188"/>
              </p:ext>
            </p:extLst>
          </p:nvPr>
        </p:nvGraphicFramePr>
        <p:xfrm>
          <a:off x="1997320" y="2403828"/>
          <a:ext cx="5284788" cy="1149350"/>
        </p:xfrm>
        <a:graphic>
          <a:graphicData uri="http://schemas.openxmlformats.org/presentationml/2006/ole">
            <mc:AlternateContent xmlns:mc="http://schemas.openxmlformats.org/markup-compatibility/2006">
              <mc:Choice xmlns:v="urn:schemas-microsoft-com:vml" Requires="v">
                <p:oleObj spid="_x0000_s931000" name="Equation" r:id="rId3" imgW="2222500" imgH="482600" progId="Equation.3">
                  <p:embed/>
                </p:oleObj>
              </mc:Choice>
              <mc:Fallback>
                <p:oleObj name="Equation" r:id="rId3" imgW="2222500" imgH="482600" progId="Equation.3">
                  <p:embed/>
                  <p:pic>
                    <p:nvPicPr>
                      <p:cNvPr id="0" name=""/>
                      <p:cNvPicPr/>
                      <p:nvPr/>
                    </p:nvPicPr>
                    <p:blipFill>
                      <a:blip r:embed="rId4"/>
                      <a:stretch>
                        <a:fillRect/>
                      </a:stretch>
                    </p:blipFill>
                    <p:spPr>
                      <a:xfrm>
                        <a:off x="1997320" y="2403828"/>
                        <a:ext cx="5284788" cy="114935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441462495"/>
              </p:ext>
            </p:extLst>
          </p:nvPr>
        </p:nvGraphicFramePr>
        <p:xfrm>
          <a:off x="1619373" y="4962613"/>
          <a:ext cx="6221412" cy="1147762"/>
        </p:xfrm>
        <a:graphic>
          <a:graphicData uri="http://schemas.openxmlformats.org/presentationml/2006/ole">
            <mc:AlternateContent xmlns:mc="http://schemas.openxmlformats.org/markup-compatibility/2006">
              <mc:Choice xmlns:v="urn:schemas-microsoft-com:vml" Requires="v">
                <p:oleObj spid="_x0000_s931001" name="Equation" r:id="rId5" imgW="2616200" imgH="482600" progId="Equation.3">
                  <p:embed/>
                </p:oleObj>
              </mc:Choice>
              <mc:Fallback>
                <p:oleObj name="Equation" r:id="rId5" imgW="2616200" imgH="482600" progId="Equation.3">
                  <p:embed/>
                  <p:pic>
                    <p:nvPicPr>
                      <p:cNvPr id="0" name=""/>
                      <p:cNvPicPr/>
                      <p:nvPr/>
                    </p:nvPicPr>
                    <p:blipFill>
                      <a:blip r:embed="rId6"/>
                      <a:stretch>
                        <a:fillRect/>
                      </a:stretch>
                    </p:blipFill>
                    <p:spPr>
                      <a:xfrm>
                        <a:off x="1619373" y="4962613"/>
                        <a:ext cx="6221412" cy="1147762"/>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168</a:t>
            </a:fld>
            <a:endParaRPr lang="en-US" dirty="0"/>
          </a:p>
        </p:txBody>
      </p:sp>
    </p:spTree>
    <p:extLst>
      <p:ext uri="{BB962C8B-B14F-4D97-AF65-F5344CB8AC3E}">
        <p14:creationId xmlns:p14="http://schemas.microsoft.com/office/powerpoint/2010/main" val="2357835355"/>
      </p:ext>
    </p:extLst>
  </p:cSld>
  <p:clrMapOvr>
    <a:masterClrMapping/>
  </p:clrMapOvr>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196410" cy="1339850"/>
          </a:xfrm>
        </p:spPr>
        <p:txBody>
          <a:bodyPr>
            <a:normAutofit/>
          </a:bodyPr>
          <a:lstStyle/>
          <a:p>
            <a:r>
              <a:rPr lang="en-US" sz="4000" dirty="0" smtClean="0"/>
              <a:t>An Intuitive Model for the</a:t>
            </a:r>
            <a:br>
              <a:rPr lang="en-US" sz="4000" dirty="0" smtClean="0"/>
            </a:br>
            <a:r>
              <a:rPr lang="en-US" sz="4000" dirty="0" smtClean="0"/>
              <a:t>Absolute Market Value of Money</a:t>
            </a:r>
            <a:endParaRPr lang="en-US" sz="4000" dirty="0"/>
          </a:p>
        </p:txBody>
      </p:sp>
      <p:sp>
        <p:nvSpPr>
          <p:cNvPr id="3" name="Content Placeholder 2"/>
          <p:cNvSpPr>
            <a:spLocks noGrp="1"/>
          </p:cNvSpPr>
          <p:nvPr>
            <p:ph idx="1"/>
          </p:nvPr>
        </p:nvSpPr>
        <p:spPr>
          <a:xfrm>
            <a:off x="500250" y="1806453"/>
            <a:ext cx="8196410" cy="4565138"/>
          </a:xfrm>
        </p:spPr>
        <p:txBody>
          <a:bodyPr>
            <a:noAutofit/>
          </a:bodyPr>
          <a:lstStyle/>
          <a:p>
            <a:r>
              <a:rPr lang="en-US" sz="2100" dirty="0" smtClean="0"/>
              <a:t>The “constant </a:t>
            </a:r>
            <a:r>
              <a:rPr lang="en-US" sz="2100" dirty="0"/>
              <a:t>growth” version of the </a:t>
            </a:r>
            <a:r>
              <a:rPr lang="en-US" sz="2100" dirty="0" smtClean="0"/>
              <a:t>DFB </a:t>
            </a:r>
            <a:r>
              <a:rPr lang="en-US" sz="2100" dirty="0"/>
              <a:t>model provides a far more intuitive picture of the </a:t>
            </a:r>
            <a:r>
              <a:rPr lang="en-US" sz="2100" dirty="0" smtClean="0"/>
              <a:t>absolute market value </a:t>
            </a:r>
            <a:r>
              <a:rPr lang="en-US" sz="2100" dirty="0"/>
              <a:t>of money.</a:t>
            </a:r>
          </a:p>
          <a:p>
            <a:endParaRPr lang="en-US" sz="2100" dirty="0" smtClean="0"/>
          </a:p>
          <a:p>
            <a:pPr>
              <a:spcBef>
                <a:spcPts val="4600"/>
              </a:spcBef>
            </a:pPr>
            <a:r>
              <a:rPr lang="en-US" sz="2100" dirty="0" smtClean="0"/>
              <a:t>The absolute market value of money depends on the initial value of money (carried through the model by </a:t>
            </a:r>
            <a:r>
              <a:rPr lang="en-US" sz="2100" i="1" dirty="0" err="1" smtClean="0"/>
              <a:t>v</a:t>
            </a:r>
            <a:r>
              <a:rPr lang="en-US" sz="2100" i="1" baseline="-25000" dirty="0" err="1" smtClean="0"/>
              <a:t>k</a:t>
            </a:r>
            <a:r>
              <a:rPr lang="en-US" sz="2100" i="1" baseline="-25000" dirty="0" smtClean="0"/>
              <a:t> </a:t>
            </a:r>
            <a:r>
              <a:rPr lang="en-US" sz="2100" dirty="0" smtClean="0"/>
              <a:t>) and current levels of real output </a:t>
            </a:r>
            <a:r>
              <a:rPr lang="en-US" sz="2100" i="1" dirty="0" smtClean="0"/>
              <a:t>q</a:t>
            </a:r>
            <a:r>
              <a:rPr lang="en-US" sz="2100" dirty="0" smtClean="0"/>
              <a:t>, base money </a:t>
            </a:r>
            <a:r>
              <a:rPr lang="en-US" sz="2100" i="1" dirty="0" smtClean="0"/>
              <a:t>M</a:t>
            </a:r>
            <a:r>
              <a:rPr lang="en-US" sz="2100" dirty="0" smtClean="0"/>
              <a:t> and the general value level </a:t>
            </a:r>
            <a:r>
              <a:rPr lang="en-US" sz="2100" i="1" dirty="0" smtClean="0"/>
              <a:t>V</a:t>
            </a:r>
            <a:r>
              <a:rPr lang="en-US" sz="2100" i="1" baseline="-25000" dirty="0" smtClean="0"/>
              <a:t>G </a:t>
            </a:r>
            <a:r>
              <a:rPr lang="en-US" sz="2100" dirty="0" smtClean="0"/>
              <a:t>. Further, the market value of money will rise if expected long-term output growth (</a:t>
            </a:r>
            <a:r>
              <a:rPr lang="en-US" sz="2100" i="1" dirty="0" smtClean="0"/>
              <a:t>g</a:t>
            </a:r>
            <a:r>
              <a:rPr lang="en-US" sz="2100" dirty="0" smtClean="0"/>
              <a:t>) rises, if expected long-term base money growth (</a:t>
            </a:r>
            <a:r>
              <a:rPr lang="en-US" sz="2100" i="1" dirty="0" smtClean="0"/>
              <a:t>m</a:t>
            </a:r>
            <a:r>
              <a:rPr lang="en-US" sz="2100" dirty="0" smtClean="0"/>
              <a:t>) falls, if long-term expected (risk adjusted) nominal investment returns on the diversified portfolio of assets (</a:t>
            </a:r>
            <a:r>
              <a:rPr lang="en-US" sz="2100" i="1" dirty="0" err="1" smtClean="0"/>
              <a:t>i</a:t>
            </a:r>
            <a:r>
              <a:rPr lang="en-US" sz="2100" dirty="0" smtClean="0"/>
              <a:t>) rises, or if the real discount rate applied by consumers to their future consumption (</a:t>
            </a:r>
            <a:r>
              <a:rPr lang="en-US" sz="2100" i="1" dirty="0" smtClean="0"/>
              <a:t>d</a:t>
            </a:r>
            <a:r>
              <a:rPr lang="en-US" sz="2100" dirty="0" smtClean="0"/>
              <a:t>) falls.</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169</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591921439"/>
              </p:ext>
            </p:extLst>
          </p:nvPr>
        </p:nvGraphicFramePr>
        <p:xfrm>
          <a:off x="1580893" y="2499398"/>
          <a:ext cx="6221412" cy="1147762"/>
        </p:xfrm>
        <a:graphic>
          <a:graphicData uri="http://schemas.openxmlformats.org/presentationml/2006/ole">
            <mc:AlternateContent xmlns:mc="http://schemas.openxmlformats.org/markup-compatibility/2006">
              <mc:Choice xmlns:v="urn:schemas-microsoft-com:vml" Requires="v">
                <p:oleObj spid="_x0000_s525983"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580893" y="2499398"/>
                        <a:ext cx="6221412" cy="1147762"/>
                      </a:xfrm>
                      <a:prstGeom prst="rect">
                        <a:avLst/>
                      </a:prstGeom>
                    </p:spPr>
                  </p:pic>
                </p:oleObj>
              </mc:Fallback>
            </mc:AlternateContent>
          </a:graphicData>
        </a:graphic>
      </p:graphicFrame>
    </p:spTree>
    <p:extLst>
      <p:ext uri="{BB962C8B-B14F-4D97-AF65-F5344CB8AC3E}">
        <p14:creationId xmlns:p14="http://schemas.microsoft.com/office/powerpoint/2010/main" val="1522964877"/>
      </p:ext>
    </p:extLst>
  </p:cSld>
  <p:clrMapOvr>
    <a:masterClrMapping/>
  </p:clrMapOvr>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Level</a:t>
            </a:r>
            <a:endParaRPr lang="en-US" sz="4000" dirty="0"/>
          </a:p>
        </p:txBody>
      </p:sp>
      <p:sp>
        <p:nvSpPr>
          <p:cNvPr id="3" name="Content Placeholder 2"/>
          <p:cNvSpPr>
            <a:spLocks noGrp="1"/>
          </p:cNvSpPr>
          <p:nvPr>
            <p:ph idx="1"/>
          </p:nvPr>
        </p:nvSpPr>
        <p:spPr>
          <a:xfrm>
            <a:off x="497008" y="1803150"/>
            <a:ext cx="8136180" cy="4620882"/>
          </a:xfrm>
        </p:spPr>
        <p:txBody>
          <a:bodyPr>
            <a:normAutofit fontScale="92500"/>
          </a:bodyPr>
          <a:lstStyle/>
          <a:p>
            <a:r>
              <a:rPr lang="en-US" dirty="0" smtClean="0"/>
              <a:t>We can use the constant growth version of the model to create a more elegant solution for the price level:</a:t>
            </a:r>
          </a:p>
          <a:p>
            <a:endParaRPr lang="en-US" dirty="0"/>
          </a:p>
          <a:p>
            <a:endParaRPr lang="en-US" dirty="0" smtClean="0"/>
          </a:p>
          <a:p>
            <a:endParaRPr lang="en-US" dirty="0" smtClean="0"/>
          </a:p>
          <a:p>
            <a:r>
              <a:rPr lang="en-US" dirty="0" smtClean="0"/>
              <a:t>In effect, the price is composed of a “baseline component” (not to be confused with the “baseline proportion”) and an “expectations component”. The baseline component is consistent with the quantity theory of money (price level depends upon current levels of money supply and real output).</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206822119"/>
              </p:ext>
            </p:extLst>
          </p:nvPr>
        </p:nvGraphicFramePr>
        <p:xfrm>
          <a:off x="1724329" y="2659063"/>
          <a:ext cx="5737225" cy="1147762"/>
        </p:xfrm>
        <a:graphic>
          <a:graphicData uri="http://schemas.openxmlformats.org/presentationml/2006/ole">
            <mc:AlternateContent xmlns:mc="http://schemas.openxmlformats.org/markup-compatibility/2006">
              <mc:Choice xmlns:v="urn:schemas-microsoft-com:vml" Requires="v">
                <p:oleObj spid="_x0000_s919665"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724329" y="2659063"/>
                        <a:ext cx="5737225" cy="1147762"/>
                      </a:xfrm>
                      <a:prstGeom prst="rect">
                        <a:avLst/>
                      </a:prstGeom>
                    </p:spPr>
                  </p:pic>
                </p:oleObj>
              </mc:Fallback>
            </mc:AlternateContent>
          </a:graphicData>
        </a:graphic>
      </p:graphicFrame>
      <p:sp>
        <p:nvSpPr>
          <p:cNvPr id="5" name="Left Bracket 4"/>
          <p:cNvSpPr/>
          <p:nvPr/>
        </p:nvSpPr>
        <p:spPr>
          <a:xfrm rot="16200000" flipV="1">
            <a:off x="3055583" y="3254374"/>
            <a:ext cx="165639" cy="138037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ket 5"/>
          <p:cNvSpPr/>
          <p:nvPr/>
        </p:nvSpPr>
        <p:spPr>
          <a:xfrm rot="16200000" flipV="1">
            <a:off x="5754975" y="2531683"/>
            <a:ext cx="165638" cy="282964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006424" y="4029322"/>
            <a:ext cx="2236510" cy="369332"/>
          </a:xfrm>
          <a:prstGeom prst="rect">
            <a:avLst/>
          </a:prstGeom>
          <a:noFill/>
        </p:spPr>
        <p:txBody>
          <a:bodyPr wrap="none" rtlCol="0">
            <a:spAutoFit/>
          </a:bodyPr>
          <a:lstStyle/>
          <a:p>
            <a:r>
              <a:rPr lang="en-US" dirty="0" smtClean="0"/>
              <a:t>Baseline Component</a:t>
            </a:r>
            <a:endParaRPr lang="en-US" dirty="0"/>
          </a:p>
        </p:txBody>
      </p:sp>
      <p:sp>
        <p:nvSpPr>
          <p:cNvPr id="8" name="TextBox 7"/>
          <p:cNvSpPr txBox="1"/>
          <p:nvPr/>
        </p:nvSpPr>
        <p:spPr>
          <a:xfrm>
            <a:off x="4518861" y="4014800"/>
            <a:ext cx="2685351" cy="369332"/>
          </a:xfrm>
          <a:prstGeom prst="rect">
            <a:avLst/>
          </a:prstGeom>
          <a:noFill/>
        </p:spPr>
        <p:txBody>
          <a:bodyPr wrap="none" rtlCol="0">
            <a:spAutoFit/>
          </a:bodyPr>
          <a:lstStyle/>
          <a:p>
            <a:r>
              <a:rPr lang="en-US" dirty="0" smtClean="0"/>
              <a:t>Expectations Component</a:t>
            </a:r>
            <a:endParaRPr lang="en-US" dirty="0"/>
          </a:p>
        </p:txBody>
      </p:sp>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170</a:t>
            </a:fld>
            <a:endParaRPr lang="en-US" dirty="0"/>
          </a:p>
        </p:txBody>
      </p:sp>
    </p:spTree>
    <p:extLst>
      <p:ext uri="{BB962C8B-B14F-4D97-AF65-F5344CB8AC3E}">
        <p14:creationId xmlns:p14="http://schemas.microsoft.com/office/powerpoint/2010/main" val="3898855648"/>
      </p:ext>
    </p:extLst>
  </p:cSld>
  <p:clrMapOvr>
    <a:masterClrMapping/>
  </p:clrMapOvr>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Velocity of Money</a:t>
            </a:r>
            <a:endParaRPr lang="en-US" sz="4000" dirty="0"/>
          </a:p>
        </p:txBody>
      </p:sp>
      <p:sp>
        <p:nvSpPr>
          <p:cNvPr id="3" name="Content Placeholder 2"/>
          <p:cNvSpPr>
            <a:spLocks noGrp="1"/>
          </p:cNvSpPr>
          <p:nvPr>
            <p:ph idx="1"/>
          </p:nvPr>
        </p:nvSpPr>
        <p:spPr>
          <a:xfrm>
            <a:off x="497008" y="1803150"/>
            <a:ext cx="8136180" cy="4620882"/>
          </a:xfrm>
        </p:spPr>
        <p:txBody>
          <a:bodyPr>
            <a:normAutofit fontScale="92500"/>
          </a:bodyPr>
          <a:lstStyle/>
          <a:p>
            <a:r>
              <a:rPr lang="en-US" dirty="0" smtClean="0"/>
              <a:t>We can also use the constant growth version of the model to create a solution for the velocity of money:</a:t>
            </a:r>
          </a:p>
          <a:p>
            <a:endParaRPr lang="en-US" dirty="0"/>
          </a:p>
          <a:p>
            <a:pPr marL="0" indent="0">
              <a:buNone/>
            </a:pPr>
            <a:endParaRPr lang="en-US" dirty="0" smtClean="0"/>
          </a:p>
          <a:p>
            <a:pPr>
              <a:spcBef>
                <a:spcPts val="1400"/>
              </a:spcBef>
            </a:pPr>
            <a:r>
              <a:rPr lang="en-US" dirty="0" smtClean="0"/>
              <a:t>The velocity of money is anchored by the initial velocity of money </a:t>
            </a:r>
            <a:r>
              <a:rPr lang="en-US" i="1" dirty="0" err="1" smtClean="0"/>
              <a:t>v</a:t>
            </a:r>
            <a:r>
              <a:rPr lang="en-US" i="1" baseline="-25000" dirty="0" err="1" smtClean="0"/>
              <a:t>k</a:t>
            </a:r>
            <a:r>
              <a:rPr lang="en-US" dirty="0" smtClean="0"/>
              <a:t> (the velocity of money at the time the implied </a:t>
            </a:r>
            <a:r>
              <a:rPr lang="en-US" dirty="0" err="1" smtClean="0"/>
              <a:t>Moneyholders</a:t>
            </a:r>
            <a:r>
              <a:rPr lang="en-US" dirty="0" smtClean="0"/>
              <a:t>’ Agreement came into effect). Although we need to be careful not to interpret the constant growth model too literally, we can say that changing expectations regarding the long-term growth rates of real output and base money supply are a major factor in determining the velocity of money..</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232356725"/>
              </p:ext>
            </p:extLst>
          </p:nvPr>
        </p:nvGraphicFramePr>
        <p:xfrm>
          <a:off x="1927225" y="2604145"/>
          <a:ext cx="5073650" cy="1147763"/>
        </p:xfrm>
        <a:graphic>
          <a:graphicData uri="http://schemas.openxmlformats.org/presentationml/2006/ole">
            <mc:AlternateContent xmlns:mc="http://schemas.openxmlformats.org/markup-compatibility/2006">
              <mc:Choice xmlns:v="urn:schemas-microsoft-com:vml" Requires="v">
                <p:oleObj spid="_x0000_s2155" name="Equation" r:id="rId3" imgW="2133600" imgH="482600" progId="Equation.3">
                  <p:embed/>
                </p:oleObj>
              </mc:Choice>
              <mc:Fallback>
                <p:oleObj name="Equation" r:id="rId3" imgW="2133600" imgH="482600" progId="Equation.3">
                  <p:embed/>
                  <p:pic>
                    <p:nvPicPr>
                      <p:cNvPr id="0" name=""/>
                      <p:cNvPicPr/>
                      <p:nvPr/>
                    </p:nvPicPr>
                    <p:blipFill>
                      <a:blip r:embed="rId4"/>
                      <a:stretch>
                        <a:fillRect/>
                      </a:stretch>
                    </p:blipFill>
                    <p:spPr>
                      <a:xfrm>
                        <a:off x="1927225" y="2604145"/>
                        <a:ext cx="5073650" cy="1147763"/>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171</a:t>
            </a:fld>
            <a:endParaRPr lang="en-US" dirty="0"/>
          </a:p>
        </p:txBody>
      </p:sp>
    </p:spTree>
    <p:extLst>
      <p:ext uri="{BB962C8B-B14F-4D97-AF65-F5344CB8AC3E}">
        <p14:creationId xmlns:p14="http://schemas.microsoft.com/office/powerpoint/2010/main" val="775085273"/>
      </p:ext>
    </p:extLst>
  </p:cSld>
  <p:clrMapOvr>
    <a:masterClrMapping/>
  </p:clrMapOvr>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452" y="244158"/>
            <a:ext cx="7952104" cy="1339850"/>
          </a:xfrm>
        </p:spPr>
        <p:txBody>
          <a:bodyPr>
            <a:noAutofit/>
          </a:bodyPr>
          <a:lstStyle/>
          <a:p>
            <a:r>
              <a:rPr lang="en-US" sz="4000" dirty="0" smtClean="0"/>
              <a:t>Basic Implications (1)</a:t>
            </a:r>
            <a:br>
              <a:rPr lang="en-US" sz="4000" dirty="0" smtClean="0"/>
            </a:br>
            <a:r>
              <a:rPr lang="en-US" sz="4000" dirty="0" smtClean="0"/>
              <a:t>Price Level and Current Conditions</a:t>
            </a:r>
            <a:endParaRPr lang="en-US" sz="4000" dirty="0"/>
          </a:p>
        </p:txBody>
      </p:sp>
      <p:sp>
        <p:nvSpPr>
          <p:cNvPr id="3" name="Content Placeholder 2"/>
          <p:cNvSpPr>
            <a:spLocks noGrp="1"/>
          </p:cNvSpPr>
          <p:nvPr>
            <p:ph idx="1"/>
          </p:nvPr>
        </p:nvSpPr>
        <p:spPr>
          <a:xfrm>
            <a:off x="497008" y="1803150"/>
            <a:ext cx="8136180" cy="4620882"/>
          </a:xfrm>
        </p:spPr>
        <p:txBody>
          <a:bodyPr>
            <a:normAutofit fontScale="92500"/>
          </a:bodyPr>
          <a:lstStyle/>
          <a:p>
            <a:r>
              <a:rPr lang="en-US" dirty="0"/>
              <a:t>Let’s take another look at the model of the price level and consider some of the basic implications.</a:t>
            </a:r>
          </a:p>
          <a:p>
            <a:endParaRPr lang="en-US" dirty="0"/>
          </a:p>
          <a:p>
            <a:endParaRPr lang="en-US" dirty="0" smtClean="0"/>
          </a:p>
          <a:p>
            <a:endParaRPr lang="en-US" dirty="0" smtClean="0"/>
          </a:p>
          <a:p>
            <a:r>
              <a:rPr lang="en-US" dirty="0" smtClean="0"/>
              <a:t>The first part of the model (the baseline component) reinforces the basic tenets of the quantity theory of money. </a:t>
            </a:r>
            <a:r>
              <a:rPr lang="en-US" i="1" dirty="0" smtClean="0"/>
              <a:t>All else equal</a:t>
            </a:r>
            <a:r>
              <a:rPr lang="en-US" dirty="0" smtClean="0"/>
              <a:t>, an increase in the monetary base will lead to a rise in the price level. A decrease in real output will lead to a rise in the price level. (In both cases, the absolute market value of money falls).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458335172"/>
              </p:ext>
            </p:extLst>
          </p:nvPr>
        </p:nvGraphicFramePr>
        <p:xfrm>
          <a:off x="1687513" y="2622550"/>
          <a:ext cx="5737225" cy="1147763"/>
        </p:xfrm>
        <a:graphic>
          <a:graphicData uri="http://schemas.openxmlformats.org/presentationml/2006/ole">
            <mc:AlternateContent xmlns:mc="http://schemas.openxmlformats.org/markup-compatibility/2006">
              <mc:Choice xmlns:v="urn:schemas-microsoft-com:vml" Requires="v">
                <p:oleObj spid="_x0000_s3157"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687513" y="2622550"/>
                        <a:ext cx="5737225" cy="1147763"/>
                      </a:xfrm>
                      <a:prstGeom prst="rect">
                        <a:avLst/>
                      </a:prstGeom>
                    </p:spPr>
                  </p:pic>
                </p:oleObj>
              </mc:Fallback>
            </mc:AlternateContent>
          </a:graphicData>
        </a:graphic>
      </p:graphicFrame>
      <p:sp>
        <p:nvSpPr>
          <p:cNvPr id="5" name="Left Bracket 4"/>
          <p:cNvSpPr/>
          <p:nvPr/>
        </p:nvSpPr>
        <p:spPr>
          <a:xfrm rot="16200000" flipV="1">
            <a:off x="3055583" y="3272779"/>
            <a:ext cx="165639" cy="138037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ket 5"/>
          <p:cNvSpPr/>
          <p:nvPr/>
        </p:nvSpPr>
        <p:spPr>
          <a:xfrm rot="16200000" flipV="1">
            <a:off x="5754975" y="2531683"/>
            <a:ext cx="165638" cy="282964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006424" y="4029322"/>
            <a:ext cx="2236510" cy="369332"/>
          </a:xfrm>
          <a:prstGeom prst="rect">
            <a:avLst/>
          </a:prstGeom>
          <a:noFill/>
        </p:spPr>
        <p:txBody>
          <a:bodyPr wrap="none" rtlCol="0">
            <a:spAutoFit/>
          </a:bodyPr>
          <a:lstStyle/>
          <a:p>
            <a:r>
              <a:rPr lang="en-US" dirty="0" smtClean="0"/>
              <a:t>Baseline Component</a:t>
            </a:r>
            <a:endParaRPr lang="en-US" dirty="0"/>
          </a:p>
        </p:txBody>
      </p:sp>
      <p:sp>
        <p:nvSpPr>
          <p:cNvPr id="8" name="TextBox 7"/>
          <p:cNvSpPr txBox="1"/>
          <p:nvPr/>
        </p:nvSpPr>
        <p:spPr>
          <a:xfrm>
            <a:off x="4518861" y="4014800"/>
            <a:ext cx="2685351" cy="369332"/>
          </a:xfrm>
          <a:prstGeom prst="rect">
            <a:avLst/>
          </a:prstGeom>
          <a:noFill/>
        </p:spPr>
        <p:txBody>
          <a:bodyPr wrap="none" rtlCol="0">
            <a:spAutoFit/>
          </a:bodyPr>
          <a:lstStyle/>
          <a:p>
            <a:r>
              <a:rPr lang="en-US" dirty="0" smtClean="0"/>
              <a:t>Expectations Component</a:t>
            </a:r>
            <a:endParaRPr lang="en-US" dirty="0"/>
          </a:p>
        </p:txBody>
      </p:sp>
      <p:sp>
        <p:nvSpPr>
          <p:cNvPr id="9" name="Footer Placeholder 8"/>
          <p:cNvSpPr>
            <a:spLocks noGrp="1"/>
          </p:cNvSpPr>
          <p:nvPr>
            <p:ph type="ftr" sz="quarter" idx="11"/>
          </p:nvPr>
        </p:nvSpPr>
        <p:spPr/>
        <p:txBody>
          <a:bodyPr/>
          <a:lstStyle/>
          <a:p>
            <a:r>
              <a:rPr lang="en-US"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172</a:t>
            </a:fld>
            <a:endParaRPr lang="en-US" dirty="0"/>
          </a:p>
        </p:txBody>
      </p:sp>
    </p:spTree>
    <p:extLst>
      <p:ext uri="{BB962C8B-B14F-4D97-AF65-F5344CB8AC3E}">
        <p14:creationId xmlns:p14="http://schemas.microsoft.com/office/powerpoint/2010/main" val="1168337463"/>
      </p:ext>
    </p:extLst>
  </p:cSld>
  <p:clrMapOvr>
    <a:masterClrMapping/>
  </p:clrMapOvr>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Basic Implications (2)</a:t>
            </a:r>
            <a:br>
              <a:rPr lang="en-US" sz="4000" dirty="0" smtClean="0"/>
            </a:br>
            <a:r>
              <a:rPr lang="en-US" sz="4000" dirty="0" smtClean="0"/>
              <a:t>Price Level and Expectations</a:t>
            </a:r>
            <a:endParaRPr lang="en-US" sz="4000" dirty="0"/>
          </a:p>
        </p:txBody>
      </p:sp>
      <p:sp>
        <p:nvSpPr>
          <p:cNvPr id="3" name="Content Placeholder 2"/>
          <p:cNvSpPr>
            <a:spLocks noGrp="1"/>
          </p:cNvSpPr>
          <p:nvPr>
            <p:ph idx="1"/>
          </p:nvPr>
        </p:nvSpPr>
        <p:spPr>
          <a:xfrm>
            <a:off x="497008" y="1803150"/>
            <a:ext cx="8136180" cy="4620882"/>
          </a:xfrm>
        </p:spPr>
        <p:txBody>
          <a:bodyPr>
            <a:normAutofit fontScale="92500"/>
          </a:bodyPr>
          <a:lstStyle/>
          <a:p>
            <a:r>
              <a:rPr lang="en-US" dirty="0" smtClean="0"/>
              <a:t>While the model is “consistent” with quantity theory, it also suggests that quantity theory should be a poor predictor of short-term movements in the price level. Why? Because the price level is highly sensitive to shifts in long-term expectations.</a:t>
            </a:r>
            <a:endParaRPr lang="en-US" dirty="0"/>
          </a:p>
          <a:p>
            <a:endParaRPr lang="en-US" dirty="0"/>
          </a:p>
          <a:p>
            <a:pPr marL="0" indent="0">
              <a:buNone/>
            </a:pPr>
            <a:endParaRPr lang="en-US" dirty="0" smtClean="0"/>
          </a:p>
          <a:p>
            <a:pPr>
              <a:spcBef>
                <a:spcPts val="1200"/>
              </a:spcBef>
            </a:pPr>
            <a:r>
              <a:rPr lang="en-US" dirty="0" smtClean="0"/>
              <a:t>All else equal, a rise in long-term real output growth expectations will lead to an increase in the absolute market value of money and a fall in the price level. An increase in the expected long-term rate of base money growth will lead to a fall in the value of money and a rise in the price level.</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109621650"/>
              </p:ext>
            </p:extLst>
          </p:nvPr>
        </p:nvGraphicFramePr>
        <p:xfrm>
          <a:off x="1687513" y="3302993"/>
          <a:ext cx="5737225" cy="1147762"/>
        </p:xfrm>
        <a:graphic>
          <a:graphicData uri="http://schemas.openxmlformats.org/presentationml/2006/ole">
            <mc:AlternateContent xmlns:mc="http://schemas.openxmlformats.org/markup-compatibility/2006">
              <mc:Choice xmlns:v="urn:schemas-microsoft-com:vml" Requires="v">
                <p:oleObj spid="_x0000_s931930"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687513" y="3302993"/>
                        <a:ext cx="5737225" cy="1147762"/>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173</a:t>
            </a:fld>
            <a:endParaRPr lang="en-US" dirty="0"/>
          </a:p>
        </p:txBody>
      </p:sp>
    </p:spTree>
    <p:extLst>
      <p:ext uri="{BB962C8B-B14F-4D97-AF65-F5344CB8AC3E}">
        <p14:creationId xmlns:p14="http://schemas.microsoft.com/office/powerpoint/2010/main" val="4034790667"/>
      </p:ext>
    </p:extLst>
  </p:cSld>
  <p:clrMapOvr>
    <a:masterClrMapping/>
  </p:clrMapOvr>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440" y="244158"/>
            <a:ext cx="7733075" cy="1339850"/>
          </a:xfrm>
        </p:spPr>
        <p:txBody>
          <a:bodyPr>
            <a:normAutofit/>
          </a:bodyPr>
          <a:lstStyle/>
          <a:p>
            <a:r>
              <a:rPr lang="en-US" sz="4000" dirty="0" smtClean="0"/>
              <a:t>Basic Implications (3)</a:t>
            </a:r>
            <a:br>
              <a:rPr lang="en-US" sz="4000" dirty="0" smtClean="0"/>
            </a:br>
            <a:r>
              <a:rPr lang="en-US" sz="4000" dirty="0" smtClean="0"/>
              <a:t>Price Level and Nominal Rates</a:t>
            </a:r>
            <a:endParaRPr lang="en-US" sz="4000" dirty="0"/>
          </a:p>
        </p:txBody>
      </p:sp>
      <p:sp>
        <p:nvSpPr>
          <p:cNvPr id="3" name="Content Placeholder 2"/>
          <p:cNvSpPr>
            <a:spLocks noGrp="1"/>
          </p:cNvSpPr>
          <p:nvPr>
            <p:ph idx="1"/>
          </p:nvPr>
        </p:nvSpPr>
        <p:spPr>
          <a:xfrm>
            <a:off x="497008" y="1803150"/>
            <a:ext cx="8136180" cy="4620882"/>
          </a:xfrm>
        </p:spPr>
        <p:txBody>
          <a:bodyPr>
            <a:normAutofit fontScale="92500"/>
          </a:bodyPr>
          <a:lstStyle/>
          <a:p>
            <a:r>
              <a:rPr lang="en-US" dirty="0" smtClean="0"/>
              <a:t>All else equal, a rise in the long-term expected nominal returns from a diversified portfolio of assets will lead to an increase in the value of money and a fall in the price level. If long-term expected nominal returns can be </a:t>
            </a:r>
            <a:r>
              <a:rPr lang="en-US" dirty="0" err="1" smtClean="0"/>
              <a:t>proxied</a:t>
            </a:r>
            <a:r>
              <a:rPr lang="en-US" dirty="0" smtClean="0"/>
              <a:t> by the long-dated nominal interest rate, then we can say that, all else equal, a rise in nominal interest rates will lead to a fall in the price level.</a:t>
            </a:r>
            <a:endParaRPr lang="en-US" dirty="0"/>
          </a:p>
          <a:p>
            <a:endParaRPr lang="en-US" dirty="0"/>
          </a:p>
          <a:p>
            <a:pPr marL="0" indent="0">
              <a:buNone/>
            </a:pPr>
            <a:endParaRPr lang="en-US" dirty="0" smtClean="0"/>
          </a:p>
          <a:p>
            <a:pPr>
              <a:spcBef>
                <a:spcPts val="1400"/>
              </a:spcBef>
            </a:pPr>
            <a:r>
              <a:rPr lang="en-US" dirty="0" smtClean="0"/>
              <a:t>In contrast, if consumer time preferences change such that future consumption becomes less valuable (</a:t>
            </a:r>
            <a:r>
              <a:rPr lang="en-US" i="1" dirty="0" smtClean="0"/>
              <a:t>d</a:t>
            </a:r>
            <a:r>
              <a:rPr lang="en-US" dirty="0" smtClean="0"/>
              <a:t> rises), then the value of money will fall and the price level will rise.</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73813504"/>
              </p:ext>
            </p:extLst>
          </p:nvPr>
        </p:nvGraphicFramePr>
        <p:xfrm>
          <a:off x="1687513" y="3966412"/>
          <a:ext cx="5737225" cy="1147762"/>
        </p:xfrm>
        <a:graphic>
          <a:graphicData uri="http://schemas.openxmlformats.org/presentationml/2006/ole">
            <mc:AlternateContent xmlns:mc="http://schemas.openxmlformats.org/markup-compatibility/2006">
              <mc:Choice xmlns:v="urn:schemas-microsoft-com:vml" Requires="v">
                <p:oleObj spid="_x0000_s946248"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687513" y="3966412"/>
                        <a:ext cx="5737225" cy="1147762"/>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174</a:t>
            </a:fld>
            <a:endParaRPr lang="en-US" dirty="0"/>
          </a:p>
        </p:txBody>
      </p:sp>
    </p:spTree>
    <p:extLst>
      <p:ext uri="{BB962C8B-B14F-4D97-AF65-F5344CB8AC3E}">
        <p14:creationId xmlns:p14="http://schemas.microsoft.com/office/powerpoint/2010/main" val="146171194"/>
      </p:ext>
    </p:extLst>
  </p:cSld>
  <p:clrMapOvr>
    <a:masterClrMapping/>
  </p:clrMapOvr>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Important Role of</a:t>
            </a:r>
            <a:br>
              <a:rPr lang="en-US" sz="4000" dirty="0" smtClean="0"/>
            </a:br>
            <a:r>
              <a:rPr lang="en-US" sz="4000" dirty="0" smtClean="0"/>
              <a:t>Very Long-Term Expectations</a:t>
            </a:r>
            <a:endParaRPr lang="en-US" sz="4000" dirty="0"/>
          </a:p>
        </p:txBody>
      </p:sp>
      <p:sp>
        <p:nvSpPr>
          <p:cNvPr id="3" name="Content Placeholder 2"/>
          <p:cNvSpPr>
            <a:spLocks noGrp="1"/>
          </p:cNvSpPr>
          <p:nvPr>
            <p:ph idx="1"/>
          </p:nvPr>
        </p:nvSpPr>
        <p:spPr>
          <a:xfrm>
            <a:off x="500249" y="1806452"/>
            <a:ext cx="8196411" cy="4530653"/>
          </a:xfrm>
        </p:spPr>
        <p:txBody>
          <a:bodyPr>
            <a:normAutofit fontScale="92500"/>
          </a:bodyPr>
          <a:lstStyle/>
          <a:p>
            <a:r>
              <a:rPr lang="en-US" dirty="0" smtClean="0"/>
              <a:t>One of the most important takeaways of the model is that </a:t>
            </a:r>
            <a:r>
              <a:rPr lang="en-US" i="1" dirty="0" smtClean="0"/>
              <a:t>very</a:t>
            </a:r>
            <a:r>
              <a:rPr lang="en-US" dirty="0" smtClean="0"/>
              <a:t> </a:t>
            </a:r>
            <a:r>
              <a:rPr lang="en-US" i="1" dirty="0" smtClean="0"/>
              <a:t>long-term expectations</a:t>
            </a:r>
            <a:r>
              <a:rPr lang="en-US" dirty="0" smtClean="0"/>
              <a:t> matter to the determination of the market value of money and the price level. The expected rate of base money growth over the next few years is, in and of itself, largely irrelevant. What matters are perceptions of the expected 30-40 year annualized growth rate in base money and real output (the very long-term path of the money/output ratio).</a:t>
            </a:r>
          </a:p>
          <a:p>
            <a:r>
              <a:rPr lang="en-US" dirty="0" smtClean="0"/>
              <a:t>It has hard to put an exact number on the spending horizon variable (“</a:t>
            </a:r>
            <a:r>
              <a:rPr lang="en-US" i="1" dirty="0" smtClean="0"/>
              <a:t>n</a:t>
            </a:r>
            <a:r>
              <a:rPr lang="en-US" dirty="0" smtClean="0"/>
              <a:t>”) in our models. Theoretically, it is the average of what adults in our society believe is their remaining life expectancy (life expectancy measured from today). The best guess on this figure is 30-40 years (we are all “optimistic”).</a:t>
            </a:r>
          </a:p>
          <a:p>
            <a:pPr marL="0" indent="0">
              <a:buNone/>
            </a:pP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175</a:t>
            </a:fld>
            <a:endParaRPr lang="en-US" dirty="0"/>
          </a:p>
        </p:txBody>
      </p:sp>
    </p:spTree>
    <p:extLst>
      <p:ext uri="{BB962C8B-B14F-4D97-AF65-F5344CB8AC3E}">
        <p14:creationId xmlns:p14="http://schemas.microsoft.com/office/powerpoint/2010/main" val="95302897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246626" cy="1339850"/>
          </a:xfrm>
        </p:spPr>
        <p:txBody>
          <a:bodyPr>
            <a:noAutofit/>
          </a:bodyPr>
          <a:lstStyle/>
          <a:p>
            <a:r>
              <a:rPr lang="en-US" sz="4000" dirty="0" smtClean="0"/>
              <a:t>Small Changes in Expectations Can Overwhelm Current Conditions</a:t>
            </a:r>
            <a:endParaRPr lang="en-US" sz="4000" dirty="0"/>
          </a:p>
        </p:txBody>
      </p:sp>
      <p:sp>
        <p:nvSpPr>
          <p:cNvPr id="3" name="Content Placeholder 2"/>
          <p:cNvSpPr>
            <a:spLocks noGrp="1"/>
          </p:cNvSpPr>
          <p:nvPr>
            <p:ph idx="1"/>
          </p:nvPr>
        </p:nvSpPr>
        <p:spPr>
          <a:xfrm>
            <a:off x="497007" y="1803149"/>
            <a:ext cx="8246627" cy="4565667"/>
          </a:xfrm>
        </p:spPr>
        <p:txBody>
          <a:bodyPr>
            <a:normAutofit fontScale="92500"/>
          </a:bodyPr>
          <a:lstStyle/>
          <a:p>
            <a:r>
              <a:rPr lang="en-US" dirty="0" smtClean="0"/>
              <a:t>If the Discounted Future Benefits Model is correct, then it is likely that the price level is far more sensitive to long-term expectations than many may believe (the price level is highly sensitive to small shifts in expected money/output growth rates).</a:t>
            </a:r>
          </a:p>
          <a:p>
            <a:r>
              <a:rPr lang="en-US" dirty="0" smtClean="0"/>
              <a:t>Readers can analyze the sensitivity of the value of money to the various inputs by creating a spreadsheet.</a:t>
            </a:r>
            <a:r>
              <a:rPr lang="en-US" dirty="0"/>
              <a:t> </a:t>
            </a:r>
            <a:r>
              <a:rPr lang="en-US" dirty="0" smtClean="0"/>
              <a:t>In rough terms, using the constant growth model, if we assume there </a:t>
            </a:r>
            <a:r>
              <a:rPr lang="en-US" i="1" dirty="0" smtClean="0"/>
              <a:t>n</a:t>
            </a:r>
            <a:r>
              <a:rPr lang="en-US" dirty="0" smtClean="0"/>
              <a:t> annual periods and </a:t>
            </a:r>
            <a:r>
              <a:rPr lang="en-US" i="1" dirty="0" smtClean="0"/>
              <a:t>n</a:t>
            </a:r>
            <a:r>
              <a:rPr lang="en-US" dirty="0" smtClean="0"/>
              <a:t>=30, then a 100bp increase in the expected long-term growth rate of base money will entirely offset the impact of a near 15% reduction in the current monetary base</a:t>
            </a:r>
            <a:r>
              <a:rPr lang="en-US" dirty="0"/>
              <a:t>. </a:t>
            </a:r>
            <a:r>
              <a:rPr lang="en-US" dirty="0" smtClean="0"/>
              <a:t>(Build the model then compare price level with </a:t>
            </a:r>
            <a:r>
              <a:rPr lang="en-US" dirty="0"/>
              <a:t>the expected annual base money growth for the next 30 years </a:t>
            </a:r>
            <a:r>
              <a:rPr lang="en-US" dirty="0" smtClean="0"/>
              <a:t>rising at </a:t>
            </a:r>
            <a:r>
              <a:rPr lang="en-US" dirty="0"/>
              <a:t>4</a:t>
            </a:r>
            <a:r>
              <a:rPr lang="en-US" dirty="0" smtClean="0"/>
              <a:t>% </a:t>
            </a:r>
            <a:r>
              <a:rPr lang="en-US" dirty="0" err="1" smtClean="0"/>
              <a:t>vs</a:t>
            </a:r>
            <a:r>
              <a:rPr lang="en-US" dirty="0" smtClean="0"/>
              <a:t> </a:t>
            </a:r>
            <a:r>
              <a:rPr lang="en-US" dirty="0"/>
              <a:t>3</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176</a:t>
            </a:fld>
            <a:endParaRPr lang="en-US" dirty="0"/>
          </a:p>
        </p:txBody>
      </p:sp>
    </p:spTree>
    <p:extLst>
      <p:ext uri="{BB962C8B-B14F-4D97-AF65-F5344CB8AC3E}">
        <p14:creationId xmlns:p14="http://schemas.microsoft.com/office/powerpoint/2010/main" val="1765994107"/>
      </p:ext>
    </p:extLst>
  </p:cSld>
  <p:clrMapOvr>
    <a:masterClrMapping/>
  </p:clrMapOvr>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Foreign Exchange Rate</a:t>
            </a:r>
            <a:br>
              <a:rPr lang="en-US" sz="4000" dirty="0" smtClean="0"/>
            </a:br>
            <a:r>
              <a:rPr lang="en-US" sz="4000" dirty="0" smtClean="0"/>
              <a:t>Determination</a:t>
            </a:r>
            <a:endParaRPr lang="en-US" sz="4000" dirty="0"/>
          </a:p>
        </p:txBody>
      </p:sp>
      <p:sp>
        <p:nvSpPr>
          <p:cNvPr id="3" name="Content Placeholder 2"/>
          <p:cNvSpPr>
            <a:spLocks noGrp="1"/>
          </p:cNvSpPr>
          <p:nvPr>
            <p:ph idx="1"/>
          </p:nvPr>
        </p:nvSpPr>
        <p:spPr>
          <a:xfrm>
            <a:off x="491585" y="1806453"/>
            <a:ext cx="8177170" cy="4584382"/>
          </a:xfrm>
        </p:spPr>
        <p:txBody>
          <a:bodyPr>
            <a:normAutofit/>
          </a:bodyPr>
          <a:lstStyle/>
          <a:p>
            <a:r>
              <a:rPr lang="en-US" sz="2200" dirty="0" smtClean="0"/>
              <a:t>Another theoretical application for the Discounted Future Benefits Model is the determination of foreign exchange rates. As discussed in The Inflation Enigma, every foreign exchange rate is a ratio of two quantities of currency exchanged and, therefore, can be expressed as a ratio of two absolute market values. For example:</a:t>
            </a:r>
          </a:p>
          <a:p>
            <a:pPr marL="0" indent="0">
              <a:buNone/>
            </a:pPr>
            <a:endParaRPr lang="en-US" sz="2200" dirty="0" smtClean="0"/>
          </a:p>
          <a:p>
            <a:pPr>
              <a:spcBef>
                <a:spcPts val="3200"/>
              </a:spcBef>
            </a:pPr>
            <a:r>
              <a:rPr lang="en-US" sz="2200" dirty="0" smtClean="0"/>
              <a:t>The Discounted Future Benefits Model creates a solution for determining the </a:t>
            </a:r>
            <a:r>
              <a:rPr lang="en-US" sz="2200" i="1" dirty="0" smtClean="0"/>
              <a:t>absolute</a:t>
            </a:r>
            <a:r>
              <a:rPr lang="en-US" sz="2200" dirty="0" smtClean="0"/>
              <a:t> market value of a currency (EUR). In order to determine the </a:t>
            </a:r>
            <a:r>
              <a:rPr lang="en-US" sz="2200" i="1" dirty="0" smtClean="0"/>
              <a:t>relative</a:t>
            </a:r>
            <a:r>
              <a:rPr lang="en-US" sz="2200" dirty="0" smtClean="0"/>
              <a:t> market value of EUR, we can substitute into the equation above for both </a:t>
            </a:r>
            <a:r>
              <a:rPr lang="en-US" sz="2200" i="1" dirty="0" smtClean="0"/>
              <a:t>V(EUR)</a:t>
            </a:r>
            <a:r>
              <a:rPr lang="en-US" sz="2200" dirty="0" smtClean="0"/>
              <a:t> and </a:t>
            </a:r>
            <a:r>
              <a:rPr lang="en-US" sz="2200" i="1" dirty="0" smtClean="0"/>
              <a:t>V(USD)</a:t>
            </a:r>
            <a:r>
              <a:rPr lang="en-US" sz="2200" dirty="0" smtClean="0"/>
              <a:t>.</a:t>
            </a:r>
            <a:endParaRPr lang="en-US" sz="22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177</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4405645"/>
              </p:ext>
            </p:extLst>
          </p:nvPr>
        </p:nvGraphicFramePr>
        <p:xfrm>
          <a:off x="2060530" y="3758751"/>
          <a:ext cx="5199062" cy="1052512"/>
        </p:xfrm>
        <a:graphic>
          <a:graphicData uri="http://schemas.openxmlformats.org/presentationml/2006/ole">
            <mc:AlternateContent xmlns:mc="http://schemas.openxmlformats.org/markup-compatibility/2006">
              <mc:Choice xmlns:v="urn:schemas-microsoft-com:vml" Requires="v">
                <p:oleObj spid="_x0000_s942162" name="Equation" r:id="rId3" imgW="2070100" imgH="419100" progId="Equation.3">
                  <p:embed/>
                </p:oleObj>
              </mc:Choice>
              <mc:Fallback>
                <p:oleObj name="Equation" r:id="rId3" imgW="2070100" imgH="419100" progId="Equation.3">
                  <p:embed/>
                  <p:pic>
                    <p:nvPicPr>
                      <p:cNvPr id="0" name=""/>
                      <p:cNvPicPr/>
                      <p:nvPr/>
                    </p:nvPicPr>
                    <p:blipFill>
                      <a:blip r:embed="rId4"/>
                      <a:stretch>
                        <a:fillRect/>
                      </a:stretch>
                    </p:blipFill>
                    <p:spPr>
                      <a:xfrm>
                        <a:off x="2060530" y="3758751"/>
                        <a:ext cx="5199062" cy="1052512"/>
                      </a:xfrm>
                      <a:prstGeom prst="rect">
                        <a:avLst/>
                      </a:prstGeom>
                    </p:spPr>
                  </p:pic>
                </p:oleObj>
              </mc:Fallback>
            </mc:AlternateContent>
          </a:graphicData>
        </a:graphic>
      </p:graphicFrame>
    </p:spTree>
    <p:extLst>
      <p:ext uri="{BB962C8B-B14F-4D97-AF65-F5344CB8AC3E}">
        <p14:creationId xmlns:p14="http://schemas.microsoft.com/office/powerpoint/2010/main" val="122420691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Factors Impacting the</a:t>
            </a:r>
            <a:br>
              <a:rPr lang="en-US" sz="4000" dirty="0" smtClean="0"/>
            </a:br>
            <a:r>
              <a:rPr lang="en-US" sz="4000" dirty="0" smtClean="0"/>
              <a:t>Foreign Exchange Rate (1)</a:t>
            </a:r>
            <a:endParaRPr lang="en-US" sz="4000" dirty="0"/>
          </a:p>
        </p:txBody>
      </p:sp>
      <p:sp>
        <p:nvSpPr>
          <p:cNvPr id="3" name="Content Placeholder 2"/>
          <p:cNvSpPr>
            <a:spLocks noGrp="1"/>
          </p:cNvSpPr>
          <p:nvPr>
            <p:ph idx="1"/>
          </p:nvPr>
        </p:nvSpPr>
        <p:spPr>
          <a:xfrm>
            <a:off x="491585" y="1806453"/>
            <a:ext cx="8177170" cy="4584382"/>
          </a:xfrm>
        </p:spPr>
        <p:txBody>
          <a:bodyPr>
            <a:normAutofit/>
          </a:bodyPr>
          <a:lstStyle/>
          <a:p>
            <a:r>
              <a:rPr lang="en-US" sz="2200" dirty="0"/>
              <a:t>Without going into </a:t>
            </a:r>
            <a:r>
              <a:rPr lang="en-US" sz="2200" dirty="0" smtClean="0"/>
              <a:t>all the </a:t>
            </a:r>
            <a:r>
              <a:rPr lang="en-US" sz="2200" dirty="0"/>
              <a:t>math, we can make a number of observations regarding factors that should impact any foreign exchange </a:t>
            </a:r>
            <a:r>
              <a:rPr lang="en-US" sz="2200" dirty="0" smtClean="0"/>
              <a:t>rate.</a:t>
            </a:r>
          </a:p>
          <a:p>
            <a:r>
              <a:rPr lang="en-US" sz="2200" dirty="0" smtClean="0"/>
              <a:t>Firstly, the expected long-term path of the money/output ratio is critical in determining the absolute market value of a currency. Therefore, a foreign exchange rate should reflect shifts in the market’s assessment of the relative long-term future paths of the money/output ratio for the two countries concerned. All else equal, if the market expects a country to experience weak growth supplemented by lots of money printing, then the value of its currency, relative to that of other nations, will be weak.</a:t>
            </a:r>
            <a:endParaRPr lang="en-US" sz="22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178</a:t>
            </a:fld>
            <a:endParaRPr lang="en-US" dirty="0"/>
          </a:p>
        </p:txBody>
      </p:sp>
    </p:spTree>
    <p:extLst>
      <p:ext uri="{BB962C8B-B14F-4D97-AF65-F5344CB8AC3E}">
        <p14:creationId xmlns:p14="http://schemas.microsoft.com/office/powerpoint/2010/main" val="322733186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Factors Impacting the</a:t>
            </a:r>
            <a:br>
              <a:rPr lang="en-US" sz="4000" dirty="0" smtClean="0"/>
            </a:br>
            <a:r>
              <a:rPr lang="en-US" sz="4000" dirty="0" smtClean="0"/>
              <a:t>Foreign Exchange Rate (2)</a:t>
            </a:r>
            <a:endParaRPr lang="en-US" sz="4000" dirty="0"/>
          </a:p>
        </p:txBody>
      </p:sp>
      <p:sp>
        <p:nvSpPr>
          <p:cNvPr id="3" name="Content Placeholder 2"/>
          <p:cNvSpPr>
            <a:spLocks noGrp="1"/>
          </p:cNvSpPr>
          <p:nvPr>
            <p:ph idx="1"/>
          </p:nvPr>
        </p:nvSpPr>
        <p:spPr>
          <a:xfrm>
            <a:off x="491585" y="1806453"/>
            <a:ext cx="8177170" cy="4584382"/>
          </a:xfrm>
        </p:spPr>
        <p:txBody>
          <a:bodyPr>
            <a:normAutofit/>
          </a:bodyPr>
          <a:lstStyle/>
          <a:p>
            <a:r>
              <a:rPr lang="en-US" sz="2100" dirty="0" smtClean="0"/>
              <a:t>The second observation we can make it that shifts in expected relative nominal rates of return on the “portfolio of assets” matter. To the degree that nominal interest rate on government debt are a good proxy for these expected investment returns, we can say that nominal interest rate differentials play a key role in foreign exchange rate determination.</a:t>
            </a:r>
          </a:p>
          <a:p>
            <a:pPr>
              <a:spcBef>
                <a:spcPts val="1400"/>
              </a:spcBef>
            </a:pPr>
            <a:r>
              <a:rPr lang="en-US" sz="2100" dirty="0" smtClean="0"/>
              <a:t>None of this should be terribly surprising to foreign currency traders. However, economics has struggled with the development a comprehensive foreign exchange rate model that can describe why these relationships exist. The empirical support for current theoretical models is poor. Nowhere is this better evidenced than by one recent academic paper: “Exchange Rate Models Are Not As Bad As You Think” (Engel, Mark, West, 2007)</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179</a:t>
            </a:fld>
            <a:endParaRPr lang="en-US" dirty="0"/>
          </a:p>
        </p:txBody>
      </p:sp>
    </p:spTree>
    <p:extLst>
      <p:ext uri="{BB962C8B-B14F-4D97-AF65-F5344CB8AC3E}">
        <p14:creationId xmlns:p14="http://schemas.microsoft.com/office/powerpoint/2010/main" val="179490803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585" y="244158"/>
            <a:ext cx="8177170" cy="1339850"/>
          </a:xfrm>
        </p:spPr>
        <p:txBody>
          <a:bodyPr>
            <a:normAutofit/>
          </a:bodyPr>
          <a:lstStyle/>
          <a:p>
            <a:r>
              <a:rPr lang="en-US" sz="4000" dirty="0" smtClean="0"/>
              <a:t>Surveys of Long-Term Expectations May Hold Some Empirical Hope</a:t>
            </a:r>
            <a:endParaRPr lang="en-US" sz="4000" dirty="0"/>
          </a:p>
        </p:txBody>
      </p:sp>
      <p:sp>
        <p:nvSpPr>
          <p:cNvPr id="3" name="Content Placeholder 2"/>
          <p:cNvSpPr>
            <a:spLocks noGrp="1"/>
          </p:cNvSpPr>
          <p:nvPr>
            <p:ph idx="1"/>
          </p:nvPr>
        </p:nvSpPr>
        <p:spPr>
          <a:xfrm>
            <a:off x="491585" y="1806453"/>
            <a:ext cx="8177170" cy="4584382"/>
          </a:xfrm>
        </p:spPr>
        <p:txBody>
          <a:bodyPr>
            <a:normAutofit/>
          </a:bodyPr>
          <a:lstStyle/>
          <a:p>
            <a:r>
              <a:rPr lang="en-US" sz="2200" dirty="0" smtClean="0"/>
              <a:t>Nevertheless, “</a:t>
            </a:r>
            <a:r>
              <a:rPr lang="en-US" sz="2200" dirty="0"/>
              <a:t>Exchange Rate Models Are Not As Bad As You Think” (Engel, Mark, West, 2007) is </a:t>
            </a:r>
            <a:r>
              <a:rPr lang="en-US" sz="2200" dirty="0" smtClean="0"/>
              <a:t>an interesting paper, in part </a:t>
            </a:r>
            <a:r>
              <a:rPr lang="en-US" sz="2200" dirty="0"/>
              <a:t>because the authors do find some empirical success when they regress exchange rate movements against long-run expectations data gathered from </a:t>
            </a:r>
            <a:r>
              <a:rPr lang="en-US" sz="2200" dirty="0" smtClean="0"/>
              <a:t>surveys.</a:t>
            </a:r>
            <a:endParaRPr lang="en-US" sz="2200" dirty="0"/>
          </a:p>
          <a:p>
            <a:r>
              <a:rPr lang="en-US" sz="2200" dirty="0" smtClean="0"/>
              <a:t>While there is general agreement in the academic literature that “expectations matter” to the determination of exchange rates, economics has not had much success finding the right set of expectations. Hopefully, the models contained in this paper might be used to create better theoretical models of exchange rate determination which can be empirically supported by gathering long-term expectations data.</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180</a:t>
            </a:fld>
            <a:endParaRPr lang="en-US" dirty="0"/>
          </a:p>
        </p:txBody>
      </p:sp>
    </p:spTree>
    <p:extLst>
      <p:ext uri="{BB962C8B-B14F-4D97-AF65-F5344CB8AC3E}">
        <p14:creationId xmlns:p14="http://schemas.microsoft.com/office/powerpoint/2010/main" val="361041391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4" y="1371600"/>
            <a:ext cx="8136181" cy="1676400"/>
          </a:xfrm>
        </p:spPr>
        <p:txBody>
          <a:bodyPr/>
          <a:lstStyle/>
          <a:p>
            <a:r>
              <a:rPr lang="en-US" sz="4000" dirty="0" smtClean="0"/>
              <a:t>Monetary &amp; Fiscal Policy</a:t>
            </a:r>
            <a:endParaRPr lang="en-US" sz="4000" dirty="0"/>
          </a:p>
        </p:txBody>
      </p:sp>
      <p:sp>
        <p:nvSpPr>
          <p:cNvPr id="3" name="Text Placeholder 2"/>
          <p:cNvSpPr>
            <a:spLocks noGrp="1"/>
          </p:cNvSpPr>
          <p:nvPr>
            <p:ph type="body" idx="1"/>
          </p:nvPr>
        </p:nvSpPr>
        <p:spPr/>
        <p:txBody>
          <a:bodyPr>
            <a:normAutofit/>
          </a:bodyPr>
          <a:lstStyle/>
          <a:p>
            <a:r>
              <a:rPr lang="en-US" dirty="0" smtClean="0"/>
              <a:t>The Application of the Goods-Money Framework and the Discounted Future Benefits Model to an Analysis of Monetary and Fiscal Policy Transmission Mechanisms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181</a:t>
            </a:fld>
            <a:endParaRPr lang="en-US" dirty="0"/>
          </a:p>
        </p:txBody>
      </p:sp>
    </p:spTree>
    <p:extLst>
      <p:ext uri="{BB962C8B-B14F-4D97-AF65-F5344CB8AC3E}">
        <p14:creationId xmlns:p14="http://schemas.microsoft.com/office/powerpoint/2010/main" val="2182105103"/>
      </p:ext>
    </p:extLst>
  </p:cSld>
  <p:clrMapOvr>
    <a:masterClrMapping/>
  </p:clrMapOvr>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0" cy="1339850"/>
          </a:xfrm>
        </p:spPr>
        <p:txBody>
          <a:bodyPr>
            <a:normAutofit/>
          </a:bodyPr>
          <a:lstStyle/>
          <a:p>
            <a:r>
              <a:rPr lang="en-US" sz="4000" dirty="0" smtClean="0"/>
              <a:t>Application of Enigma Theory to Monetary/Fiscal Policy Scenarios</a:t>
            </a:r>
            <a:endParaRPr lang="en-US" sz="4000" dirty="0"/>
          </a:p>
        </p:txBody>
      </p:sp>
      <p:sp>
        <p:nvSpPr>
          <p:cNvPr id="3" name="Content Placeholder 2"/>
          <p:cNvSpPr>
            <a:spLocks noGrp="1"/>
          </p:cNvSpPr>
          <p:nvPr>
            <p:ph idx="1"/>
          </p:nvPr>
        </p:nvSpPr>
        <p:spPr>
          <a:xfrm>
            <a:off x="461770" y="1828159"/>
            <a:ext cx="8234890" cy="4543432"/>
          </a:xfrm>
        </p:spPr>
        <p:txBody>
          <a:bodyPr>
            <a:normAutofit fontScale="92500"/>
          </a:bodyPr>
          <a:lstStyle/>
          <a:p>
            <a:r>
              <a:rPr lang="en-US" dirty="0" smtClean="0"/>
              <a:t>The goal of this final section of the paper is bring together all the work done so far to analyze the impact of monetary and fiscal policy on inflation. Moreover, we will attempt to reconcile this view of the world with the views of the major schools of economic thought (Keynesianism, Monetarism and Fiscal Theory). It’s a huge task and we are only going to scratch the surface of the issues involved.</a:t>
            </a:r>
          </a:p>
          <a:p>
            <a:r>
              <a:rPr lang="en-US" dirty="0"/>
              <a:t>T</a:t>
            </a:r>
            <a:r>
              <a:rPr lang="en-US" dirty="0" smtClean="0"/>
              <a:t>he view of this paper is that each school of thought brings some important piece of intuitive insight to the debate: “too much demand”, “too much money” and “too much debt” are all elements that contribute to fluctuations in the price level. The real issue is understanding how these elements fit together.</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182</a:t>
            </a:fld>
            <a:endParaRPr lang="en-US" dirty="0"/>
          </a:p>
        </p:txBody>
      </p:sp>
    </p:spTree>
    <p:extLst>
      <p:ext uri="{BB962C8B-B14F-4D97-AF65-F5344CB8AC3E}">
        <p14:creationId xmlns:p14="http://schemas.microsoft.com/office/powerpoint/2010/main" val="2303836110"/>
      </p:ext>
    </p:extLst>
  </p:cSld>
  <p:clrMapOvr>
    <a:masterClrMapping/>
  </p:clrMapOvr>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Need to Analyze Both Sides of the Goods-Money Framework</a:t>
            </a:r>
            <a:endParaRPr lang="en-US" sz="4000" dirty="0"/>
          </a:p>
        </p:txBody>
      </p:sp>
      <p:sp>
        <p:nvSpPr>
          <p:cNvPr id="3" name="Content Placeholder 2"/>
          <p:cNvSpPr>
            <a:spLocks noGrp="1"/>
          </p:cNvSpPr>
          <p:nvPr>
            <p:ph idx="1"/>
          </p:nvPr>
        </p:nvSpPr>
        <p:spPr>
          <a:xfrm>
            <a:off x="461770" y="1825697"/>
            <a:ext cx="8234891" cy="4545894"/>
          </a:xfrm>
        </p:spPr>
        <p:txBody>
          <a:bodyPr>
            <a:normAutofit fontScale="92500"/>
          </a:bodyPr>
          <a:lstStyle/>
          <a:p>
            <a:r>
              <a:rPr lang="en-US" dirty="0" smtClean="0"/>
              <a:t>It is the contention of The Enigma Series that in order to understand the impact of monetary and/or fiscal policy on the price level, we need to analyze the potential impact of policy shifts on both sides of the Goods-Money Framework.</a:t>
            </a:r>
          </a:p>
          <a:p>
            <a:r>
              <a:rPr lang="en-US" dirty="0" smtClean="0"/>
              <a:t>At a high level, both Keynesianism and Monetarism (at least in their strict traditional interpretations) tend to focus on only one side of the framework. Keynesianism tends to focus on the left side of the framework (the impact of policy on aggregate demand), while monetarism implicitly focuses on the right side of the framework (monetary policy changes the absolute market value of money but leaves the left side of the framework, or “real relations”, relatively unchanged).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183</a:t>
            </a:fld>
            <a:endParaRPr lang="en-US" dirty="0"/>
          </a:p>
        </p:txBody>
      </p:sp>
    </p:spTree>
    <p:extLst>
      <p:ext uri="{BB962C8B-B14F-4D97-AF65-F5344CB8AC3E}">
        <p14:creationId xmlns:p14="http://schemas.microsoft.com/office/powerpoint/2010/main" val="895432294"/>
      </p:ext>
    </p:extLst>
  </p:cSld>
  <p:clrMapOvr>
    <a:masterClrMapping/>
  </p:clrMapOvr>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Goods-Money Framework</a:t>
            </a:r>
            <a:endParaRPr lang="en-US" sz="4000" dirty="0"/>
          </a:p>
        </p:txBody>
      </p:sp>
      <p:sp>
        <p:nvSpPr>
          <p:cNvPr id="3" name="Content Placeholder 2"/>
          <p:cNvSpPr>
            <a:spLocks noGrp="1"/>
          </p:cNvSpPr>
          <p:nvPr>
            <p:ph idx="1"/>
          </p:nvPr>
        </p:nvSpPr>
        <p:spPr>
          <a:xfrm>
            <a:off x="461768" y="1755096"/>
            <a:ext cx="8234891" cy="1160435"/>
          </a:xfrm>
        </p:spPr>
        <p:txBody>
          <a:bodyPr>
            <a:noAutofit/>
          </a:bodyPr>
          <a:lstStyle/>
          <a:p>
            <a:pPr marL="0" indent="0" algn="ctr">
              <a:buNone/>
            </a:pPr>
            <a:r>
              <a:rPr lang="en-US" sz="2100" dirty="0" smtClean="0"/>
              <a:t>The price level is a ratio of two market values. In order to understand the impact of monetary/fiscal policy on the price level, we need to analyze the response of both sides of the framework to policy shifts.</a:t>
            </a:r>
          </a:p>
        </p:txBody>
      </p:sp>
      <p:cxnSp>
        <p:nvCxnSpPr>
          <p:cNvPr id="5" name="Straight Connector 4"/>
          <p:cNvCxnSpPr/>
          <p:nvPr/>
        </p:nvCxnSpPr>
        <p:spPr>
          <a:xfrm>
            <a:off x="11129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60305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1129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60305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85230" y="3249744"/>
            <a:ext cx="2694405" cy="369332"/>
          </a:xfrm>
          <a:prstGeom prst="rect">
            <a:avLst/>
          </a:prstGeom>
          <a:noFill/>
        </p:spPr>
        <p:txBody>
          <a:bodyPr wrap="none" rtlCol="0">
            <a:spAutoFit/>
          </a:bodyPr>
          <a:lstStyle/>
          <a:p>
            <a:pPr algn="ctr"/>
            <a:r>
              <a:rPr lang="en-US" dirty="0" smtClean="0"/>
              <a:t>General Value Level (EV)</a:t>
            </a:r>
          </a:p>
        </p:txBody>
      </p:sp>
      <p:sp>
        <p:nvSpPr>
          <p:cNvPr id="14" name="TextBox 13"/>
          <p:cNvSpPr txBox="1"/>
          <p:nvPr/>
        </p:nvSpPr>
        <p:spPr>
          <a:xfrm>
            <a:off x="4555294" y="3284303"/>
            <a:ext cx="2296309" cy="369332"/>
          </a:xfrm>
          <a:prstGeom prst="rect">
            <a:avLst/>
          </a:prstGeom>
          <a:noFill/>
        </p:spPr>
        <p:txBody>
          <a:bodyPr wrap="none" rtlCol="0">
            <a:spAutoFit/>
          </a:bodyPr>
          <a:lstStyle/>
          <a:p>
            <a:r>
              <a:rPr lang="en-US" dirty="0" smtClean="0"/>
              <a:t>Value of Money (EV)</a:t>
            </a:r>
            <a:endParaRPr lang="en-US" dirty="0"/>
          </a:p>
        </p:txBody>
      </p:sp>
      <p:cxnSp>
        <p:nvCxnSpPr>
          <p:cNvPr id="16" name="Straight Connector 15"/>
          <p:cNvCxnSpPr/>
          <p:nvPr/>
        </p:nvCxnSpPr>
        <p:spPr>
          <a:xfrm>
            <a:off x="1388851" y="3819418"/>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388851" y="3898854"/>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9919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4074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95949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959491" y="3800582"/>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83092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61577" y="5235778"/>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60305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132180" y="4767855"/>
            <a:ext cx="123646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1523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276755" y="5402894"/>
            <a:ext cx="550301" cy="369332"/>
          </a:xfrm>
          <a:prstGeom prst="rect">
            <a:avLst/>
          </a:prstGeom>
          <a:noFill/>
        </p:spPr>
        <p:txBody>
          <a:bodyPr wrap="none" rtlCol="0">
            <a:spAutoFit/>
          </a:bodyPr>
          <a:lstStyle/>
          <a:p>
            <a:r>
              <a:rPr lang="en-US" dirty="0" smtClean="0"/>
              <a:t>AD</a:t>
            </a:r>
            <a:endParaRPr lang="en-US" dirty="0"/>
          </a:p>
        </p:txBody>
      </p:sp>
      <p:sp>
        <p:nvSpPr>
          <p:cNvPr id="41" name="TextBox 40"/>
          <p:cNvSpPr txBox="1"/>
          <p:nvPr/>
        </p:nvSpPr>
        <p:spPr>
          <a:xfrm>
            <a:off x="587752" y="4528829"/>
            <a:ext cx="536500" cy="430887"/>
          </a:xfrm>
          <a:prstGeom prst="rect">
            <a:avLst/>
          </a:prstGeom>
          <a:noFill/>
        </p:spPr>
        <p:txBody>
          <a:bodyPr wrap="none" rtlCol="0">
            <a:spAutoFit/>
          </a:bodyPr>
          <a:lstStyle/>
          <a:p>
            <a:r>
              <a:rPr lang="en-US" sz="2200" dirty="0" smtClean="0"/>
              <a:t>V</a:t>
            </a:r>
            <a:r>
              <a:rPr lang="en-US" sz="2200" baseline="-25000" dirty="0" smtClean="0"/>
              <a:t>G</a:t>
            </a:r>
            <a:endParaRPr lang="en-US" sz="2200" baseline="-25000" dirty="0"/>
          </a:p>
        </p:txBody>
      </p:sp>
      <p:sp>
        <p:nvSpPr>
          <p:cNvPr id="42" name="TextBox 41"/>
          <p:cNvSpPr txBox="1"/>
          <p:nvPr/>
        </p:nvSpPr>
        <p:spPr>
          <a:xfrm>
            <a:off x="5031092" y="4617452"/>
            <a:ext cx="569387" cy="430887"/>
          </a:xfrm>
          <a:prstGeom prst="rect">
            <a:avLst/>
          </a:prstGeom>
          <a:noFill/>
        </p:spPr>
        <p:txBody>
          <a:bodyPr wrap="none" rtlCol="0">
            <a:spAutoFit/>
          </a:bodyPr>
          <a:lstStyle/>
          <a:p>
            <a:r>
              <a:rPr lang="en-US" sz="2200" dirty="0" smtClean="0"/>
              <a:t>V</a:t>
            </a:r>
            <a:r>
              <a:rPr lang="en-US" sz="2200" baseline="-25000" dirty="0"/>
              <a:t>M</a:t>
            </a:r>
          </a:p>
        </p:txBody>
      </p:sp>
      <p:sp>
        <p:nvSpPr>
          <p:cNvPr id="43" name="TextBox 42"/>
          <p:cNvSpPr txBox="1"/>
          <p:nvPr/>
        </p:nvSpPr>
        <p:spPr>
          <a:xfrm>
            <a:off x="1140907" y="2896287"/>
            <a:ext cx="2622946" cy="369332"/>
          </a:xfrm>
          <a:prstGeom prst="rect">
            <a:avLst/>
          </a:prstGeom>
          <a:noFill/>
        </p:spPr>
        <p:txBody>
          <a:bodyPr wrap="none" rtlCol="0">
            <a:spAutoFit/>
          </a:bodyPr>
          <a:lstStyle/>
          <a:p>
            <a:r>
              <a:rPr lang="en-US" dirty="0" smtClean="0"/>
              <a:t>“LEFT SIDE: GOODS”</a:t>
            </a:r>
            <a:endParaRPr lang="en-US" dirty="0"/>
          </a:p>
        </p:txBody>
      </p:sp>
      <p:sp>
        <p:nvSpPr>
          <p:cNvPr id="44" name="TextBox 43"/>
          <p:cNvSpPr txBox="1"/>
          <p:nvPr/>
        </p:nvSpPr>
        <p:spPr>
          <a:xfrm>
            <a:off x="5587498" y="2896287"/>
            <a:ext cx="2849383" cy="369332"/>
          </a:xfrm>
          <a:prstGeom prst="rect">
            <a:avLst/>
          </a:prstGeom>
          <a:noFill/>
        </p:spPr>
        <p:txBody>
          <a:bodyPr wrap="none" rtlCol="0">
            <a:spAutoFit/>
          </a:bodyPr>
          <a:lstStyle/>
          <a:p>
            <a:r>
              <a:rPr lang="en-US" dirty="0" smtClean="0"/>
              <a:t>“RIGHT SIDE: MONEY”</a:t>
            </a:r>
            <a:endParaRPr lang="en-US" dirty="0"/>
          </a:p>
        </p:txBody>
      </p:sp>
      <p:cxnSp>
        <p:nvCxnSpPr>
          <p:cNvPr id="6" name="Straight Connector 5"/>
          <p:cNvCxnSpPr/>
          <p:nvPr/>
        </p:nvCxnSpPr>
        <p:spPr>
          <a:xfrm>
            <a:off x="2407126" y="4767855"/>
            <a:ext cx="0" cy="111967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244510" y="5870282"/>
            <a:ext cx="338554" cy="430887"/>
          </a:xfrm>
          <a:prstGeom prst="rect">
            <a:avLst/>
          </a:prstGeom>
          <a:noFill/>
        </p:spPr>
        <p:txBody>
          <a:bodyPr wrap="none" rtlCol="0">
            <a:spAutoFit/>
          </a:bodyPr>
          <a:lstStyle/>
          <a:p>
            <a:r>
              <a:rPr lang="en-US" sz="2200" dirty="0"/>
              <a:t>q</a:t>
            </a:r>
          </a:p>
        </p:txBody>
      </p:sp>
      <p:sp>
        <p:nvSpPr>
          <p:cNvPr id="4" name="TextBox 3"/>
          <p:cNvSpPr txBox="1"/>
          <p:nvPr/>
        </p:nvSpPr>
        <p:spPr>
          <a:xfrm>
            <a:off x="6734136" y="5889526"/>
            <a:ext cx="458116" cy="430887"/>
          </a:xfrm>
          <a:prstGeom prst="rect">
            <a:avLst/>
          </a:prstGeom>
          <a:noFill/>
        </p:spPr>
        <p:txBody>
          <a:bodyPr wrap="none" rtlCol="0">
            <a:spAutoFit/>
          </a:bodyPr>
          <a:lstStyle/>
          <a:p>
            <a:r>
              <a:rPr lang="en-US" sz="2200" dirty="0" smtClean="0"/>
              <a:t>M</a:t>
            </a:r>
            <a:endParaRPr lang="en-US" sz="2200" dirty="0"/>
          </a:p>
        </p:txBody>
      </p:sp>
      <p:sp>
        <p:nvSpPr>
          <p:cNvPr id="15" name="Footer Placeholder 14"/>
          <p:cNvSpPr>
            <a:spLocks noGrp="1"/>
          </p:cNvSpPr>
          <p:nvPr>
            <p:ph type="ftr" sz="quarter" idx="11"/>
          </p:nvPr>
        </p:nvSpPr>
        <p:spPr/>
        <p:txBody>
          <a:bodyPr/>
          <a:lstStyle/>
          <a:p>
            <a:r>
              <a:rPr lang="en-US"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184</a:t>
            </a:fld>
            <a:endParaRPr lang="en-US" dirty="0"/>
          </a:p>
        </p:txBody>
      </p:sp>
      <p:graphicFrame>
        <p:nvGraphicFramePr>
          <p:cNvPr id="31" name="Object 30"/>
          <p:cNvGraphicFramePr>
            <a:graphicFrameLocks noChangeAspect="1"/>
          </p:cNvGraphicFramePr>
          <p:nvPr>
            <p:extLst>
              <p:ext uri="{D42A27DB-BD31-4B8C-83A1-F6EECF244321}">
                <p14:modId xmlns:p14="http://schemas.microsoft.com/office/powerpoint/2010/main" val="2063022618"/>
              </p:ext>
            </p:extLst>
          </p:nvPr>
        </p:nvGraphicFramePr>
        <p:xfrm>
          <a:off x="3701413" y="4252592"/>
          <a:ext cx="1185647" cy="1060153"/>
        </p:xfrm>
        <a:graphic>
          <a:graphicData uri="http://schemas.openxmlformats.org/presentationml/2006/ole">
            <mc:AlternateContent xmlns:mc="http://schemas.openxmlformats.org/markup-compatibility/2006">
              <mc:Choice xmlns:v="urn:schemas-microsoft-com:vml" Requires="v">
                <p:oleObj spid="_x0000_s549504"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01413" y="4252592"/>
                        <a:ext cx="1185647" cy="1060153"/>
                      </a:xfrm>
                      <a:prstGeom prst="rect">
                        <a:avLst/>
                      </a:prstGeom>
                      <a:ln>
                        <a:solidFill>
                          <a:srgbClr val="FF0000"/>
                        </a:solidFill>
                      </a:ln>
                    </p:spPr>
                  </p:pic>
                </p:oleObj>
              </mc:Fallback>
            </mc:AlternateContent>
          </a:graphicData>
        </a:graphic>
      </p:graphicFrame>
    </p:spTree>
    <p:extLst>
      <p:ext uri="{BB962C8B-B14F-4D97-AF65-F5344CB8AC3E}">
        <p14:creationId xmlns:p14="http://schemas.microsoft.com/office/powerpoint/2010/main" val="132049908"/>
      </p:ext>
    </p:extLst>
  </p:cSld>
  <p:clrMapOvr>
    <a:masterClrMapping/>
  </p:clrMapOvr>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177170" cy="1339850"/>
          </a:xfrm>
        </p:spPr>
        <p:txBody>
          <a:bodyPr>
            <a:normAutofit/>
          </a:bodyPr>
          <a:lstStyle/>
          <a:p>
            <a:r>
              <a:rPr lang="en-US" sz="4000" dirty="0" smtClean="0"/>
              <a:t>Using the DFB Model to Analyze the Right Side of the Framework</a:t>
            </a:r>
            <a:endParaRPr lang="en-US" sz="4000" dirty="0"/>
          </a:p>
        </p:txBody>
      </p:sp>
      <p:sp>
        <p:nvSpPr>
          <p:cNvPr id="3" name="Content Placeholder 2"/>
          <p:cNvSpPr>
            <a:spLocks noGrp="1"/>
          </p:cNvSpPr>
          <p:nvPr>
            <p:ph idx="1"/>
          </p:nvPr>
        </p:nvSpPr>
        <p:spPr>
          <a:xfrm>
            <a:off x="461770" y="1825697"/>
            <a:ext cx="8177170" cy="4526650"/>
          </a:xfrm>
        </p:spPr>
        <p:txBody>
          <a:bodyPr>
            <a:normAutofit fontScale="92500"/>
          </a:bodyPr>
          <a:lstStyle/>
          <a:p>
            <a:r>
              <a:rPr lang="en-US" dirty="0" smtClean="0"/>
              <a:t>The great advantage of the work just completed in this paper is that we now have a far more powerful and insightful model of how the absolute market value of money is determined. As discussed in The Inflation Enigma, a simple reading of the right side of the framework would suggest that the value of money </a:t>
            </a:r>
            <a:r>
              <a:rPr lang="en-US" i="1" dirty="0" smtClean="0"/>
              <a:t>V</a:t>
            </a:r>
            <a:r>
              <a:rPr lang="en-US" i="1" baseline="-25000" dirty="0" smtClean="0"/>
              <a:t>M</a:t>
            </a:r>
            <a:r>
              <a:rPr lang="en-US" dirty="0" smtClean="0"/>
              <a:t> falls in response to an increase in the current level of base money. We know from the Discounted Future Benefits Model that this analysis is far too simplistic.</a:t>
            </a:r>
          </a:p>
          <a:p>
            <a:pPr>
              <a:spcBef>
                <a:spcPts val="1400"/>
              </a:spcBef>
            </a:pPr>
            <a:r>
              <a:rPr lang="en-US" dirty="0"/>
              <a:t>I</a:t>
            </a:r>
            <a:r>
              <a:rPr lang="en-US" dirty="0" smtClean="0"/>
              <a:t>n all our analysis going forward, we will use the DFB Model to determine the outcome for the absolute market value of money and then discuss how this can be illustrated in terms of the supply and demand for money (the right side of the framework).</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185</a:t>
            </a:fld>
            <a:endParaRPr lang="en-US" dirty="0"/>
          </a:p>
        </p:txBody>
      </p:sp>
    </p:spTree>
    <p:extLst>
      <p:ext uri="{BB962C8B-B14F-4D97-AF65-F5344CB8AC3E}">
        <p14:creationId xmlns:p14="http://schemas.microsoft.com/office/powerpoint/2010/main" val="1877875366"/>
      </p:ext>
    </p:extLst>
  </p:cSld>
  <p:clrMapOvr>
    <a:masterClrMapping/>
  </p:clrMapOvr>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Three Basic Scenarios</a:t>
            </a:r>
            <a:endParaRPr lang="en-US" sz="4000" dirty="0"/>
          </a:p>
        </p:txBody>
      </p:sp>
      <p:sp>
        <p:nvSpPr>
          <p:cNvPr id="3" name="Content Placeholder 2"/>
          <p:cNvSpPr>
            <a:spLocks noGrp="1"/>
          </p:cNvSpPr>
          <p:nvPr>
            <p:ph idx="1"/>
          </p:nvPr>
        </p:nvSpPr>
        <p:spPr>
          <a:xfrm>
            <a:off x="461770" y="1844940"/>
            <a:ext cx="8234891" cy="4530653"/>
          </a:xfrm>
        </p:spPr>
        <p:txBody>
          <a:bodyPr>
            <a:normAutofit fontScale="92500" lnSpcReduction="10000"/>
          </a:bodyPr>
          <a:lstStyle/>
          <a:p>
            <a:r>
              <a:rPr lang="en-US" dirty="0" smtClean="0"/>
              <a:t>In order to illustrate the potential impact of monetary and fiscal policy on the price level, we are going to analyze three different scenarios.</a:t>
            </a:r>
          </a:p>
          <a:p>
            <a:pPr>
              <a:spcBef>
                <a:spcPts val="1400"/>
              </a:spcBef>
            </a:pPr>
            <a:r>
              <a:rPr lang="en-US" dirty="0" smtClean="0"/>
              <a:t>In the first scenario, we will assume that there is no central bank and an increase in government spending is directly financed by base money creation (deficits are monetized).</a:t>
            </a:r>
          </a:p>
          <a:p>
            <a:pPr>
              <a:spcBef>
                <a:spcPts val="1400"/>
              </a:spcBef>
            </a:pPr>
            <a:r>
              <a:rPr lang="en-US" dirty="0" smtClean="0"/>
              <a:t>In the second scenario, we will assume there is a central bank and that an increase in base money is used to reduce interest rates via traditional open market operations.</a:t>
            </a:r>
          </a:p>
          <a:p>
            <a:pPr>
              <a:spcBef>
                <a:spcPts val="1400"/>
              </a:spcBef>
            </a:pPr>
            <a:r>
              <a:rPr lang="en-US" dirty="0" smtClean="0"/>
              <a:t>In the third and final scenario, we will analyze the impact on an increase in government spending that is financed by the issuance of government debt (no change in base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186</a:t>
            </a:fld>
            <a:endParaRPr lang="en-US" dirty="0"/>
          </a:p>
        </p:txBody>
      </p:sp>
    </p:spTree>
    <p:extLst>
      <p:ext uri="{BB962C8B-B14F-4D97-AF65-F5344CB8AC3E}">
        <p14:creationId xmlns:p14="http://schemas.microsoft.com/office/powerpoint/2010/main" val="1133240671"/>
      </p:ext>
    </p:extLst>
  </p:cSld>
  <p:clrMapOvr>
    <a:masterClrMapping/>
  </p:clrMapOvr>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287" y="244158"/>
            <a:ext cx="8350333" cy="1339850"/>
          </a:xfrm>
        </p:spPr>
        <p:txBody>
          <a:bodyPr>
            <a:normAutofit/>
          </a:bodyPr>
          <a:lstStyle/>
          <a:p>
            <a:r>
              <a:rPr lang="en-US" sz="4000" dirty="0" smtClean="0"/>
              <a:t>Scenario One: Printing Money Equals Inflation? Not Necessarily</a:t>
            </a:r>
            <a:endParaRPr lang="en-US" sz="4000" dirty="0"/>
          </a:p>
        </p:txBody>
      </p:sp>
      <p:sp>
        <p:nvSpPr>
          <p:cNvPr id="3" name="Content Placeholder 2"/>
          <p:cNvSpPr>
            <a:spLocks noGrp="1"/>
          </p:cNvSpPr>
          <p:nvPr>
            <p:ph idx="1"/>
          </p:nvPr>
        </p:nvSpPr>
        <p:spPr>
          <a:xfrm>
            <a:off x="461768" y="1825697"/>
            <a:ext cx="8311852" cy="4545894"/>
          </a:xfrm>
        </p:spPr>
        <p:txBody>
          <a:bodyPr>
            <a:normAutofit/>
          </a:bodyPr>
          <a:lstStyle/>
          <a:p>
            <a:r>
              <a:rPr lang="en-US" sz="2100" dirty="0" smtClean="0"/>
              <a:t>What is the response of real output and the price level to </a:t>
            </a:r>
            <a:r>
              <a:rPr lang="en-US" sz="2100" dirty="0"/>
              <a:t>an increase in government </a:t>
            </a:r>
            <a:r>
              <a:rPr lang="en-US" sz="2100" dirty="0" smtClean="0"/>
              <a:t>spending that </a:t>
            </a:r>
            <a:r>
              <a:rPr lang="en-US" sz="2100" dirty="0"/>
              <a:t>is directly financed by base money </a:t>
            </a:r>
            <a:r>
              <a:rPr lang="en-US" sz="2100" dirty="0" smtClean="0"/>
              <a:t>creation? The classical view would be that the price level would rise and there would be no impact on real output (there is no money illusion and no change to real economic outcomes). A Keynesian view might suggest that, in the short-term, there would be an increase in real output due to sticky wages/prices: the short-term impact on the price level would depend on whether the economy is at/near full utilization (the output gap).</a:t>
            </a:r>
          </a:p>
          <a:p>
            <a:pPr>
              <a:spcBef>
                <a:spcPts val="1400"/>
              </a:spcBef>
            </a:pPr>
            <a:r>
              <a:rPr lang="en-US" sz="2100" dirty="0" smtClean="0"/>
              <a:t>The view of this paper is that the response of real output and the price level will depend largely upon whether the increase in base money is expected to be temporary or permanent, with the output gap acting as a secondary factor.</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187</a:t>
            </a:fld>
            <a:endParaRPr lang="en-US" dirty="0"/>
          </a:p>
        </p:txBody>
      </p:sp>
    </p:spTree>
    <p:extLst>
      <p:ext uri="{BB962C8B-B14F-4D97-AF65-F5344CB8AC3E}">
        <p14:creationId xmlns:p14="http://schemas.microsoft.com/office/powerpoint/2010/main" val="3481499786"/>
      </p:ext>
    </p:extLst>
  </p:cSld>
  <p:clrMapOvr>
    <a:masterClrMapping/>
  </p:clrMapOvr>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Possible Reactions to Money Financed Deficit Spending</a:t>
            </a:r>
            <a:endParaRPr lang="en-US" sz="4000" dirty="0"/>
          </a:p>
        </p:txBody>
      </p:sp>
      <p:cxnSp>
        <p:nvCxnSpPr>
          <p:cNvPr id="5" name="Straight Connector 4"/>
          <p:cNvCxnSpPr/>
          <p:nvPr/>
        </p:nvCxnSpPr>
        <p:spPr>
          <a:xfrm>
            <a:off x="14015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4015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84716" y="3249744"/>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59094" y="3284303"/>
            <a:ext cx="1774845" cy="369332"/>
          </a:xfrm>
          <a:prstGeom prst="rect">
            <a:avLst/>
          </a:prstGeom>
          <a:noFill/>
        </p:spPr>
        <p:txBody>
          <a:bodyPr wrap="none" rtlCol="0">
            <a:spAutoFit/>
          </a:bodyPr>
          <a:lstStyle/>
          <a:p>
            <a:r>
              <a:rPr lang="en-US" dirty="0" smtClean="0"/>
              <a:t>Value of Money</a:t>
            </a:r>
            <a:endParaRPr lang="en-US" dirty="0"/>
          </a:p>
        </p:txBody>
      </p:sp>
      <p:sp>
        <p:nvSpPr>
          <p:cNvPr id="19" name="TextBox 18"/>
          <p:cNvSpPr txBox="1"/>
          <p:nvPr/>
        </p:nvSpPr>
        <p:spPr>
          <a:xfrm>
            <a:off x="320354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30606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70937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709371" y="3800582"/>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58080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35293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53715" y="3714188"/>
            <a:ext cx="490000" cy="369332"/>
          </a:xfrm>
          <a:prstGeom prst="rect">
            <a:avLst/>
          </a:prstGeom>
          <a:noFill/>
        </p:spPr>
        <p:txBody>
          <a:bodyPr wrap="none" rtlCol="0">
            <a:spAutoFit/>
          </a:bodyPr>
          <a:lstStyle/>
          <a:p>
            <a:r>
              <a:rPr lang="en-US" dirty="0" smtClean="0"/>
              <a:t>AS</a:t>
            </a:r>
            <a:endParaRPr lang="en-US" dirty="0"/>
          </a:p>
        </p:txBody>
      </p:sp>
      <p:sp>
        <p:nvSpPr>
          <p:cNvPr id="42" name="TextBox 41"/>
          <p:cNvSpPr txBox="1"/>
          <p:nvPr/>
        </p:nvSpPr>
        <p:spPr>
          <a:xfrm>
            <a:off x="4819452" y="4655940"/>
            <a:ext cx="529478" cy="400110"/>
          </a:xfrm>
          <a:prstGeom prst="rect">
            <a:avLst/>
          </a:prstGeom>
          <a:noFill/>
        </p:spPr>
        <p:txBody>
          <a:bodyPr wrap="none" rtlCol="0">
            <a:spAutoFit/>
          </a:bodyPr>
          <a:lstStyle/>
          <a:p>
            <a:r>
              <a:rPr lang="en-US" sz="2000" dirty="0" smtClean="0"/>
              <a:t>V</a:t>
            </a:r>
            <a:r>
              <a:rPr lang="en-US" sz="2000" baseline="-25000" dirty="0"/>
              <a:t>M</a:t>
            </a:r>
          </a:p>
        </p:txBody>
      </p:sp>
      <p:cxnSp>
        <p:nvCxnSpPr>
          <p:cNvPr id="6" name="Straight Connector 5"/>
          <p:cNvCxnSpPr/>
          <p:nvPr/>
        </p:nvCxnSpPr>
        <p:spPr>
          <a:xfrm flipH="1">
            <a:off x="2503326" y="5096520"/>
            <a:ext cx="3660" cy="791009"/>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6484016" y="5889526"/>
            <a:ext cx="433257" cy="400110"/>
          </a:xfrm>
          <a:prstGeom prst="rect">
            <a:avLst/>
          </a:prstGeom>
          <a:noFill/>
        </p:spPr>
        <p:txBody>
          <a:bodyPr wrap="none" rtlCol="0">
            <a:spAutoFit/>
          </a:bodyPr>
          <a:lstStyle/>
          <a:p>
            <a:r>
              <a:rPr lang="en-US" sz="2000" dirty="0" smtClean="0"/>
              <a:t>M</a:t>
            </a:r>
            <a:endParaRPr lang="en-US" sz="2000" dirty="0"/>
          </a:p>
        </p:txBody>
      </p:sp>
      <p:sp>
        <p:nvSpPr>
          <p:cNvPr id="15" name="Content Placeholder 14"/>
          <p:cNvSpPr>
            <a:spLocks noGrp="1"/>
          </p:cNvSpPr>
          <p:nvPr>
            <p:ph idx="1"/>
          </p:nvPr>
        </p:nvSpPr>
        <p:spPr>
          <a:xfrm>
            <a:off x="404048" y="1767966"/>
            <a:ext cx="8369574" cy="1516337"/>
          </a:xfrm>
        </p:spPr>
        <p:txBody>
          <a:bodyPr>
            <a:normAutofit fontScale="92500"/>
          </a:bodyPr>
          <a:lstStyle/>
          <a:p>
            <a:pPr marL="0" indent="0" algn="ctr">
              <a:buNone/>
            </a:pPr>
            <a:r>
              <a:rPr lang="en-US" sz="2300" dirty="0" smtClean="0"/>
              <a:t>The short-term reaction to </a:t>
            </a:r>
            <a:r>
              <a:rPr lang="en-US" sz="2300" dirty="0"/>
              <a:t>m</a:t>
            </a:r>
            <a:r>
              <a:rPr lang="en-US" sz="2300" dirty="0" smtClean="0"/>
              <a:t>oney financed deficit spending will vary significantly depending upon specific circumstances and expectations. Let’s consider how money financed spending could result in a significant increase in output but only a small change in the price level.</a:t>
            </a:r>
            <a:endParaRPr lang="en-US" sz="2300" dirty="0"/>
          </a:p>
          <a:p>
            <a:pPr marL="0" indent="0">
              <a:buNone/>
            </a:pPr>
            <a:endParaRPr lang="en-US" dirty="0"/>
          </a:p>
        </p:txBody>
      </p:sp>
      <p:cxnSp>
        <p:nvCxnSpPr>
          <p:cNvPr id="33" name="Straight Connector 32"/>
          <p:cNvCxnSpPr/>
          <p:nvPr/>
        </p:nvCxnSpPr>
        <p:spPr>
          <a:xfrm>
            <a:off x="1654682" y="4278657"/>
            <a:ext cx="1515613" cy="1437310"/>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151055" y="5406590"/>
            <a:ext cx="550301" cy="369332"/>
          </a:xfrm>
          <a:prstGeom prst="rect">
            <a:avLst/>
          </a:prstGeom>
          <a:noFill/>
        </p:spPr>
        <p:txBody>
          <a:bodyPr wrap="none" rtlCol="0">
            <a:spAutoFit/>
          </a:bodyPr>
          <a:lstStyle/>
          <a:p>
            <a:r>
              <a:rPr lang="en-US" dirty="0" smtClean="0"/>
              <a:t>AD</a:t>
            </a:r>
            <a:endParaRPr lang="en-US" dirty="0"/>
          </a:p>
        </p:txBody>
      </p:sp>
      <p:sp>
        <p:nvSpPr>
          <p:cNvPr id="35" name="TextBox 34"/>
          <p:cNvSpPr txBox="1"/>
          <p:nvPr/>
        </p:nvSpPr>
        <p:spPr>
          <a:xfrm>
            <a:off x="877785" y="4842796"/>
            <a:ext cx="504515" cy="400110"/>
          </a:xfrm>
          <a:prstGeom prst="rect">
            <a:avLst/>
          </a:prstGeom>
          <a:noFill/>
        </p:spPr>
        <p:txBody>
          <a:bodyPr wrap="none" rtlCol="0">
            <a:spAutoFit/>
          </a:bodyPr>
          <a:lstStyle/>
          <a:p>
            <a:r>
              <a:rPr lang="en-US" sz="2000" dirty="0" smtClean="0"/>
              <a:t>V</a:t>
            </a:r>
            <a:r>
              <a:rPr lang="en-US" sz="2000" baseline="-25000" dirty="0" smtClean="0"/>
              <a:t>G</a:t>
            </a:r>
            <a:endParaRPr lang="en-US" sz="2000" dirty="0"/>
          </a:p>
        </p:txBody>
      </p:sp>
      <p:cxnSp>
        <p:nvCxnSpPr>
          <p:cNvPr id="30" name="Straight Connector 29"/>
          <p:cNvCxnSpPr/>
          <p:nvPr/>
        </p:nvCxnSpPr>
        <p:spPr>
          <a:xfrm flipH="1" flipV="1">
            <a:off x="1429672" y="5092968"/>
            <a:ext cx="1077314" cy="355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353066" y="5831794"/>
            <a:ext cx="325730" cy="400110"/>
          </a:xfrm>
          <a:prstGeom prst="rect">
            <a:avLst/>
          </a:prstGeom>
          <a:noFill/>
        </p:spPr>
        <p:txBody>
          <a:bodyPr wrap="none" rtlCol="0">
            <a:spAutoFit/>
          </a:bodyPr>
          <a:lstStyle/>
          <a:p>
            <a:r>
              <a:rPr lang="en-US" sz="2000" dirty="0" smtClean="0"/>
              <a:t>q</a:t>
            </a:r>
            <a:endParaRPr lang="en-US"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188</a:t>
            </a:fld>
            <a:endParaRPr lang="en-US" dirty="0"/>
          </a:p>
        </p:txBody>
      </p:sp>
      <p:sp>
        <p:nvSpPr>
          <p:cNvPr id="36" name="Freeform 35"/>
          <p:cNvSpPr/>
          <p:nvPr/>
        </p:nvSpPr>
        <p:spPr>
          <a:xfrm>
            <a:off x="1770122" y="4064276"/>
            <a:ext cx="1679793" cy="1073810"/>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39587855"/>
      </p:ext>
    </p:extLst>
  </p:cSld>
  <p:clrMapOvr>
    <a:masterClrMapping/>
  </p:clrMapOvr>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Conditions Required for Limited</a:t>
            </a:r>
            <a:br>
              <a:rPr lang="en-US" sz="4000" dirty="0" smtClean="0"/>
            </a:br>
            <a:r>
              <a:rPr lang="en-US" sz="4000" dirty="0" smtClean="0"/>
              <a:t>Inflationary Response</a:t>
            </a:r>
            <a:endParaRPr lang="en-US" sz="4000" dirty="0"/>
          </a:p>
        </p:txBody>
      </p:sp>
      <p:sp>
        <p:nvSpPr>
          <p:cNvPr id="3" name="Content Placeholder 2"/>
          <p:cNvSpPr>
            <a:spLocks noGrp="1"/>
          </p:cNvSpPr>
          <p:nvPr>
            <p:ph idx="1"/>
          </p:nvPr>
        </p:nvSpPr>
        <p:spPr>
          <a:xfrm>
            <a:off x="461770" y="1825697"/>
            <a:ext cx="8157930" cy="4565138"/>
          </a:xfrm>
        </p:spPr>
        <p:txBody>
          <a:bodyPr>
            <a:normAutofit fontScale="92500"/>
          </a:bodyPr>
          <a:lstStyle/>
          <a:p>
            <a:r>
              <a:rPr lang="en-US" dirty="0" smtClean="0"/>
              <a:t>In order for money financed government spending to have minimal impact on the price level, two things must occur. Firstly, the increase in aggregate demand must have only a small impact on the general value level </a:t>
            </a:r>
            <a:r>
              <a:rPr lang="en-US" i="1" dirty="0" smtClean="0"/>
              <a:t>V</a:t>
            </a:r>
            <a:r>
              <a:rPr lang="en-US" i="1" baseline="-25000" dirty="0" smtClean="0"/>
              <a:t>G</a:t>
            </a:r>
            <a:r>
              <a:rPr lang="en-US" baseline="-25000" dirty="0" smtClean="0"/>
              <a:t> </a:t>
            </a:r>
            <a:r>
              <a:rPr lang="en-US" dirty="0" smtClean="0"/>
              <a:t>. This is possible if two general conditions are satisfied. Firstly, any increase in the general value level is largely dismissed by labor as a temporary shift and does not provoke a </a:t>
            </a:r>
            <a:r>
              <a:rPr lang="en-US" dirty="0" err="1" smtClean="0"/>
              <a:t>contractionary</a:t>
            </a:r>
            <a:r>
              <a:rPr lang="en-US" dirty="0" smtClean="0"/>
              <a:t> labor supply response. Secondly, there must be enough “slack” in the economy that a small rise in the general value level can induce a real output response.</a:t>
            </a:r>
          </a:p>
          <a:p>
            <a:pPr>
              <a:spcBef>
                <a:spcPts val="1400"/>
              </a:spcBef>
            </a:pPr>
            <a:r>
              <a:rPr lang="en-US" dirty="0" smtClean="0"/>
              <a:t>The second requirement is that the policy must have minimal impact on the absolute market value of money. This is possible if the increase in base money is considered to be temporary.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189</a:t>
            </a:fld>
            <a:endParaRPr lang="en-US" dirty="0"/>
          </a:p>
        </p:txBody>
      </p:sp>
    </p:spTree>
    <p:extLst>
      <p:ext uri="{BB962C8B-B14F-4D97-AF65-F5344CB8AC3E}">
        <p14:creationId xmlns:p14="http://schemas.microsoft.com/office/powerpoint/2010/main" val="814344217"/>
      </p:ext>
    </p:extLst>
  </p:cSld>
  <p:clrMapOvr>
    <a:masterClrMapping/>
  </p:clrMapOvr>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Significant Increase in Real Output</a:t>
            </a:r>
            <a:br>
              <a:rPr lang="en-US" sz="4000" dirty="0" smtClean="0"/>
            </a:br>
            <a:r>
              <a:rPr lang="en-US" sz="4000" dirty="0" smtClean="0"/>
              <a:t>Small Change in the Price Level</a:t>
            </a:r>
            <a:endParaRPr lang="en-US" sz="4000" dirty="0"/>
          </a:p>
        </p:txBody>
      </p:sp>
      <p:cxnSp>
        <p:nvCxnSpPr>
          <p:cNvPr id="5" name="Straight Connector 4"/>
          <p:cNvCxnSpPr/>
          <p:nvPr/>
        </p:nvCxnSpPr>
        <p:spPr>
          <a:xfrm>
            <a:off x="14015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4015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73076" y="3326720"/>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39854" y="3322791"/>
            <a:ext cx="1774845" cy="369332"/>
          </a:xfrm>
          <a:prstGeom prst="rect">
            <a:avLst/>
          </a:prstGeom>
          <a:noFill/>
        </p:spPr>
        <p:txBody>
          <a:bodyPr wrap="none" rtlCol="0">
            <a:spAutoFit/>
          </a:bodyPr>
          <a:lstStyle/>
          <a:p>
            <a:r>
              <a:rPr lang="en-US" dirty="0" smtClean="0"/>
              <a:t>Value of Money</a:t>
            </a:r>
            <a:endParaRPr lang="en-US" dirty="0"/>
          </a:p>
        </p:txBody>
      </p:sp>
      <p:sp>
        <p:nvSpPr>
          <p:cNvPr id="19" name="TextBox 18"/>
          <p:cNvSpPr txBox="1"/>
          <p:nvPr/>
        </p:nvSpPr>
        <p:spPr>
          <a:xfrm>
            <a:off x="33767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5998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47849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305886" y="3430481"/>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cxnSp>
        <p:nvCxnSpPr>
          <p:cNvPr id="25" name="Straight Connector 24"/>
          <p:cNvCxnSpPr/>
          <p:nvPr/>
        </p:nvCxnSpPr>
        <p:spPr>
          <a:xfrm>
            <a:off x="540764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352937" y="4884836"/>
            <a:ext cx="183591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53715" y="3714188"/>
            <a:ext cx="490000" cy="369332"/>
          </a:xfrm>
          <a:prstGeom prst="rect">
            <a:avLst/>
          </a:prstGeom>
          <a:noFill/>
        </p:spPr>
        <p:txBody>
          <a:bodyPr wrap="none" rtlCol="0">
            <a:spAutoFit/>
          </a:bodyPr>
          <a:lstStyle/>
          <a:p>
            <a:r>
              <a:rPr lang="en-US" dirty="0" smtClean="0"/>
              <a:t>AS</a:t>
            </a:r>
            <a:endParaRPr lang="en-US" dirty="0"/>
          </a:p>
        </p:txBody>
      </p:sp>
      <p:sp>
        <p:nvSpPr>
          <p:cNvPr id="42" name="TextBox 41"/>
          <p:cNvSpPr txBox="1"/>
          <p:nvPr/>
        </p:nvSpPr>
        <p:spPr>
          <a:xfrm>
            <a:off x="4109688" y="4561670"/>
            <a:ext cx="1243249" cy="646331"/>
          </a:xfrm>
          <a:prstGeom prst="rect">
            <a:avLst/>
          </a:prstGeom>
          <a:noFill/>
        </p:spPr>
        <p:txBody>
          <a:bodyPr wrap="none" rtlCol="0">
            <a:spAutoFit/>
          </a:bodyPr>
          <a:lstStyle/>
          <a:p>
            <a:pPr algn="ctr"/>
            <a:r>
              <a:rPr lang="en-US" dirty="0" smtClean="0"/>
              <a:t>No change</a:t>
            </a:r>
          </a:p>
          <a:p>
            <a:pPr algn="ctr"/>
            <a:r>
              <a:rPr lang="en-US" dirty="0"/>
              <a:t>i</a:t>
            </a:r>
            <a:r>
              <a:rPr lang="en-US" dirty="0" smtClean="0"/>
              <a:t>n V</a:t>
            </a:r>
            <a:r>
              <a:rPr lang="en-US" baseline="-25000" dirty="0" smtClean="0"/>
              <a:t>M</a:t>
            </a:r>
            <a:endParaRPr lang="en-US" baseline="-25000" dirty="0"/>
          </a:p>
        </p:txBody>
      </p:sp>
      <p:cxnSp>
        <p:nvCxnSpPr>
          <p:cNvPr id="6" name="Straight Connector 5"/>
          <p:cNvCxnSpPr/>
          <p:nvPr/>
        </p:nvCxnSpPr>
        <p:spPr>
          <a:xfrm flipH="1">
            <a:off x="2503326" y="5096520"/>
            <a:ext cx="3660" cy="791009"/>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6233896" y="5889526"/>
            <a:ext cx="520420" cy="400110"/>
          </a:xfrm>
          <a:prstGeom prst="rect">
            <a:avLst/>
          </a:prstGeom>
          <a:noFill/>
        </p:spPr>
        <p:txBody>
          <a:bodyPr wrap="none" rtlCol="0">
            <a:spAutoFit/>
          </a:bodyPr>
          <a:lstStyle/>
          <a:p>
            <a:r>
              <a:rPr lang="en-US" sz="2000" dirty="0" smtClean="0"/>
              <a:t>M</a:t>
            </a:r>
            <a:r>
              <a:rPr lang="en-US" sz="2000" baseline="-25000" dirty="0" smtClean="0"/>
              <a:t>0</a:t>
            </a:r>
            <a:endParaRPr lang="en-US" sz="2000" baseline="-25000" dirty="0"/>
          </a:p>
        </p:txBody>
      </p:sp>
      <p:sp>
        <p:nvSpPr>
          <p:cNvPr id="15" name="Content Placeholder 14"/>
          <p:cNvSpPr>
            <a:spLocks noGrp="1"/>
          </p:cNvSpPr>
          <p:nvPr>
            <p:ph idx="1"/>
          </p:nvPr>
        </p:nvSpPr>
        <p:spPr>
          <a:xfrm>
            <a:off x="404048" y="1806455"/>
            <a:ext cx="8369574" cy="1497092"/>
          </a:xfrm>
        </p:spPr>
        <p:txBody>
          <a:bodyPr>
            <a:normAutofit/>
          </a:bodyPr>
          <a:lstStyle/>
          <a:p>
            <a:pPr marL="0" indent="0" algn="ctr">
              <a:buNone/>
            </a:pPr>
            <a:r>
              <a:rPr lang="en-US" sz="2100" dirty="0" smtClean="0"/>
              <a:t>The diagram below illustrates how, in </a:t>
            </a:r>
            <a:r>
              <a:rPr lang="en-US" sz="2100" dirty="0"/>
              <a:t>t</a:t>
            </a:r>
            <a:r>
              <a:rPr lang="en-US" sz="2100" dirty="0" smtClean="0"/>
              <a:t>he </a:t>
            </a:r>
            <a:r>
              <a:rPr lang="en-US" sz="2100" i="1" dirty="0" smtClean="0"/>
              <a:t>short-term</a:t>
            </a:r>
            <a:r>
              <a:rPr lang="en-US" sz="2100" dirty="0" smtClean="0"/>
              <a:t>, it may be possible for money financed deficit spending to lead to a significant increase in real output and a small increase in the price level. Expectations are stable, hence </a:t>
            </a:r>
            <a:r>
              <a:rPr lang="en-US" sz="2100" dirty="0"/>
              <a:t>t</a:t>
            </a:r>
            <a:r>
              <a:rPr lang="en-US" sz="2100" dirty="0" smtClean="0"/>
              <a:t>he value of money </a:t>
            </a:r>
            <a:r>
              <a:rPr lang="en-US" sz="2100" i="1" dirty="0" smtClean="0"/>
              <a:t>V</a:t>
            </a:r>
            <a:r>
              <a:rPr lang="en-US" sz="2100" i="1" baseline="-25000" dirty="0" smtClean="0"/>
              <a:t>M</a:t>
            </a:r>
            <a:r>
              <a:rPr lang="en-US" sz="2100" dirty="0" smtClean="0"/>
              <a:t> is stable.</a:t>
            </a:r>
            <a:endParaRPr lang="en-US" sz="2100" dirty="0"/>
          </a:p>
          <a:p>
            <a:pPr marL="0" indent="0">
              <a:buNone/>
            </a:pPr>
            <a:endParaRPr lang="en-US" dirty="0"/>
          </a:p>
        </p:txBody>
      </p:sp>
      <p:cxnSp>
        <p:nvCxnSpPr>
          <p:cNvPr id="33" name="Straight Connector 32"/>
          <p:cNvCxnSpPr/>
          <p:nvPr/>
        </p:nvCxnSpPr>
        <p:spPr>
          <a:xfrm>
            <a:off x="1654682" y="4278657"/>
            <a:ext cx="1515613" cy="1437310"/>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189535" y="5464322"/>
            <a:ext cx="628748" cy="369332"/>
          </a:xfrm>
          <a:prstGeom prst="rect">
            <a:avLst/>
          </a:prstGeom>
          <a:noFill/>
        </p:spPr>
        <p:txBody>
          <a:bodyPr wrap="none" rtlCol="0">
            <a:spAutoFit/>
          </a:bodyPr>
          <a:lstStyle/>
          <a:p>
            <a:r>
              <a:rPr lang="en-US" dirty="0" smtClean="0"/>
              <a:t>AD</a:t>
            </a:r>
            <a:r>
              <a:rPr lang="en-US" baseline="-25000" dirty="0" smtClean="0"/>
              <a:t>0</a:t>
            </a:r>
            <a:endParaRPr lang="en-US" baseline="-25000" dirty="0"/>
          </a:p>
        </p:txBody>
      </p:sp>
      <p:sp>
        <p:nvSpPr>
          <p:cNvPr id="35" name="TextBox 34"/>
          <p:cNvSpPr txBox="1"/>
          <p:nvPr/>
        </p:nvSpPr>
        <p:spPr>
          <a:xfrm>
            <a:off x="288964" y="4567399"/>
            <a:ext cx="1145078" cy="646331"/>
          </a:xfrm>
          <a:prstGeom prst="rect">
            <a:avLst/>
          </a:prstGeom>
          <a:noFill/>
        </p:spPr>
        <p:txBody>
          <a:bodyPr wrap="none" rtlCol="0">
            <a:spAutoFit/>
          </a:bodyPr>
          <a:lstStyle/>
          <a:p>
            <a:pPr algn="ctr"/>
            <a:r>
              <a:rPr lang="en-US" dirty="0" smtClean="0"/>
              <a:t>Small rise</a:t>
            </a:r>
          </a:p>
          <a:p>
            <a:pPr algn="ctr"/>
            <a:r>
              <a:rPr lang="en-US" dirty="0"/>
              <a:t>i</a:t>
            </a:r>
            <a:r>
              <a:rPr lang="en-US" dirty="0" smtClean="0"/>
              <a:t>n V</a:t>
            </a:r>
            <a:r>
              <a:rPr lang="en-US" baseline="-25000" dirty="0" smtClean="0"/>
              <a:t>G</a:t>
            </a:r>
            <a:endParaRPr lang="en-US" dirty="0"/>
          </a:p>
        </p:txBody>
      </p:sp>
      <p:cxnSp>
        <p:nvCxnSpPr>
          <p:cNvPr id="30" name="Straight Connector 29"/>
          <p:cNvCxnSpPr/>
          <p:nvPr/>
        </p:nvCxnSpPr>
        <p:spPr>
          <a:xfrm flipH="1" flipV="1">
            <a:off x="1429672" y="5092968"/>
            <a:ext cx="1077314" cy="355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295346" y="5831794"/>
            <a:ext cx="405454" cy="400110"/>
          </a:xfrm>
          <a:prstGeom prst="rect">
            <a:avLst/>
          </a:prstGeom>
          <a:noFill/>
        </p:spPr>
        <p:txBody>
          <a:bodyPr wrap="none" rtlCol="0">
            <a:spAutoFit/>
          </a:bodyPr>
          <a:lstStyle/>
          <a:p>
            <a:r>
              <a:rPr lang="en-US" sz="2000" dirty="0" smtClean="0"/>
              <a:t>q</a:t>
            </a:r>
            <a:r>
              <a:rPr lang="en-US" sz="2000" baseline="-25000" dirty="0" smtClean="0"/>
              <a:t>0</a:t>
            </a:r>
            <a:endParaRPr lang="en-US" baseline="-25000"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190</a:t>
            </a:fld>
            <a:endParaRPr lang="en-US" dirty="0"/>
          </a:p>
        </p:txBody>
      </p:sp>
      <p:sp>
        <p:nvSpPr>
          <p:cNvPr id="36" name="Freeform 35"/>
          <p:cNvSpPr/>
          <p:nvPr/>
        </p:nvSpPr>
        <p:spPr>
          <a:xfrm>
            <a:off x="1789362" y="4064276"/>
            <a:ext cx="1679793" cy="1073810"/>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TextBox 28"/>
          <p:cNvSpPr txBox="1"/>
          <p:nvPr/>
        </p:nvSpPr>
        <p:spPr>
          <a:xfrm>
            <a:off x="3438135" y="5110222"/>
            <a:ext cx="628748" cy="369332"/>
          </a:xfrm>
          <a:prstGeom prst="rect">
            <a:avLst/>
          </a:prstGeom>
          <a:noFill/>
        </p:spPr>
        <p:txBody>
          <a:bodyPr wrap="none" rtlCol="0">
            <a:spAutoFit/>
          </a:bodyPr>
          <a:lstStyle/>
          <a:p>
            <a:r>
              <a:rPr lang="en-US" dirty="0" smtClean="0"/>
              <a:t>AD</a:t>
            </a:r>
            <a:r>
              <a:rPr lang="en-US" baseline="-25000" dirty="0"/>
              <a:t>1</a:t>
            </a:r>
          </a:p>
        </p:txBody>
      </p:sp>
      <p:cxnSp>
        <p:nvCxnSpPr>
          <p:cNvPr id="31" name="Straight Connector 30"/>
          <p:cNvCxnSpPr/>
          <p:nvPr/>
        </p:nvCxnSpPr>
        <p:spPr>
          <a:xfrm>
            <a:off x="1941762" y="4007689"/>
            <a:ext cx="1515613" cy="143731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7188851" y="3779786"/>
            <a:ext cx="0" cy="2086947"/>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060286" y="3961616"/>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493740" y="5479554"/>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8" name="TextBox 7"/>
          <p:cNvSpPr txBox="1"/>
          <p:nvPr/>
        </p:nvSpPr>
        <p:spPr>
          <a:xfrm>
            <a:off x="8127140" y="5460310"/>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sp>
        <p:nvSpPr>
          <p:cNvPr id="38" name="TextBox 37"/>
          <p:cNvSpPr txBox="1"/>
          <p:nvPr/>
        </p:nvSpPr>
        <p:spPr>
          <a:xfrm>
            <a:off x="7012853" y="3413548"/>
            <a:ext cx="390476" cy="369332"/>
          </a:xfrm>
          <a:prstGeom prst="rect">
            <a:avLst/>
          </a:prstGeom>
          <a:noFill/>
        </p:spPr>
        <p:txBody>
          <a:bodyPr wrap="none" rtlCol="0">
            <a:spAutoFit/>
          </a:bodyPr>
          <a:lstStyle/>
          <a:p>
            <a:r>
              <a:rPr lang="en-US" dirty="0" smtClean="0"/>
              <a:t>S</a:t>
            </a:r>
            <a:r>
              <a:rPr lang="en-US" baseline="-25000" dirty="0"/>
              <a:t>1</a:t>
            </a:r>
          </a:p>
        </p:txBody>
      </p:sp>
      <p:sp>
        <p:nvSpPr>
          <p:cNvPr id="40" name="TextBox 39"/>
          <p:cNvSpPr txBox="1"/>
          <p:nvPr/>
        </p:nvSpPr>
        <p:spPr>
          <a:xfrm>
            <a:off x="6944256" y="5887974"/>
            <a:ext cx="520420" cy="400110"/>
          </a:xfrm>
          <a:prstGeom prst="rect">
            <a:avLst/>
          </a:prstGeom>
          <a:noFill/>
        </p:spPr>
        <p:txBody>
          <a:bodyPr wrap="none" rtlCol="0">
            <a:spAutoFit/>
          </a:bodyPr>
          <a:lstStyle/>
          <a:p>
            <a:r>
              <a:rPr lang="en-US" sz="2000" dirty="0" smtClean="0"/>
              <a:t>M</a:t>
            </a:r>
            <a:r>
              <a:rPr lang="en-US" sz="2000" baseline="-25000" dirty="0"/>
              <a:t>1</a:t>
            </a:r>
          </a:p>
        </p:txBody>
      </p:sp>
      <p:cxnSp>
        <p:nvCxnSpPr>
          <p:cNvPr id="16" name="Straight Connector 15"/>
          <p:cNvCxnSpPr>
            <a:stCxn id="36" idx="1"/>
          </p:cNvCxnSpPr>
          <p:nvPr/>
        </p:nvCxnSpPr>
        <p:spPr>
          <a:xfrm>
            <a:off x="2930760" y="4959117"/>
            <a:ext cx="13021" cy="92885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755586" y="5830242"/>
            <a:ext cx="405454" cy="400110"/>
          </a:xfrm>
          <a:prstGeom prst="rect">
            <a:avLst/>
          </a:prstGeom>
          <a:noFill/>
        </p:spPr>
        <p:txBody>
          <a:bodyPr wrap="none" rtlCol="0">
            <a:spAutoFit/>
          </a:bodyPr>
          <a:lstStyle/>
          <a:p>
            <a:r>
              <a:rPr lang="en-US" sz="2000" dirty="0" smtClean="0"/>
              <a:t>q</a:t>
            </a:r>
            <a:r>
              <a:rPr lang="en-US" sz="2000" baseline="-25000" dirty="0"/>
              <a:t>1</a:t>
            </a:r>
            <a:endParaRPr lang="en-US" baseline="-25000" dirty="0"/>
          </a:p>
        </p:txBody>
      </p:sp>
      <p:cxnSp>
        <p:nvCxnSpPr>
          <p:cNvPr id="27" name="Straight Connector 26"/>
          <p:cNvCxnSpPr>
            <a:stCxn id="36" idx="1"/>
          </p:cNvCxnSpPr>
          <p:nvPr/>
        </p:nvCxnSpPr>
        <p:spPr>
          <a:xfrm flipH="1">
            <a:off x="1401540" y="4959117"/>
            <a:ext cx="152922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2089819"/>
      </p:ext>
    </p:extLst>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157930" cy="1339850"/>
          </a:xfrm>
        </p:spPr>
        <p:txBody>
          <a:bodyPr>
            <a:normAutofit/>
          </a:bodyPr>
          <a:lstStyle/>
          <a:p>
            <a:r>
              <a:rPr lang="en-US" sz="4000" dirty="0" smtClean="0"/>
              <a:t>Using the DFB Model to Analyze Impact on Value of Money</a:t>
            </a:r>
            <a:endParaRPr lang="en-US" sz="4000" dirty="0"/>
          </a:p>
        </p:txBody>
      </p:sp>
      <p:sp>
        <p:nvSpPr>
          <p:cNvPr id="3" name="Content Placeholder 2"/>
          <p:cNvSpPr>
            <a:spLocks noGrp="1"/>
          </p:cNvSpPr>
          <p:nvPr>
            <p:ph idx="1"/>
          </p:nvPr>
        </p:nvSpPr>
        <p:spPr>
          <a:xfrm>
            <a:off x="461770" y="1825697"/>
            <a:ext cx="8157930" cy="4565138"/>
          </a:xfrm>
        </p:spPr>
        <p:txBody>
          <a:bodyPr>
            <a:normAutofit/>
          </a:bodyPr>
          <a:lstStyle/>
          <a:p>
            <a:r>
              <a:rPr lang="en-US" sz="2100" dirty="0" smtClean="0"/>
              <a:t>Let’s use the long form version of the </a:t>
            </a:r>
            <a:r>
              <a:rPr lang="en-US" sz="2100" dirty="0"/>
              <a:t>D</a:t>
            </a:r>
            <a:r>
              <a:rPr lang="en-US" sz="2100" dirty="0" smtClean="0"/>
              <a:t>iscounted </a:t>
            </a:r>
            <a:r>
              <a:rPr lang="en-US" sz="2100" dirty="0"/>
              <a:t>F</a:t>
            </a:r>
            <a:r>
              <a:rPr lang="en-US" sz="2100" dirty="0" smtClean="0"/>
              <a:t>uture </a:t>
            </a:r>
            <a:r>
              <a:rPr lang="en-US" sz="2100" dirty="0"/>
              <a:t>B</a:t>
            </a:r>
            <a:r>
              <a:rPr lang="en-US" sz="2100" dirty="0" smtClean="0"/>
              <a:t>enefits </a:t>
            </a:r>
            <a:r>
              <a:rPr lang="en-US" sz="2100" dirty="0"/>
              <a:t>M</a:t>
            </a:r>
            <a:r>
              <a:rPr lang="en-US" sz="2100" dirty="0" smtClean="0"/>
              <a:t>odel to consider why the market value of money is stable in this particular scenario. In our current scenario, the only terms that </a:t>
            </a:r>
            <a:r>
              <a:rPr lang="en-US" sz="2100" i="1" dirty="0" smtClean="0"/>
              <a:t>might</a:t>
            </a:r>
            <a:r>
              <a:rPr lang="en-US" sz="2100" dirty="0" smtClean="0"/>
              <a:t> change in the equation below are the “near future” terms.</a:t>
            </a:r>
          </a:p>
          <a:p>
            <a:endParaRPr lang="en-US" sz="2100" dirty="0"/>
          </a:p>
          <a:p>
            <a:endParaRPr lang="en-US" sz="2100" dirty="0" smtClean="0"/>
          </a:p>
          <a:p>
            <a:endParaRPr lang="en-US" sz="2100" dirty="0"/>
          </a:p>
          <a:p>
            <a:pPr>
              <a:spcBef>
                <a:spcPts val="2600"/>
              </a:spcBef>
            </a:pPr>
            <a:r>
              <a:rPr lang="en-US" sz="2100" dirty="0" smtClean="0"/>
              <a:t>[Note: while this version of the DFB model is not as intuitively appealing as the constant growth version, it is often the better version to use in macroeconomic scenario analysis.]</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191</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727343358"/>
              </p:ext>
            </p:extLst>
          </p:nvPr>
        </p:nvGraphicFramePr>
        <p:xfrm>
          <a:off x="1047113" y="3188637"/>
          <a:ext cx="7053093" cy="995061"/>
        </p:xfrm>
        <a:graphic>
          <a:graphicData uri="http://schemas.openxmlformats.org/presentationml/2006/ole">
            <mc:AlternateContent xmlns:mc="http://schemas.openxmlformats.org/markup-compatibility/2006">
              <mc:Choice xmlns:v="urn:schemas-microsoft-com:vml" Requires="v">
                <p:oleObj spid="_x0000_s951396" name="Equation" r:id="rId3" imgW="3162300" imgH="444500" progId="Equation.3">
                  <p:embed/>
                </p:oleObj>
              </mc:Choice>
              <mc:Fallback>
                <p:oleObj name="Equation" r:id="rId3" imgW="3162300" imgH="444500" progId="Equation.3">
                  <p:embed/>
                  <p:pic>
                    <p:nvPicPr>
                      <p:cNvPr id="0" name=""/>
                      <p:cNvPicPr/>
                      <p:nvPr/>
                    </p:nvPicPr>
                    <p:blipFill>
                      <a:blip r:embed="rId4"/>
                      <a:stretch>
                        <a:fillRect/>
                      </a:stretch>
                    </p:blipFill>
                    <p:spPr>
                      <a:xfrm>
                        <a:off x="1047113" y="3188637"/>
                        <a:ext cx="7053093" cy="995061"/>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593298772"/>
              </p:ext>
            </p:extLst>
          </p:nvPr>
        </p:nvGraphicFramePr>
        <p:xfrm>
          <a:off x="1228726" y="4178225"/>
          <a:ext cx="6775280" cy="984574"/>
        </p:xfrm>
        <a:graphic>
          <a:graphicData uri="http://schemas.openxmlformats.org/presentationml/2006/ole">
            <mc:AlternateContent xmlns:mc="http://schemas.openxmlformats.org/markup-compatibility/2006">
              <mc:Choice xmlns:v="urn:schemas-microsoft-com:vml" Requires="v">
                <p:oleObj spid="_x0000_s951397" name="Equation" r:id="rId5" imgW="3060700" imgH="444500" progId="Equation.3">
                  <p:embed/>
                </p:oleObj>
              </mc:Choice>
              <mc:Fallback>
                <p:oleObj name="Equation" r:id="rId5" imgW="3060700" imgH="444500" progId="Equation.3">
                  <p:embed/>
                  <p:pic>
                    <p:nvPicPr>
                      <p:cNvPr id="0" name=""/>
                      <p:cNvPicPr/>
                      <p:nvPr/>
                    </p:nvPicPr>
                    <p:blipFill>
                      <a:blip r:embed="rId6"/>
                      <a:stretch>
                        <a:fillRect/>
                      </a:stretch>
                    </p:blipFill>
                    <p:spPr>
                      <a:xfrm>
                        <a:off x="1228726" y="4178225"/>
                        <a:ext cx="6775280" cy="984574"/>
                      </a:xfrm>
                      <a:prstGeom prst="rect">
                        <a:avLst/>
                      </a:prstGeom>
                    </p:spPr>
                  </p:pic>
                </p:oleObj>
              </mc:Fallback>
            </mc:AlternateContent>
          </a:graphicData>
        </a:graphic>
      </p:graphicFrame>
    </p:spTree>
    <p:extLst>
      <p:ext uri="{BB962C8B-B14F-4D97-AF65-F5344CB8AC3E}">
        <p14:creationId xmlns:p14="http://schemas.microsoft.com/office/powerpoint/2010/main" val="168268255"/>
      </p:ext>
    </p:extLst>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fontScale="90000"/>
          </a:bodyPr>
          <a:lstStyle/>
          <a:p>
            <a:r>
              <a:rPr lang="en-US" sz="4000" dirty="0" smtClean="0"/>
              <a:t>“Near Dated” Terms Might Change, But Small Impact on Value of Money</a:t>
            </a:r>
            <a:endParaRPr lang="en-US" sz="4000" dirty="0"/>
          </a:p>
        </p:txBody>
      </p:sp>
      <p:sp>
        <p:nvSpPr>
          <p:cNvPr id="3" name="Content Placeholder 2"/>
          <p:cNvSpPr>
            <a:spLocks noGrp="1"/>
          </p:cNvSpPr>
          <p:nvPr>
            <p:ph idx="1"/>
          </p:nvPr>
        </p:nvSpPr>
        <p:spPr>
          <a:xfrm>
            <a:off x="461770" y="1825697"/>
            <a:ext cx="8234891" cy="4526650"/>
          </a:xfrm>
        </p:spPr>
        <p:txBody>
          <a:bodyPr>
            <a:normAutofit fontScale="92500"/>
          </a:bodyPr>
          <a:lstStyle/>
          <a:p>
            <a:r>
              <a:rPr lang="en-US" dirty="0"/>
              <a:t>The “near dated” terms in our DFB model are impacted positively by the increase in real output and negatively by the increase in base money. This might lead to a slight increase or decrease in the value of money. However, the key point is that these “near dated” terms have little overall impact on the absolute market value of the </a:t>
            </a:r>
            <a:r>
              <a:rPr lang="en-US" dirty="0" smtClean="0"/>
              <a:t>long-duration </a:t>
            </a:r>
            <a:r>
              <a:rPr lang="en-US" dirty="0"/>
              <a:t>asset (money).</a:t>
            </a:r>
          </a:p>
          <a:p>
            <a:r>
              <a:rPr lang="en-US" dirty="0" smtClean="0"/>
              <a:t>The “far dated” terms in our DFB model are unlikely to change significantly: both the increase in real output and the increase in base money are generally considered to be “temporary”. {There is a possibility here that the rise in current economic activity is extrapolated into higher long-term real output growth rates, an increase in the value of money and a fall in the price level!}</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192</a:t>
            </a:fld>
            <a:endParaRPr lang="en-US" dirty="0"/>
          </a:p>
        </p:txBody>
      </p:sp>
    </p:spTree>
    <p:extLst>
      <p:ext uri="{BB962C8B-B14F-4D97-AF65-F5344CB8AC3E}">
        <p14:creationId xmlns:p14="http://schemas.microsoft.com/office/powerpoint/2010/main" val="2501952038"/>
      </p:ext>
    </p:extLst>
  </p:cSld>
  <p:clrMapOvr>
    <a:masterClrMapping/>
  </p:clrMapOvr>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Populist’s Choice</a:t>
            </a:r>
            <a:endParaRPr lang="en-US" sz="4000" dirty="0"/>
          </a:p>
        </p:txBody>
      </p:sp>
      <p:sp>
        <p:nvSpPr>
          <p:cNvPr id="3" name="Content Placeholder 2"/>
          <p:cNvSpPr>
            <a:spLocks noGrp="1"/>
          </p:cNvSpPr>
          <p:nvPr>
            <p:ph idx="1"/>
          </p:nvPr>
        </p:nvSpPr>
        <p:spPr>
          <a:xfrm>
            <a:off x="461770" y="1825697"/>
            <a:ext cx="8119449" cy="4526650"/>
          </a:xfrm>
        </p:spPr>
        <p:txBody>
          <a:bodyPr>
            <a:normAutofit fontScale="92500"/>
          </a:bodyPr>
          <a:lstStyle/>
          <a:p>
            <a:r>
              <a:rPr lang="en-US" dirty="0" smtClean="0"/>
              <a:t>The outcome just discussed explains why printing money is, at least initially, such an attractive option to many populist politicians. As discussed in The Money Enigma, issuing long-duration variable entitlements to the output of society may appear to be a way of financing public spending “at no cost”: real output increases but there is no increase in taxes, no increase in government debt and no decline in the value of money (at least initially).</a:t>
            </a:r>
          </a:p>
          <a:p>
            <a:r>
              <a:rPr lang="en-US" dirty="0" smtClean="0"/>
              <a:t>We know from repeated experience that this experiment tends to fail eventually. After some period of time, people realize that in order for the higher level of economic activity to be sustained, more and more money needs to be created.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193</a:t>
            </a:fld>
            <a:endParaRPr lang="en-US" dirty="0"/>
          </a:p>
        </p:txBody>
      </p:sp>
    </p:spTree>
    <p:extLst>
      <p:ext uri="{BB962C8B-B14F-4D97-AF65-F5344CB8AC3E}">
        <p14:creationId xmlns:p14="http://schemas.microsoft.com/office/powerpoint/2010/main" val="3248597246"/>
      </p:ext>
    </p:extLst>
  </p:cSld>
  <p:clrMapOvr>
    <a:masterClrMapping/>
  </p:clrMapOvr>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Outcome if Increase in Base Money is Expected to be Permanent</a:t>
            </a:r>
            <a:endParaRPr lang="en-US" sz="4000" dirty="0"/>
          </a:p>
        </p:txBody>
      </p:sp>
      <p:cxnSp>
        <p:nvCxnSpPr>
          <p:cNvPr id="5" name="Straight Connector 4"/>
          <p:cNvCxnSpPr/>
          <p:nvPr/>
        </p:nvCxnSpPr>
        <p:spPr>
          <a:xfrm>
            <a:off x="14015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4015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73076" y="3326720"/>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39854" y="3322791"/>
            <a:ext cx="1774845" cy="369332"/>
          </a:xfrm>
          <a:prstGeom prst="rect">
            <a:avLst/>
          </a:prstGeom>
          <a:noFill/>
        </p:spPr>
        <p:txBody>
          <a:bodyPr wrap="none" rtlCol="0">
            <a:spAutoFit/>
          </a:bodyPr>
          <a:lstStyle/>
          <a:p>
            <a:r>
              <a:rPr lang="en-US" dirty="0" smtClean="0"/>
              <a:t>Value of Money</a:t>
            </a:r>
            <a:endParaRPr lang="en-US" dirty="0"/>
          </a:p>
        </p:txBody>
      </p:sp>
      <p:sp>
        <p:nvSpPr>
          <p:cNvPr id="19" name="TextBox 18"/>
          <p:cNvSpPr txBox="1"/>
          <p:nvPr/>
        </p:nvSpPr>
        <p:spPr>
          <a:xfrm>
            <a:off x="33767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5998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47849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305886" y="3430481"/>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cxnSp>
        <p:nvCxnSpPr>
          <p:cNvPr id="25" name="Straight Connector 24"/>
          <p:cNvCxnSpPr/>
          <p:nvPr/>
        </p:nvCxnSpPr>
        <p:spPr>
          <a:xfrm>
            <a:off x="563852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352937" y="4673152"/>
            <a:ext cx="112555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53715" y="3714188"/>
            <a:ext cx="490000" cy="369332"/>
          </a:xfrm>
          <a:prstGeom prst="rect">
            <a:avLst/>
          </a:prstGeom>
          <a:noFill/>
        </p:spPr>
        <p:txBody>
          <a:bodyPr wrap="none" rtlCol="0">
            <a:spAutoFit/>
          </a:bodyPr>
          <a:lstStyle/>
          <a:p>
            <a:r>
              <a:rPr lang="en-US" dirty="0" smtClean="0"/>
              <a:t>AS</a:t>
            </a:r>
            <a:endParaRPr lang="en-US" dirty="0"/>
          </a:p>
        </p:txBody>
      </p:sp>
      <p:sp>
        <p:nvSpPr>
          <p:cNvPr id="42" name="TextBox 41"/>
          <p:cNvSpPr txBox="1"/>
          <p:nvPr/>
        </p:nvSpPr>
        <p:spPr>
          <a:xfrm>
            <a:off x="4318047" y="4542426"/>
            <a:ext cx="941972" cy="646331"/>
          </a:xfrm>
          <a:prstGeom prst="rect">
            <a:avLst/>
          </a:prstGeom>
          <a:noFill/>
        </p:spPr>
        <p:txBody>
          <a:bodyPr wrap="none" rtlCol="0">
            <a:spAutoFit/>
          </a:bodyPr>
          <a:lstStyle/>
          <a:p>
            <a:pPr algn="ctr"/>
            <a:r>
              <a:rPr lang="en-US" dirty="0" smtClean="0"/>
              <a:t>Decline</a:t>
            </a:r>
          </a:p>
          <a:p>
            <a:pPr algn="ctr"/>
            <a:r>
              <a:rPr lang="en-US" dirty="0"/>
              <a:t>i</a:t>
            </a:r>
            <a:r>
              <a:rPr lang="en-US" dirty="0" smtClean="0"/>
              <a:t>n V</a:t>
            </a:r>
            <a:r>
              <a:rPr lang="en-US" baseline="-25000" dirty="0" smtClean="0"/>
              <a:t>M</a:t>
            </a:r>
            <a:endParaRPr lang="en-US" baseline="-25000" dirty="0"/>
          </a:p>
        </p:txBody>
      </p:sp>
      <p:cxnSp>
        <p:nvCxnSpPr>
          <p:cNvPr id="6" name="Straight Connector 5"/>
          <p:cNvCxnSpPr/>
          <p:nvPr/>
        </p:nvCxnSpPr>
        <p:spPr>
          <a:xfrm flipH="1">
            <a:off x="2503326" y="5096520"/>
            <a:ext cx="3660" cy="791009"/>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6233896" y="5889526"/>
            <a:ext cx="520420" cy="400110"/>
          </a:xfrm>
          <a:prstGeom prst="rect">
            <a:avLst/>
          </a:prstGeom>
          <a:noFill/>
        </p:spPr>
        <p:txBody>
          <a:bodyPr wrap="none" rtlCol="0">
            <a:spAutoFit/>
          </a:bodyPr>
          <a:lstStyle/>
          <a:p>
            <a:r>
              <a:rPr lang="en-US" sz="2000" dirty="0" smtClean="0"/>
              <a:t>M</a:t>
            </a:r>
            <a:r>
              <a:rPr lang="en-US" sz="2000" baseline="-25000" dirty="0" smtClean="0"/>
              <a:t>0</a:t>
            </a:r>
            <a:endParaRPr lang="en-US" sz="2000" baseline="-25000" dirty="0"/>
          </a:p>
        </p:txBody>
      </p:sp>
      <p:sp>
        <p:nvSpPr>
          <p:cNvPr id="15" name="Content Placeholder 14"/>
          <p:cNvSpPr>
            <a:spLocks noGrp="1"/>
          </p:cNvSpPr>
          <p:nvPr>
            <p:ph idx="1"/>
          </p:nvPr>
        </p:nvSpPr>
        <p:spPr>
          <a:xfrm>
            <a:off x="404048" y="1806455"/>
            <a:ext cx="8369574" cy="1497092"/>
          </a:xfrm>
        </p:spPr>
        <p:txBody>
          <a:bodyPr>
            <a:normAutofit/>
          </a:bodyPr>
          <a:lstStyle/>
          <a:p>
            <a:pPr marL="0" indent="0" algn="ctr">
              <a:buNone/>
            </a:pPr>
            <a:r>
              <a:rPr lang="en-US" sz="2100" dirty="0" smtClean="0"/>
              <a:t>If people believe that money financed deficit spending will lead to a permanent increase in base money (higher future levels of base money), then the absolute market value of money declines. There is an increase in real output but only at the expense of a higher price level.</a:t>
            </a:r>
            <a:endParaRPr lang="en-US" dirty="0"/>
          </a:p>
        </p:txBody>
      </p:sp>
      <p:cxnSp>
        <p:nvCxnSpPr>
          <p:cNvPr id="33" name="Straight Connector 32"/>
          <p:cNvCxnSpPr/>
          <p:nvPr/>
        </p:nvCxnSpPr>
        <p:spPr>
          <a:xfrm>
            <a:off x="1654682" y="4278657"/>
            <a:ext cx="1515613" cy="1437310"/>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189535" y="5464322"/>
            <a:ext cx="628748" cy="369332"/>
          </a:xfrm>
          <a:prstGeom prst="rect">
            <a:avLst/>
          </a:prstGeom>
          <a:noFill/>
        </p:spPr>
        <p:txBody>
          <a:bodyPr wrap="none" rtlCol="0">
            <a:spAutoFit/>
          </a:bodyPr>
          <a:lstStyle/>
          <a:p>
            <a:r>
              <a:rPr lang="en-US" dirty="0" smtClean="0"/>
              <a:t>AD</a:t>
            </a:r>
            <a:r>
              <a:rPr lang="en-US" baseline="-25000" dirty="0" smtClean="0"/>
              <a:t>0</a:t>
            </a:r>
            <a:endParaRPr lang="en-US" baseline="-25000" dirty="0"/>
          </a:p>
        </p:txBody>
      </p:sp>
      <p:sp>
        <p:nvSpPr>
          <p:cNvPr id="35" name="TextBox 34"/>
          <p:cNvSpPr txBox="1"/>
          <p:nvPr/>
        </p:nvSpPr>
        <p:spPr>
          <a:xfrm>
            <a:off x="288964" y="4567399"/>
            <a:ext cx="1145078" cy="646331"/>
          </a:xfrm>
          <a:prstGeom prst="rect">
            <a:avLst/>
          </a:prstGeom>
          <a:noFill/>
        </p:spPr>
        <p:txBody>
          <a:bodyPr wrap="none" rtlCol="0">
            <a:spAutoFit/>
          </a:bodyPr>
          <a:lstStyle/>
          <a:p>
            <a:pPr algn="ctr"/>
            <a:r>
              <a:rPr lang="en-US" dirty="0" smtClean="0"/>
              <a:t>Small rise</a:t>
            </a:r>
          </a:p>
          <a:p>
            <a:pPr algn="ctr"/>
            <a:r>
              <a:rPr lang="en-US" dirty="0"/>
              <a:t>i</a:t>
            </a:r>
            <a:r>
              <a:rPr lang="en-US" dirty="0" smtClean="0"/>
              <a:t>n V</a:t>
            </a:r>
            <a:r>
              <a:rPr lang="en-US" baseline="-25000" dirty="0" smtClean="0"/>
              <a:t>G</a:t>
            </a:r>
            <a:endParaRPr lang="en-US" dirty="0"/>
          </a:p>
        </p:txBody>
      </p:sp>
      <p:cxnSp>
        <p:nvCxnSpPr>
          <p:cNvPr id="30" name="Straight Connector 29"/>
          <p:cNvCxnSpPr/>
          <p:nvPr/>
        </p:nvCxnSpPr>
        <p:spPr>
          <a:xfrm flipH="1" flipV="1">
            <a:off x="1429672" y="5092968"/>
            <a:ext cx="1077314" cy="355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295346" y="5831794"/>
            <a:ext cx="405454" cy="400110"/>
          </a:xfrm>
          <a:prstGeom prst="rect">
            <a:avLst/>
          </a:prstGeom>
          <a:noFill/>
        </p:spPr>
        <p:txBody>
          <a:bodyPr wrap="none" rtlCol="0">
            <a:spAutoFit/>
          </a:bodyPr>
          <a:lstStyle/>
          <a:p>
            <a:r>
              <a:rPr lang="en-US" sz="2000" dirty="0" smtClean="0"/>
              <a:t>q</a:t>
            </a:r>
            <a:r>
              <a:rPr lang="en-US" sz="2000" baseline="-25000" dirty="0" smtClean="0"/>
              <a:t>0</a:t>
            </a:r>
            <a:endParaRPr lang="en-US" baseline="-25000"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194</a:t>
            </a:fld>
            <a:endParaRPr lang="en-US" dirty="0"/>
          </a:p>
        </p:txBody>
      </p:sp>
      <p:sp>
        <p:nvSpPr>
          <p:cNvPr id="36" name="Freeform 35"/>
          <p:cNvSpPr/>
          <p:nvPr/>
        </p:nvSpPr>
        <p:spPr>
          <a:xfrm>
            <a:off x="1789362" y="4064276"/>
            <a:ext cx="1679793" cy="1073810"/>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TextBox 28"/>
          <p:cNvSpPr txBox="1"/>
          <p:nvPr/>
        </p:nvSpPr>
        <p:spPr>
          <a:xfrm>
            <a:off x="3438135" y="5110222"/>
            <a:ext cx="628748" cy="369332"/>
          </a:xfrm>
          <a:prstGeom prst="rect">
            <a:avLst/>
          </a:prstGeom>
          <a:noFill/>
        </p:spPr>
        <p:txBody>
          <a:bodyPr wrap="none" rtlCol="0">
            <a:spAutoFit/>
          </a:bodyPr>
          <a:lstStyle/>
          <a:p>
            <a:r>
              <a:rPr lang="en-US" dirty="0" smtClean="0"/>
              <a:t>AD</a:t>
            </a:r>
            <a:r>
              <a:rPr lang="en-US" baseline="-25000" dirty="0"/>
              <a:t>1</a:t>
            </a:r>
          </a:p>
        </p:txBody>
      </p:sp>
      <p:cxnSp>
        <p:nvCxnSpPr>
          <p:cNvPr id="31" name="Straight Connector 30"/>
          <p:cNvCxnSpPr/>
          <p:nvPr/>
        </p:nvCxnSpPr>
        <p:spPr>
          <a:xfrm>
            <a:off x="1941762" y="4007689"/>
            <a:ext cx="1515613" cy="143731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7188851" y="3779786"/>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724620" y="5460310"/>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38" name="TextBox 37"/>
          <p:cNvSpPr txBox="1"/>
          <p:nvPr/>
        </p:nvSpPr>
        <p:spPr>
          <a:xfrm>
            <a:off x="7012853" y="3413548"/>
            <a:ext cx="390476" cy="369332"/>
          </a:xfrm>
          <a:prstGeom prst="rect">
            <a:avLst/>
          </a:prstGeom>
          <a:noFill/>
        </p:spPr>
        <p:txBody>
          <a:bodyPr wrap="none" rtlCol="0">
            <a:spAutoFit/>
          </a:bodyPr>
          <a:lstStyle/>
          <a:p>
            <a:r>
              <a:rPr lang="en-US" dirty="0" smtClean="0"/>
              <a:t>S</a:t>
            </a:r>
            <a:r>
              <a:rPr lang="en-US" baseline="-25000" dirty="0"/>
              <a:t>1</a:t>
            </a:r>
          </a:p>
        </p:txBody>
      </p:sp>
      <p:sp>
        <p:nvSpPr>
          <p:cNvPr id="40" name="TextBox 39"/>
          <p:cNvSpPr txBox="1"/>
          <p:nvPr/>
        </p:nvSpPr>
        <p:spPr>
          <a:xfrm>
            <a:off x="6944256" y="5887974"/>
            <a:ext cx="520420" cy="400110"/>
          </a:xfrm>
          <a:prstGeom prst="rect">
            <a:avLst/>
          </a:prstGeom>
          <a:noFill/>
        </p:spPr>
        <p:txBody>
          <a:bodyPr wrap="none" rtlCol="0">
            <a:spAutoFit/>
          </a:bodyPr>
          <a:lstStyle/>
          <a:p>
            <a:r>
              <a:rPr lang="en-US" sz="2000" dirty="0" smtClean="0"/>
              <a:t>M</a:t>
            </a:r>
            <a:r>
              <a:rPr lang="en-US" sz="2000" baseline="-25000" dirty="0"/>
              <a:t>1</a:t>
            </a:r>
          </a:p>
        </p:txBody>
      </p:sp>
      <p:cxnSp>
        <p:nvCxnSpPr>
          <p:cNvPr id="16" name="Straight Connector 15"/>
          <p:cNvCxnSpPr>
            <a:stCxn id="36" idx="1"/>
          </p:cNvCxnSpPr>
          <p:nvPr/>
        </p:nvCxnSpPr>
        <p:spPr>
          <a:xfrm>
            <a:off x="2930760" y="4959117"/>
            <a:ext cx="13021" cy="92885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755586" y="5830242"/>
            <a:ext cx="405454" cy="400110"/>
          </a:xfrm>
          <a:prstGeom prst="rect">
            <a:avLst/>
          </a:prstGeom>
          <a:noFill/>
        </p:spPr>
        <p:txBody>
          <a:bodyPr wrap="none" rtlCol="0">
            <a:spAutoFit/>
          </a:bodyPr>
          <a:lstStyle/>
          <a:p>
            <a:r>
              <a:rPr lang="en-US" sz="2000" dirty="0" smtClean="0"/>
              <a:t>q</a:t>
            </a:r>
            <a:r>
              <a:rPr lang="en-US" sz="2000" baseline="-25000" dirty="0"/>
              <a:t>1</a:t>
            </a:r>
            <a:endParaRPr lang="en-US" baseline="-25000" dirty="0"/>
          </a:p>
        </p:txBody>
      </p:sp>
      <p:cxnSp>
        <p:nvCxnSpPr>
          <p:cNvPr id="27" name="Straight Connector 26"/>
          <p:cNvCxnSpPr>
            <a:stCxn id="36" idx="1"/>
          </p:cNvCxnSpPr>
          <p:nvPr/>
        </p:nvCxnSpPr>
        <p:spPr>
          <a:xfrm flipH="1">
            <a:off x="1401540" y="4959117"/>
            <a:ext cx="152922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flipV="1">
            <a:off x="5352937" y="5188757"/>
            <a:ext cx="1835914" cy="2497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5638526" y="4730884"/>
            <a:ext cx="0" cy="4198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4228313"/>
      </p:ext>
    </p:extLst>
  </p:cSld>
  <p:clrMapOvr>
    <a:masterClrMapping/>
  </p:clrMapOvr>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Trade Off</a:t>
            </a:r>
            <a:endParaRPr lang="en-US" sz="4000" dirty="0"/>
          </a:p>
        </p:txBody>
      </p:sp>
      <p:sp>
        <p:nvSpPr>
          <p:cNvPr id="3" name="Content Placeholder 2"/>
          <p:cNvSpPr>
            <a:spLocks noGrp="1"/>
          </p:cNvSpPr>
          <p:nvPr>
            <p:ph idx="1"/>
          </p:nvPr>
        </p:nvSpPr>
        <p:spPr>
          <a:xfrm>
            <a:off x="461770" y="1825696"/>
            <a:ext cx="8234891" cy="4511409"/>
          </a:xfrm>
        </p:spPr>
        <p:txBody>
          <a:bodyPr>
            <a:normAutofit fontScale="92500"/>
          </a:bodyPr>
          <a:lstStyle/>
          <a:p>
            <a:r>
              <a:rPr lang="en-US" dirty="0" smtClean="0"/>
              <a:t>In simple terms, policy makers face a trade off. Money financed deficit spending can be used to create a “one-off” boost in economic activity with little impact on the price level, but such a boost to economic activity will be transient. (Note that this may be “good policy” in certain scenarios, for example, restoring confidence in the midst of a banking crisis).</a:t>
            </a:r>
          </a:p>
          <a:p>
            <a:r>
              <a:rPr lang="en-US" dirty="0" smtClean="0"/>
              <a:t>However, if policy makers attempt to sustain this otherwise transient boost in economic activity through the use of sustained money financed deficit spending, then the absolute market value of money will decline as expectations for long-term base money growth rise. (The far dated terms in our DFB model fall as expected future levels of base money rise).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195</a:t>
            </a:fld>
            <a:endParaRPr lang="en-US" dirty="0"/>
          </a:p>
        </p:txBody>
      </p:sp>
    </p:spTree>
    <p:extLst>
      <p:ext uri="{BB962C8B-B14F-4D97-AF65-F5344CB8AC3E}">
        <p14:creationId xmlns:p14="http://schemas.microsoft.com/office/powerpoint/2010/main" val="2236747379"/>
      </p:ext>
    </p:extLst>
  </p:cSld>
  <p:clrMapOvr>
    <a:masterClrMapping/>
  </p:clrMapOvr>
  <p:timing>
    <p:tnLst>
      <p:par>
        <p:cTn xmlns:p14="http://schemas.microsoft.com/office/powerpoint/2010/mai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Role of the Output Gap</a:t>
            </a:r>
            <a:endParaRPr lang="en-US" sz="4000" dirty="0"/>
          </a:p>
        </p:txBody>
      </p:sp>
      <p:sp>
        <p:nvSpPr>
          <p:cNvPr id="3" name="Content Placeholder 2"/>
          <p:cNvSpPr>
            <a:spLocks noGrp="1"/>
          </p:cNvSpPr>
          <p:nvPr>
            <p:ph idx="1"/>
          </p:nvPr>
        </p:nvSpPr>
        <p:spPr>
          <a:xfrm>
            <a:off x="461770" y="1825696"/>
            <a:ext cx="8177170" cy="4492165"/>
          </a:xfrm>
        </p:spPr>
        <p:txBody>
          <a:bodyPr>
            <a:normAutofit fontScale="92500"/>
          </a:bodyPr>
          <a:lstStyle/>
          <a:p>
            <a:r>
              <a:rPr lang="en-US" dirty="0" smtClean="0"/>
              <a:t>Using any sort of policy stimulus (monetary or fiscal) to create a temporary boost in real output is more dangerous (more likely to have an inflationary impact) in an environment where the economy is operating near “full capacity”. If the economy is already operating at a steep (near vertical) part of the aggregate supply curve, then a policy designed to increase real output by increasing aggregate demand will not have the desired effect.</a:t>
            </a:r>
          </a:p>
          <a:p>
            <a:r>
              <a:rPr lang="en-US" dirty="0" smtClean="0"/>
              <a:t>We can easily visualize the role of the output gap in the Goods-Money Framework. The next slide illustrates the “worse case” scenario: money financed deficit spending not only devalues the currency (</a:t>
            </a:r>
            <a:r>
              <a:rPr lang="en-US" i="1" dirty="0" smtClean="0"/>
              <a:t>V</a:t>
            </a:r>
            <a:r>
              <a:rPr lang="en-US" i="1" baseline="-25000" dirty="0" smtClean="0"/>
              <a:t>M</a:t>
            </a:r>
            <a:r>
              <a:rPr lang="en-US" dirty="0" smtClean="0"/>
              <a:t> falls), but fails to increase real output significantly due to capacity constraints.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196</a:t>
            </a:fld>
            <a:endParaRPr lang="en-US" dirty="0"/>
          </a:p>
        </p:txBody>
      </p:sp>
    </p:spTree>
    <p:extLst>
      <p:ext uri="{BB962C8B-B14F-4D97-AF65-F5344CB8AC3E}">
        <p14:creationId xmlns:p14="http://schemas.microsoft.com/office/powerpoint/2010/main" val="718548631"/>
      </p:ext>
    </p:extLst>
  </p:cSld>
  <p:clrMapOvr>
    <a:masterClrMapping/>
  </p:clrMapOvr>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fontScale="90000"/>
          </a:bodyPr>
          <a:lstStyle/>
          <a:p>
            <a:r>
              <a:rPr lang="en-US" sz="4000" dirty="0" smtClean="0"/>
              <a:t>Worse Case Scenario</a:t>
            </a:r>
            <a:r>
              <a:rPr lang="en-US" sz="4000" dirty="0"/>
              <a:t>: Small Increase in Real </a:t>
            </a:r>
            <a:r>
              <a:rPr lang="en-US" sz="4000" dirty="0" smtClean="0"/>
              <a:t>Output, </a:t>
            </a:r>
            <a:r>
              <a:rPr lang="en-US" sz="4000" dirty="0"/>
              <a:t>Big </a:t>
            </a:r>
            <a:r>
              <a:rPr lang="en-US" sz="4000" dirty="0" smtClean="0"/>
              <a:t>Rise in Price Level </a:t>
            </a:r>
            <a:endParaRPr lang="en-US" sz="4000" dirty="0"/>
          </a:p>
        </p:txBody>
      </p:sp>
      <p:cxnSp>
        <p:nvCxnSpPr>
          <p:cNvPr id="5" name="Straight Connector 4"/>
          <p:cNvCxnSpPr/>
          <p:nvPr/>
        </p:nvCxnSpPr>
        <p:spPr>
          <a:xfrm>
            <a:off x="14015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4015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73076" y="3326720"/>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39854" y="3322791"/>
            <a:ext cx="1774845" cy="369332"/>
          </a:xfrm>
          <a:prstGeom prst="rect">
            <a:avLst/>
          </a:prstGeom>
          <a:noFill/>
        </p:spPr>
        <p:txBody>
          <a:bodyPr wrap="none" rtlCol="0">
            <a:spAutoFit/>
          </a:bodyPr>
          <a:lstStyle/>
          <a:p>
            <a:r>
              <a:rPr lang="en-US" dirty="0" smtClean="0"/>
              <a:t>Value of Money</a:t>
            </a:r>
            <a:endParaRPr lang="en-US" dirty="0"/>
          </a:p>
        </p:txBody>
      </p:sp>
      <p:sp>
        <p:nvSpPr>
          <p:cNvPr id="19" name="TextBox 18"/>
          <p:cNvSpPr txBox="1"/>
          <p:nvPr/>
        </p:nvSpPr>
        <p:spPr>
          <a:xfrm>
            <a:off x="33767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5998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47849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305886" y="3430481"/>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cxnSp>
        <p:nvCxnSpPr>
          <p:cNvPr id="25" name="Straight Connector 24"/>
          <p:cNvCxnSpPr/>
          <p:nvPr/>
        </p:nvCxnSpPr>
        <p:spPr>
          <a:xfrm>
            <a:off x="563852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352937" y="4673152"/>
            <a:ext cx="112555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142075" y="3829652"/>
            <a:ext cx="490000" cy="369332"/>
          </a:xfrm>
          <a:prstGeom prst="rect">
            <a:avLst/>
          </a:prstGeom>
          <a:noFill/>
        </p:spPr>
        <p:txBody>
          <a:bodyPr wrap="none" rtlCol="0">
            <a:spAutoFit/>
          </a:bodyPr>
          <a:lstStyle/>
          <a:p>
            <a:r>
              <a:rPr lang="en-US" dirty="0" smtClean="0"/>
              <a:t>AS</a:t>
            </a:r>
            <a:endParaRPr lang="en-US" dirty="0"/>
          </a:p>
        </p:txBody>
      </p:sp>
      <p:sp>
        <p:nvSpPr>
          <p:cNvPr id="42" name="TextBox 41"/>
          <p:cNvSpPr txBox="1"/>
          <p:nvPr/>
        </p:nvSpPr>
        <p:spPr>
          <a:xfrm>
            <a:off x="4342219" y="4574962"/>
            <a:ext cx="941972" cy="646331"/>
          </a:xfrm>
          <a:prstGeom prst="rect">
            <a:avLst/>
          </a:prstGeom>
          <a:noFill/>
        </p:spPr>
        <p:txBody>
          <a:bodyPr wrap="none" rtlCol="0">
            <a:spAutoFit/>
          </a:bodyPr>
          <a:lstStyle/>
          <a:p>
            <a:pPr algn="ctr"/>
            <a:r>
              <a:rPr lang="en-US" dirty="0" smtClean="0"/>
              <a:t>Decline</a:t>
            </a:r>
          </a:p>
          <a:p>
            <a:pPr algn="ctr"/>
            <a:r>
              <a:rPr lang="en-US" dirty="0"/>
              <a:t>i</a:t>
            </a:r>
            <a:r>
              <a:rPr lang="en-US" dirty="0" smtClean="0"/>
              <a:t>n V</a:t>
            </a:r>
            <a:r>
              <a:rPr lang="en-US" baseline="-25000" dirty="0" smtClean="0"/>
              <a:t>M</a:t>
            </a:r>
            <a:endParaRPr lang="en-US" baseline="-25000" dirty="0"/>
          </a:p>
        </p:txBody>
      </p:sp>
      <p:cxnSp>
        <p:nvCxnSpPr>
          <p:cNvPr id="6" name="Straight Connector 5"/>
          <p:cNvCxnSpPr/>
          <p:nvPr/>
        </p:nvCxnSpPr>
        <p:spPr>
          <a:xfrm>
            <a:off x="2907366" y="4843653"/>
            <a:ext cx="0" cy="102463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6233896" y="5889526"/>
            <a:ext cx="520420" cy="400110"/>
          </a:xfrm>
          <a:prstGeom prst="rect">
            <a:avLst/>
          </a:prstGeom>
          <a:noFill/>
        </p:spPr>
        <p:txBody>
          <a:bodyPr wrap="none" rtlCol="0">
            <a:spAutoFit/>
          </a:bodyPr>
          <a:lstStyle/>
          <a:p>
            <a:r>
              <a:rPr lang="en-US" sz="2000" dirty="0" smtClean="0"/>
              <a:t>M</a:t>
            </a:r>
            <a:r>
              <a:rPr lang="en-US" sz="2000" baseline="-25000" dirty="0" smtClean="0"/>
              <a:t>0</a:t>
            </a:r>
            <a:endParaRPr lang="en-US" sz="2000" baseline="-25000" dirty="0"/>
          </a:p>
        </p:txBody>
      </p:sp>
      <p:sp>
        <p:nvSpPr>
          <p:cNvPr id="15" name="Content Placeholder 14"/>
          <p:cNvSpPr>
            <a:spLocks noGrp="1"/>
          </p:cNvSpPr>
          <p:nvPr>
            <p:ph idx="1"/>
          </p:nvPr>
        </p:nvSpPr>
        <p:spPr>
          <a:xfrm>
            <a:off x="404048" y="1806455"/>
            <a:ext cx="8369574" cy="1497092"/>
          </a:xfrm>
        </p:spPr>
        <p:txBody>
          <a:bodyPr>
            <a:normAutofit/>
          </a:bodyPr>
          <a:lstStyle/>
          <a:p>
            <a:pPr marL="0" indent="0" algn="ctr">
              <a:buNone/>
            </a:pPr>
            <a:r>
              <a:rPr lang="en-US" sz="2100" dirty="0" smtClean="0"/>
              <a:t>If the economy is operating near “full capacity” and people believe that money financed deficit spending will lead to a permanent increase in base money, then the “perfect storm” is created. There is a large increase in the price level (</a:t>
            </a:r>
            <a:r>
              <a:rPr lang="en-US" sz="2100" i="1" dirty="0" smtClean="0"/>
              <a:t>V</a:t>
            </a:r>
            <a:r>
              <a:rPr lang="en-US" sz="2100" i="1" baseline="-25000" dirty="0" smtClean="0"/>
              <a:t>G</a:t>
            </a:r>
            <a:r>
              <a:rPr lang="en-US" sz="2100" dirty="0" smtClean="0"/>
              <a:t> rises, </a:t>
            </a:r>
            <a:r>
              <a:rPr lang="en-US" sz="2100" i="1" dirty="0" smtClean="0"/>
              <a:t>V</a:t>
            </a:r>
            <a:r>
              <a:rPr lang="en-US" sz="2100" i="1" baseline="-25000" dirty="0" smtClean="0"/>
              <a:t>M</a:t>
            </a:r>
            <a:r>
              <a:rPr lang="en-US" sz="2100" dirty="0" smtClean="0"/>
              <a:t> falls), but a small increase in real output.</a:t>
            </a:r>
            <a:endParaRPr lang="en-US" dirty="0"/>
          </a:p>
        </p:txBody>
      </p:sp>
      <p:cxnSp>
        <p:nvCxnSpPr>
          <p:cNvPr id="33" name="Straight Connector 32"/>
          <p:cNvCxnSpPr/>
          <p:nvPr/>
        </p:nvCxnSpPr>
        <p:spPr>
          <a:xfrm>
            <a:off x="1827842" y="4278657"/>
            <a:ext cx="1515613" cy="1437310"/>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304975" y="5464322"/>
            <a:ext cx="628748" cy="369332"/>
          </a:xfrm>
          <a:prstGeom prst="rect">
            <a:avLst/>
          </a:prstGeom>
          <a:noFill/>
        </p:spPr>
        <p:txBody>
          <a:bodyPr wrap="none" rtlCol="0">
            <a:spAutoFit/>
          </a:bodyPr>
          <a:lstStyle/>
          <a:p>
            <a:r>
              <a:rPr lang="en-US" dirty="0" smtClean="0"/>
              <a:t>AD</a:t>
            </a:r>
            <a:r>
              <a:rPr lang="en-US" baseline="-25000" dirty="0" smtClean="0"/>
              <a:t>0</a:t>
            </a:r>
            <a:endParaRPr lang="en-US" baseline="-25000" dirty="0"/>
          </a:p>
        </p:txBody>
      </p:sp>
      <p:sp>
        <p:nvSpPr>
          <p:cNvPr id="35" name="TextBox 34"/>
          <p:cNvSpPr txBox="1"/>
          <p:nvPr/>
        </p:nvSpPr>
        <p:spPr>
          <a:xfrm>
            <a:off x="603086" y="4595142"/>
            <a:ext cx="723538" cy="646331"/>
          </a:xfrm>
          <a:prstGeom prst="rect">
            <a:avLst/>
          </a:prstGeom>
          <a:noFill/>
        </p:spPr>
        <p:txBody>
          <a:bodyPr wrap="none" rtlCol="0">
            <a:spAutoFit/>
          </a:bodyPr>
          <a:lstStyle/>
          <a:p>
            <a:pPr algn="ctr"/>
            <a:r>
              <a:rPr lang="en-US" dirty="0" smtClean="0"/>
              <a:t>Rise</a:t>
            </a:r>
          </a:p>
          <a:p>
            <a:pPr algn="ctr"/>
            <a:r>
              <a:rPr lang="en-US" dirty="0"/>
              <a:t>i</a:t>
            </a:r>
            <a:r>
              <a:rPr lang="en-US" dirty="0" smtClean="0"/>
              <a:t>n V</a:t>
            </a:r>
            <a:r>
              <a:rPr lang="en-US" baseline="-25000" dirty="0" smtClean="0"/>
              <a:t>G</a:t>
            </a:r>
            <a:endParaRPr lang="en-US" dirty="0"/>
          </a:p>
        </p:txBody>
      </p:sp>
      <p:sp>
        <p:nvSpPr>
          <p:cNvPr id="34" name="TextBox 33"/>
          <p:cNvSpPr txBox="1"/>
          <p:nvPr/>
        </p:nvSpPr>
        <p:spPr>
          <a:xfrm>
            <a:off x="2506986" y="5831794"/>
            <a:ext cx="405454" cy="400110"/>
          </a:xfrm>
          <a:prstGeom prst="rect">
            <a:avLst/>
          </a:prstGeom>
          <a:noFill/>
        </p:spPr>
        <p:txBody>
          <a:bodyPr wrap="none" rtlCol="0">
            <a:spAutoFit/>
          </a:bodyPr>
          <a:lstStyle/>
          <a:p>
            <a:r>
              <a:rPr lang="en-US" sz="2000" dirty="0" smtClean="0"/>
              <a:t>q</a:t>
            </a:r>
            <a:r>
              <a:rPr lang="en-US" sz="2000" baseline="-25000" dirty="0" smtClean="0"/>
              <a:t>0</a:t>
            </a:r>
            <a:endParaRPr lang="en-US" baseline="-25000"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197</a:t>
            </a:fld>
            <a:endParaRPr lang="en-US" dirty="0"/>
          </a:p>
        </p:txBody>
      </p:sp>
      <p:sp>
        <p:nvSpPr>
          <p:cNvPr id="36" name="Freeform 35"/>
          <p:cNvSpPr/>
          <p:nvPr/>
        </p:nvSpPr>
        <p:spPr>
          <a:xfrm>
            <a:off x="1520003" y="4083520"/>
            <a:ext cx="1641038" cy="1323982"/>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TextBox 28"/>
          <p:cNvSpPr txBox="1"/>
          <p:nvPr/>
        </p:nvSpPr>
        <p:spPr>
          <a:xfrm>
            <a:off x="3495855" y="5110222"/>
            <a:ext cx="628748" cy="369332"/>
          </a:xfrm>
          <a:prstGeom prst="rect">
            <a:avLst/>
          </a:prstGeom>
          <a:noFill/>
        </p:spPr>
        <p:txBody>
          <a:bodyPr wrap="none" rtlCol="0">
            <a:spAutoFit/>
          </a:bodyPr>
          <a:lstStyle/>
          <a:p>
            <a:r>
              <a:rPr lang="en-US" dirty="0" smtClean="0"/>
              <a:t>AD</a:t>
            </a:r>
            <a:r>
              <a:rPr lang="en-US" baseline="-25000" dirty="0"/>
              <a:t>1</a:t>
            </a:r>
          </a:p>
        </p:txBody>
      </p:sp>
      <p:cxnSp>
        <p:nvCxnSpPr>
          <p:cNvPr id="31" name="Straight Connector 30"/>
          <p:cNvCxnSpPr/>
          <p:nvPr/>
        </p:nvCxnSpPr>
        <p:spPr>
          <a:xfrm>
            <a:off x="1999482" y="3930713"/>
            <a:ext cx="1515613" cy="143731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7188851" y="3779786"/>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724620" y="5460310"/>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38" name="TextBox 37"/>
          <p:cNvSpPr txBox="1"/>
          <p:nvPr/>
        </p:nvSpPr>
        <p:spPr>
          <a:xfrm>
            <a:off x="7012853" y="3413548"/>
            <a:ext cx="390476" cy="369332"/>
          </a:xfrm>
          <a:prstGeom prst="rect">
            <a:avLst/>
          </a:prstGeom>
          <a:noFill/>
        </p:spPr>
        <p:txBody>
          <a:bodyPr wrap="none" rtlCol="0">
            <a:spAutoFit/>
          </a:bodyPr>
          <a:lstStyle/>
          <a:p>
            <a:r>
              <a:rPr lang="en-US" dirty="0" smtClean="0"/>
              <a:t>S</a:t>
            </a:r>
            <a:r>
              <a:rPr lang="en-US" baseline="-25000" dirty="0"/>
              <a:t>1</a:t>
            </a:r>
          </a:p>
        </p:txBody>
      </p:sp>
      <p:sp>
        <p:nvSpPr>
          <p:cNvPr id="40" name="TextBox 39"/>
          <p:cNvSpPr txBox="1"/>
          <p:nvPr/>
        </p:nvSpPr>
        <p:spPr>
          <a:xfrm>
            <a:off x="6944256" y="5887974"/>
            <a:ext cx="520420" cy="400110"/>
          </a:xfrm>
          <a:prstGeom prst="rect">
            <a:avLst/>
          </a:prstGeom>
          <a:noFill/>
        </p:spPr>
        <p:txBody>
          <a:bodyPr wrap="none" rtlCol="0">
            <a:spAutoFit/>
          </a:bodyPr>
          <a:lstStyle/>
          <a:p>
            <a:r>
              <a:rPr lang="en-US" sz="2000" dirty="0" smtClean="0"/>
              <a:t>M</a:t>
            </a:r>
            <a:r>
              <a:rPr lang="en-US" sz="2000" baseline="-25000" dirty="0"/>
              <a:t>1</a:t>
            </a:r>
          </a:p>
        </p:txBody>
      </p:sp>
      <p:cxnSp>
        <p:nvCxnSpPr>
          <p:cNvPr id="16" name="Straight Connector 15"/>
          <p:cNvCxnSpPr/>
          <p:nvPr/>
        </p:nvCxnSpPr>
        <p:spPr>
          <a:xfrm flipH="1">
            <a:off x="2717106" y="5170801"/>
            <a:ext cx="2014" cy="69593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774826" y="5830242"/>
            <a:ext cx="405454" cy="400110"/>
          </a:xfrm>
          <a:prstGeom prst="rect">
            <a:avLst/>
          </a:prstGeom>
          <a:noFill/>
        </p:spPr>
        <p:txBody>
          <a:bodyPr wrap="none" rtlCol="0">
            <a:spAutoFit/>
          </a:bodyPr>
          <a:lstStyle/>
          <a:p>
            <a:r>
              <a:rPr lang="en-US" sz="2000" dirty="0" smtClean="0"/>
              <a:t>q</a:t>
            </a:r>
            <a:r>
              <a:rPr lang="en-US" sz="2000" baseline="-25000" dirty="0"/>
              <a:t>1</a:t>
            </a:r>
            <a:endParaRPr lang="en-US" baseline="-25000" dirty="0"/>
          </a:p>
        </p:txBody>
      </p:sp>
      <p:cxnSp>
        <p:nvCxnSpPr>
          <p:cNvPr id="27" name="Straight Connector 26"/>
          <p:cNvCxnSpPr/>
          <p:nvPr/>
        </p:nvCxnSpPr>
        <p:spPr>
          <a:xfrm flipH="1" flipV="1">
            <a:off x="1401540" y="4785923"/>
            <a:ext cx="1525066" cy="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flipV="1">
            <a:off x="5352937" y="5213731"/>
            <a:ext cx="1835914" cy="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5638526" y="4730884"/>
            <a:ext cx="0" cy="4198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1401540" y="5129466"/>
            <a:ext cx="135404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1693155" y="4824409"/>
            <a:ext cx="0" cy="266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5407374"/>
      </p:ext>
    </p:extLst>
  </p:cSld>
  <p:clrMapOvr>
    <a:masterClrMapping/>
  </p:clrMapOvr>
  <p:timing>
    <p:tnLst>
      <p:par>
        <p:cTn xmlns:p14="http://schemas.microsoft.com/office/powerpoint/2010/mai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68" y="244158"/>
            <a:ext cx="8215651" cy="1339850"/>
          </a:xfrm>
        </p:spPr>
        <p:txBody>
          <a:bodyPr>
            <a:normAutofit/>
          </a:bodyPr>
          <a:lstStyle/>
          <a:p>
            <a:r>
              <a:rPr lang="en-US" sz="4000" dirty="0" smtClean="0"/>
              <a:t>Keynesianism:</a:t>
            </a:r>
            <a:br>
              <a:rPr lang="en-US" sz="4000" dirty="0" smtClean="0"/>
            </a:br>
            <a:r>
              <a:rPr lang="en-US" sz="4000" dirty="0" smtClean="0"/>
              <a:t>A “Left Side” View of the World</a:t>
            </a:r>
            <a:endParaRPr lang="en-US" sz="4000" dirty="0"/>
          </a:p>
        </p:txBody>
      </p:sp>
      <p:sp>
        <p:nvSpPr>
          <p:cNvPr id="3" name="Content Placeholder 2"/>
          <p:cNvSpPr>
            <a:spLocks noGrp="1"/>
          </p:cNvSpPr>
          <p:nvPr>
            <p:ph idx="1"/>
          </p:nvPr>
        </p:nvSpPr>
        <p:spPr>
          <a:xfrm>
            <a:off x="461769" y="1825696"/>
            <a:ext cx="8215651" cy="4530653"/>
          </a:xfrm>
        </p:spPr>
        <p:txBody>
          <a:bodyPr>
            <a:normAutofit/>
          </a:bodyPr>
          <a:lstStyle/>
          <a:p>
            <a:r>
              <a:rPr lang="en-US" sz="2100" dirty="0" smtClean="0"/>
              <a:t>We can use these multiple alternate versions of our our first scenario (an increase in government spending financed by money creation) to help explain the strengths and weaknesses of both Keynesianism and monetarism.</a:t>
            </a:r>
          </a:p>
          <a:p>
            <a:pPr>
              <a:spcBef>
                <a:spcPts val="1400"/>
              </a:spcBef>
            </a:pPr>
            <a:r>
              <a:rPr lang="en-US" sz="2100" dirty="0" smtClean="0"/>
              <a:t>Keynesianism tends to get “the right answer” when the right side of the model is “not in play”. In other words, Keynesianism can correctly predict the response of real output and the price level to policy actions if the absolute market value of money is stable (economic agents believe that the policy actions are “temporary” in nature). If the absolute market value of money is stable, then it can be argued that the slope of the aggregate supply curve (which is significantly influenced by the output gap) is the key element in the determination of the economic outcome.</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198</a:t>
            </a:fld>
            <a:endParaRPr lang="en-US" dirty="0"/>
          </a:p>
        </p:txBody>
      </p:sp>
    </p:spTree>
    <p:extLst>
      <p:ext uri="{BB962C8B-B14F-4D97-AF65-F5344CB8AC3E}">
        <p14:creationId xmlns:p14="http://schemas.microsoft.com/office/powerpoint/2010/main" val="3319711545"/>
      </p:ext>
    </p:extLst>
  </p:cSld>
  <p:clrMapOvr>
    <a:masterClrMapping/>
  </p:clrMapOvr>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Output Gap &amp; Inflation:</a:t>
            </a:r>
            <a:br>
              <a:rPr lang="en-US" sz="4000" dirty="0" smtClean="0"/>
            </a:br>
            <a:r>
              <a:rPr lang="en-US" sz="4000" dirty="0" smtClean="0"/>
              <a:t>Empirical Evidence is Poor</a:t>
            </a:r>
            <a:endParaRPr lang="en-US" sz="4000" dirty="0"/>
          </a:p>
        </p:txBody>
      </p:sp>
      <p:sp>
        <p:nvSpPr>
          <p:cNvPr id="3" name="Content Placeholder 2"/>
          <p:cNvSpPr>
            <a:spLocks noGrp="1"/>
          </p:cNvSpPr>
          <p:nvPr>
            <p:ph idx="1"/>
          </p:nvPr>
        </p:nvSpPr>
        <p:spPr>
          <a:xfrm>
            <a:off x="461772" y="1825696"/>
            <a:ext cx="8138689" cy="4511409"/>
          </a:xfrm>
        </p:spPr>
        <p:txBody>
          <a:bodyPr>
            <a:normAutofit fontScale="92500"/>
          </a:bodyPr>
          <a:lstStyle/>
          <a:p>
            <a:r>
              <a:rPr lang="en-US" dirty="0" smtClean="0"/>
              <a:t>The obvious weakness of Keynesianism is that the empirical evidence suggests that the correlation between the output gap (as measured by unemployment) and inflation is very low (see John Cochrane’s excellent article “Inflation and Debt” (2011) or John </a:t>
            </a:r>
            <a:r>
              <a:rPr lang="en-US" dirty="0" err="1" smtClean="0"/>
              <a:t>Hussman’s</a:t>
            </a:r>
            <a:r>
              <a:rPr lang="en-US" dirty="0" smtClean="0"/>
              <a:t> “Will the Real Phillips Curve Please Stand Up?”). </a:t>
            </a:r>
          </a:p>
          <a:p>
            <a:r>
              <a:rPr lang="en-US" dirty="0" smtClean="0"/>
              <a:t>The reason that the output gap is a poor predictor of inflation is that it is a minor secondary factor in the determination of the price level. It is the view of The Enigma Series that the primary source of changes in the price level (inflation) are variations in the absolute market value of money. In other words, an analysis of inflation needs to begin with the right side of the Goods-Money Framework, not the left side.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199</a:t>
            </a:fld>
            <a:endParaRPr lang="en-US" dirty="0"/>
          </a:p>
        </p:txBody>
      </p:sp>
    </p:spTree>
    <p:extLst>
      <p:ext uri="{BB962C8B-B14F-4D97-AF65-F5344CB8AC3E}">
        <p14:creationId xmlns:p14="http://schemas.microsoft.com/office/powerpoint/2010/main" val="2794161495"/>
      </p:ext>
    </p:extLst>
  </p:cSld>
  <p:clrMapOvr>
    <a:masterClrMapping/>
  </p:clrMapOvr>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“Inflations Expectations”</a:t>
            </a:r>
            <a:br>
              <a:rPr lang="en-US" sz="4000" dirty="0" smtClean="0"/>
            </a:br>
            <a:r>
              <a:rPr lang="en-US" sz="4000" dirty="0" smtClean="0"/>
              <a:t>A Nebulous Concept</a:t>
            </a:r>
            <a:endParaRPr lang="en-US" sz="4000" dirty="0"/>
          </a:p>
        </p:txBody>
      </p:sp>
      <p:sp>
        <p:nvSpPr>
          <p:cNvPr id="3" name="Content Placeholder 2"/>
          <p:cNvSpPr>
            <a:spLocks noGrp="1"/>
          </p:cNvSpPr>
          <p:nvPr>
            <p:ph idx="1"/>
          </p:nvPr>
        </p:nvSpPr>
        <p:spPr>
          <a:xfrm>
            <a:off x="461769" y="1844941"/>
            <a:ext cx="8234891" cy="4545894"/>
          </a:xfrm>
        </p:spPr>
        <p:txBody>
          <a:bodyPr>
            <a:normAutofit fontScale="92500" lnSpcReduction="10000"/>
          </a:bodyPr>
          <a:lstStyle/>
          <a:p>
            <a:r>
              <a:rPr lang="en-US" dirty="0" smtClean="0"/>
              <a:t>“New Keynesianism” has attempted to compensate for this weakness by adopting an explicit “inflations expectations” term into its model of inflation. The problem with the “inflation expectations” term used by New Keynesianism is that there is no clear formulation for the calculation of “inflation expectations”.</a:t>
            </a:r>
          </a:p>
          <a:p>
            <a:r>
              <a:rPr lang="en-US" dirty="0" smtClean="0"/>
              <a:t>In one sense, this is very convenient for Keynesian theorists who can use “inflation expectations” as an after the fact explanation for almost any change in the rate of inflation. However, in order to be meaningful from a predictive perspective, the inflation expectations term in the expectations augmented Phillips Curve equation must itself be a function of observable economic variables (such as money supply, output, interest rates) or expectations of those economic variables.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200</a:t>
            </a:fld>
            <a:endParaRPr lang="en-US" dirty="0"/>
          </a:p>
        </p:txBody>
      </p:sp>
    </p:spTree>
    <p:extLst>
      <p:ext uri="{BB962C8B-B14F-4D97-AF65-F5344CB8AC3E}">
        <p14:creationId xmlns:p14="http://schemas.microsoft.com/office/powerpoint/2010/main" val="2719001523"/>
      </p:ext>
    </p:extLst>
  </p:cSld>
  <p:clrMapOvr>
    <a:masterClrMapping/>
  </p:clrMapOvr>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48" y="244158"/>
            <a:ext cx="8157929" cy="1339850"/>
          </a:xfrm>
        </p:spPr>
        <p:txBody>
          <a:bodyPr>
            <a:normAutofit/>
          </a:bodyPr>
          <a:lstStyle/>
          <a:p>
            <a:r>
              <a:rPr lang="en-US" sz="4000" dirty="0" smtClean="0"/>
              <a:t>Monetarism:</a:t>
            </a:r>
            <a:br>
              <a:rPr lang="en-US" sz="4000" dirty="0" smtClean="0"/>
            </a:br>
            <a:r>
              <a:rPr lang="en-US" sz="4000" dirty="0" smtClean="0"/>
              <a:t>A “Right Side” View of the World?</a:t>
            </a:r>
            <a:endParaRPr lang="en-US" sz="4000" dirty="0"/>
          </a:p>
        </p:txBody>
      </p:sp>
      <p:sp>
        <p:nvSpPr>
          <p:cNvPr id="3" name="Content Placeholder 2"/>
          <p:cNvSpPr>
            <a:spLocks noGrp="1"/>
          </p:cNvSpPr>
          <p:nvPr>
            <p:ph idx="1"/>
          </p:nvPr>
        </p:nvSpPr>
        <p:spPr>
          <a:xfrm>
            <a:off x="461768" y="1825697"/>
            <a:ext cx="8157929" cy="4526650"/>
          </a:xfrm>
        </p:spPr>
        <p:txBody>
          <a:bodyPr>
            <a:normAutofit fontScale="92500"/>
          </a:bodyPr>
          <a:lstStyle/>
          <a:p>
            <a:r>
              <a:rPr lang="en-US" dirty="0" smtClean="0"/>
              <a:t>If Keynesianism is a “left side” view of the world (aggregate demand and “slack” are the keys to inflation), then it may be tempting to argue that monetarism represents a “right side” view of the world (money is the key to inflation). The problem with this view is that traditional monetarism doesn’t really understand the right side of the Goods-Money framework.</a:t>
            </a:r>
          </a:p>
          <a:p>
            <a:r>
              <a:rPr lang="en-US" dirty="0" smtClean="0"/>
              <a:t>Ultimately, money does matter. Monetarism will tend to get the right answer in the long-run or when there is an increase in base money that is expected to be more permanent in nature. However, in the short-term, large swings in the monetary base will often have little impact on the value of money and the price level. Why? Because money is a long-duration asset.</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201</a:t>
            </a:fld>
            <a:endParaRPr lang="en-US" dirty="0"/>
          </a:p>
        </p:txBody>
      </p:sp>
    </p:spTree>
    <p:extLst>
      <p:ext uri="{BB962C8B-B14F-4D97-AF65-F5344CB8AC3E}">
        <p14:creationId xmlns:p14="http://schemas.microsoft.com/office/powerpoint/2010/main" val="2411434943"/>
      </p:ext>
    </p:extLst>
  </p:cSld>
  <p:clrMapOvr>
    <a:masterClrMapping/>
  </p:clrMapOvr>
  <p:timing>
    <p:tnLst>
      <p:par>
        <p:cTn xmlns:p14="http://schemas.microsoft.com/office/powerpoint/2010/mai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Second Scenario: Impact of</a:t>
            </a:r>
            <a:br>
              <a:rPr lang="en-US" sz="4000" dirty="0" smtClean="0"/>
            </a:br>
            <a:r>
              <a:rPr lang="en-US" sz="4000" dirty="0" smtClean="0"/>
              <a:t>Lowering Interest Rates</a:t>
            </a:r>
            <a:endParaRPr lang="en-US" sz="4000" dirty="0"/>
          </a:p>
        </p:txBody>
      </p:sp>
      <p:sp>
        <p:nvSpPr>
          <p:cNvPr id="3" name="Content Placeholder 2"/>
          <p:cNvSpPr>
            <a:spLocks noGrp="1"/>
          </p:cNvSpPr>
          <p:nvPr>
            <p:ph idx="1"/>
          </p:nvPr>
        </p:nvSpPr>
        <p:spPr>
          <a:xfrm>
            <a:off x="461770" y="1828158"/>
            <a:ext cx="8234891" cy="4489703"/>
          </a:xfrm>
        </p:spPr>
        <p:txBody>
          <a:bodyPr>
            <a:normAutofit fontScale="92500"/>
          </a:bodyPr>
          <a:lstStyle/>
          <a:p>
            <a:r>
              <a:rPr lang="en-US" dirty="0" smtClean="0"/>
              <a:t>Let’s move on to our second scenario: </a:t>
            </a:r>
            <a:r>
              <a:rPr lang="en-US" dirty="0"/>
              <a:t>a central bank </a:t>
            </a:r>
            <a:r>
              <a:rPr lang="en-US" dirty="0" smtClean="0"/>
              <a:t>uses </a:t>
            </a:r>
            <a:r>
              <a:rPr lang="en-US" dirty="0"/>
              <a:t>an increase </a:t>
            </a:r>
            <a:r>
              <a:rPr lang="en-US" dirty="0" smtClean="0"/>
              <a:t>in the monetary </a:t>
            </a:r>
            <a:r>
              <a:rPr lang="en-US" dirty="0"/>
              <a:t>base </a:t>
            </a:r>
            <a:r>
              <a:rPr lang="en-US" dirty="0" smtClean="0"/>
              <a:t>to </a:t>
            </a:r>
            <a:r>
              <a:rPr lang="en-US" dirty="0"/>
              <a:t>reduce interest rates via traditional open market </a:t>
            </a:r>
            <a:r>
              <a:rPr lang="en-US" dirty="0" smtClean="0"/>
              <a:t>operations. It may be tempting to argue that scenario one is identical to scenario two. In both cases, an increase in the monetary base is used to stimulate aggregate demand: the only difference is that in scenario one there is a direct injection of cash into the economy (the “helicopter model”) and in scenario two the mechanism used to stimulate aggregate demand is the interest rate.</a:t>
            </a:r>
          </a:p>
          <a:p>
            <a:pPr>
              <a:spcBef>
                <a:spcPts val="1400"/>
              </a:spcBef>
            </a:pPr>
            <a:r>
              <a:rPr lang="en-US" dirty="0" smtClean="0"/>
              <a:t>The problem with this mainstream view of the world is that the manipulation of interest rates by the central bank impacts not only aggregate demand, but also aggregate supply.</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202</a:t>
            </a:fld>
            <a:endParaRPr lang="en-US" dirty="0"/>
          </a:p>
        </p:txBody>
      </p:sp>
    </p:spTree>
    <p:extLst>
      <p:ext uri="{BB962C8B-B14F-4D97-AF65-F5344CB8AC3E}">
        <p14:creationId xmlns:p14="http://schemas.microsoft.com/office/powerpoint/2010/main" val="2025506348"/>
      </p:ext>
    </p:extLst>
  </p:cSld>
  <p:clrMapOvr>
    <a:masterClrMapping/>
  </p:clrMapOvr>
  <p:timing>
    <p:tnLst>
      <p:par>
        <p:cTn xmlns:p14="http://schemas.microsoft.com/office/powerpoint/2010/mai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rmAutofit/>
          </a:bodyPr>
          <a:lstStyle/>
          <a:p>
            <a:r>
              <a:rPr lang="en-US" sz="4000" dirty="0" smtClean="0"/>
              <a:t>Interest Rates and Aggregate Supply</a:t>
            </a:r>
            <a:endParaRPr lang="en-US" sz="4000" dirty="0"/>
          </a:p>
        </p:txBody>
      </p:sp>
      <p:sp>
        <p:nvSpPr>
          <p:cNvPr id="3" name="Content Placeholder 2"/>
          <p:cNvSpPr>
            <a:spLocks noGrp="1"/>
          </p:cNvSpPr>
          <p:nvPr>
            <p:ph idx="1"/>
          </p:nvPr>
        </p:nvSpPr>
        <p:spPr>
          <a:xfrm>
            <a:off x="461770" y="1825696"/>
            <a:ext cx="8215651" cy="4530653"/>
          </a:xfrm>
        </p:spPr>
        <p:txBody>
          <a:bodyPr>
            <a:normAutofit fontScale="92500"/>
          </a:bodyPr>
          <a:lstStyle/>
          <a:p>
            <a:r>
              <a:rPr lang="en-US" dirty="0" smtClean="0"/>
              <a:t>One of the key tenets of mainstream macroeconomics is that the interest rate has a significant impact on aggregate demand but no or little impact on aggregate supply. In fact, </a:t>
            </a:r>
            <a:r>
              <a:rPr lang="en-US" dirty="0"/>
              <a:t>t</a:t>
            </a:r>
            <a:r>
              <a:rPr lang="en-US" dirty="0" smtClean="0"/>
              <a:t>his is a critical assumption of most models. In order to have any chance at explaining how lower interest rates lead to a higher price level (or a higher rate of inflation in the New IS-LM Model), traditional models must assume that the interest rate has no impact on aggregate supply.</a:t>
            </a:r>
          </a:p>
          <a:p>
            <a:r>
              <a:rPr lang="en-US" dirty="0" smtClean="0"/>
              <a:t>If the aggregate supply curve did shift to the right in response to lower rates, then there would be no way for these theories to explain the “link” between interest rates and inflation: a cut in interest rates would simple lead to a boom in real output.</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203</a:t>
            </a:fld>
            <a:endParaRPr lang="en-US" dirty="0"/>
          </a:p>
        </p:txBody>
      </p:sp>
    </p:spTree>
    <p:extLst>
      <p:ext uri="{BB962C8B-B14F-4D97-AF65-F5344CB8AC3E}">
        <p14:creationId xmlns:p14="http://schemas.microsoft.com/office/powerpoint/2010/main" val="1884379777"/>
      </p:ext>
    </p:extLst>
  </p:cSld>
  <p:clrMapOvr>
    <a:masterClrMapping/>
  </p:clrMapOvr>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Challenging the Traditional View</a:t>
            </a:r>
            <a:endParaRPr lang="en-US" sz="4000" dirty="0"/>
          </a:p>
        </p:txBody>
      </p:sp>
      <p:cxnSp>
        <p:nvCxnSpPr>
          <p:cNvPr id="5" name="Straight Connector 4"/>
          <p:cNvCxnSpPr/>
          <p:nvPr/>
        </p:nvCxnSpPr>
        <p:spPr>
          <a:xfrm>
            <a:off x="14015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21825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4015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23749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96129" y="3326720"/>
            <a:ext cx="2249334" cy="369332"/>
          </a:xfrm>
          <a:prstGeom prst="rect">
            <a:avLst/>
          </a:prstGeom>
          <a:noFill/>
        </p:spPr>
        <p:txBody>
          <a:bodyPr wrap="none" rtlCol="0">
            <a:spAutoFit/>
          </a:bodyPr>
          <a:lstStyle/>
          <a:p>
            <a:pPr algn="ctr"/>
            <a:r>
              <a:rPr lang="en-US" dirty="0" smtClean="0"/>
              <a:t>Price Level/Inflation</a:t>
            </a:r>
          </a:p>
        </p:txBody>
      </p:sp>
      <p:sp>
        <p:nvSpPr>
          <p:cNvPr id="14" name="TextBox 13"/>
          <p:cNvSpPr txBox="1"/>
          <p:nvPr/>
        </p:nvSpPr>
        <p:spPr>
          <a:xfrm>
            <a:off x="4266694" y="3322791"/>
            <a:ext cx="2249334" cy="369332"/>
          </a:xfrm>
          <a:prstGeom prst="rect">
            <a:avLst/>
          </a:prstGeom>
          <a:noFill/>
        </p:spPr>
        <p:txBody>
          <a:bodyPr wrap="none" rtlCol="0">
            <a:spAutoFit/>
          </a:bodyPr>
          <a:lstStyle/>
          <a:p>
            <a:r>
              <a:rPr lang="en-US" dirty="0" smtClean="0"/>
              <a:t>Price Level/Inflation</a:t>
            </a:r>
            <a:endParaRPr lang="en-US" dirty="0"/>
          </a:p>
        </p:txBody>
      </p:sp>
      <p:sp>
        <p:nvSpPr>
          <p:cNvPr id="19" name="TextBox 18"/>
          <p:cNvSpPr txBox="1"/>
          <p:nvPr/>
        </p:nvSpPr>
        <p:spPr>
          <a:xfrm>
            <a:off x="33767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59982" y="5889526"/>
            <a:ext cx="1390124" cy="369332"/>
          </a:xfrm>
          <a:prstGeom prst="rect">
            <a:avLst/>
          </a:prstGeom>
          <a:noFill/>
        </p:spPr>
        <p:txBody>
          <a:bodyPr wrap="none" rtlCol="0">
            <a:spAutoFit/>
          </a:bodyPr>
          <a:lstStyle/>
          <a:p>
            <a:r>
              <a:rPr lang="en-US" dirty="0" smtClean="0"/>
              <a:t>Real Output</a:t>
            </a:r>
            <a:endParaRPr lang="en-US" dirty="0"/>
          </a:p>
        </p:txBody>
      </p:sp>
      <p:cxnSp>
        <p:nvCxnSpPr>
          <p:cNvPr id="25" name="Straight Connector 24"/>
          <p:cNvCxnSpPr/>
          <p:nvPr/>
        </p:nvCxnSpPr>
        <p:spPr>
          <a:xfrm>
            <a:off x="5542326" y="4213340"/>
            <a:ext cx="1826150" cy="1500514"/>
          </a:xfrm>
          <a:prstGeom prst="line">
            <a:avLst/>
          </a:prstGeom>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142075" y="3829652"/>
            <a:ext cx="490000" cy="369332"/>
          </a:xfrm>
          <a:prstGeom prst="rect">
            <a:avLst/>
          </a:prstGeom>
          <a:noFill/>
        </p:spPr>
        <p:txBody>
          <a:bodyPr wrap="none" rtlCol="0">
            <a:spAutoFit/>
          </a:bodyPr>
          <a:lstStyle/>
          <a:p>
            <a:r>
              <a:rPr lang="en-US" dirty="0" smtClean="0"/>
              <a:t>AS</a:t>
            </a:r>
            <a:endParaRPr lang="en-US" dirty="0"/>
          </a:p>
        </p:txBody>
      </p:sp>
      <p:cxnSp>
        <p:nvCxnSpPr>
          <p:cNvPr id="6" name="Straight Connector 5"/>
          <p:cNvCxnSpPr/>
          <p:nvPr/>
        </p:nvCxnSpPr>
        <p:spPr>
          <a:xfrm>
            <a:off x="2907366" y="4843653"/>
            <a:ext cx="0" cy="102463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6450460" y="5836773"/>
            <a:ext cx="405454" cy="400110"/>
          </a:xfrm>
          <a:prstGeom prst="rect">
            <a:avLst/>
          </a:prstGeom>
          <a:noFill/>
        </p:spPr>
        <p:txBody>
          <a:bodyPr wrap="none" rtlCol="0">
            <a:spAutoFit/>
          </a:bodyPr>
          <a:lstStyle/>
          <a:p>
            <a:r>
              <a:rPr lang="en-US" sz="2000" dirty="0"/>
              <a:t>q</a:t>
            </a:r>
            <a:r>
              <a:rPr lang="en-US" sz="2000" baseline="-25000" dirty="0" smtClean="0"/>
              <a:t>0</a:t>
            </a:r>
            <a:endParaRPr lang="en-US" sz="2000" baseline="-25000" dirty="0"/>
          </a:p>
        </p:txBody>
      </p:sp>
      <p:sp>
        <p:nvSpPr>
          <p:cNvPr id="15" name="Content Placeholder 14"/>
          <p:cNvSpPr>
            <a:spLocks noGrp="1"/>
          </p:cNvSpPr>
          <p:nvPr>
            <p:ph idx="1"/>
          </p:nvPr>
        </p:nvSpPr>
        <p:spPr>
          <a:xfrm>
            <a:off x="404048" y="1748723"/>
            <a:ext cx="8369574" cy="1676668"/>
          </a:xfrm>
        </p:spPr>
        <p:txBody>
          <a:bodyPr>
            <a:normAutofit fontScale="92500"/>
          </a:bodyPr>
          <a:lstStyle/>
          <a:p>
            <a:pPr marL="0" indent="0" algn="ctr">
              <a:buNone/>
            </a:pPr>
            <a:r>
              <a:rPr lang="en-US" sz="2100" dirty="0" smtClean="0"/>
              <a:t>Mainstream economics must assume that the interest rate does not impact aggregate supply. On the left hand side, a cut in interest rate leads to an increase in aggregate demand</a:t>
            </a:r>
            <a:r>
              <a:rPr lang="en-US" sz="2100" dirty="0"/>
              <a:t> </a:t>
            </a:r>
            <a:r>
              <a:rPr lang="en-US" sz="2100" dirty="0" smtClean="0"/>
              <a:t>and a rise in inflation. Note that </a:t>
            </a:r>
            <a:r>
              <a:rPr lang="en-US" sz="2100" dirty="0"/>
              <a:t>i</a:t>
            </a:r>
            <a:r>
              <a:rPr lang="en-US" sz="2100" dirty="0" smtClean="0"/>
              <a:t>f aggregate supply responds to the interest rate (right hand side), then the relationship between interest rates and inflation, as described by Keynesianism, breaks down.</a:t>
            </a:r>
            <a:endParaRPr lang="en-US" dirty="0"/>
          </a:p>
        </p:txBody>
      </p:sp>
      <p:cxnSp>
        <p:nvCxnSpPr>
          <p:cNvPr id="33" name="Straight Connector 32"/>
          <p:cNvCxnSpPr/>
          <p:nvPr/>
        </p:nvCxnSpPr>
        <p:spPr>
          <a:xfrm>
            <a:off x="1616202" y="4278657"/>
            <a:ext cx="1515613" cy="1437310"/>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304975" y="5464322"/>
            <a:ext cx="628748" cy="369332"/>
          </a:xfrm>
          <a:prstGeom prst="rect">
            <a:avLst/>
          </a:prstGeom>
          <a:noFill/>
        </p:spPr>
        <p:txBody>
          <a:bodyPr wrap="none" rtlCol="0">
            <a:spAutoFit/>
          </a:bodyPr>
          <a:lstStyle/>
          <a:p>
            <a:r>
              <a:rPr lang="en-US" dirty="0" smtClean="0"/>
              <a:t>AD</a:t>
            </a:r>
            <a:r>
              <a:rPr lang="en-US" baseline="-25000" dirty="0" smtClean="0"/>
              <a:t>0</a:t>
            </a:r>
            <a:endParaRPr lang="en-US" baseline="-25000" dirty="0"/>
          </a:p>
        </p:txBody>
      </p:sp>
      <p:sp>
        <p:nvSpPr>
          <p:cNvPr id="34" name="TextBox 33"/>
          <p:cNvSpPr txBox="1"/>
          <p:nvPr/>
        </p:nvSpPr>
        <p:spPr>
          <a:xfrm>
            <a:off x="2432340" y="5836773"/>
            <a:ext cx="405454" cy="400110"/>
          </a:xfrm>
          <a:prstGeom prst="rect">
            <a:avLst/>
          </a:prstGeom>
          <a:noFill/>
        </p:spPr>
        <p:txBody>
          <a:bodyPr wrap="none" rtlCol="0">
            <a:spAutoFit/>
          </a:bodyPr>
          <a:lstStyle/>
          <a:p>
            <a:r>
              <a:rPr lang="en-US" sz="2000" dirty="0" smtClean="0"/>
              <a:t>q</a:t>
            </a:r>
            <a:r>
              <a:rPr lang="en-US" sz="2000" baseline="-25000" dirty="0" smtClean="0"/>
              <a:t>0</a:t>
            </a:r>
            <a:endParaRPr lang="en-US" baseline="-25000"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204</a:t>
            </a:fld>
            <a:endParaRPr lang="en-US" dirty="0"/>
          </a:p>
        </p:txBody>
      </p:sp>
      <p:sp>
        <p:nvSpPr>
          <p:cNvPr id="36" name="Freeform 35"/>
          <p:cNvSpPr/>
          <p:nvPr/>
        </p:nvSpPr>
        <p:spPr>
          <a:xfrm>
            <a:off x="1520003" y="4083520"/>
            <a:ext cx="1641038" cy="1323982"/>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TextBox 28"/>
          <p:cNvSpPr txBox="1"/>
          <p:nvPr/>
        </p:nvSpPr>
        <p:spPr>
          <a:xfrm>
            <a:off x="3495855" y="5110222"/>
            <a:ext cx="628748" cy="369332"/>
          </a:xfrm>
          <a:prstGeom prst="rect">
            <a:avLst/>
          </a:prstGeom>
          <a:noFill/>
        </p:spPr>
        <p:txBody>
          <a:bodyPr wrap="none" rtlCol="0">
            <a:spAutoFit/>
          </a:bodyPr>
          <a:lstStyle/>
          <a:p>
            <a:r>
              <a:rPr lang="en-US" dirty="0" smtClean="0"/>
              <a:t>AD</a:t>
            </a:r>
            <a:r>
              <a:rPr lang="en-US" baseline="-25000" dirty="0"/>
              <a:t>1</a:t>
            </a:r>
          </a:p>
        </p:txBody>
      </p:sp>
      <p:cxnSp>
        <p:nvCxnSpPr>
          <p:cNvPr id="31" name="Straight Connector 30"/>
          <p:cNvCxnSpPr/>
          <p:nvPr/>
        </p:nvCxnSpPr>
        <p:spPr>
          <a:xfrm>
            <a:off x="1999482" y="3930713"/>
            <a:ext cx="1515613" cy="143731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237497" y="3800583"/>
            <a:ext cx="628748" cy="369332"/>
          </a:xfrm>
          <a:prstGeom prst="rect">
            <a:avLst/>
          </a:prstGeom>
          <a:noFill/>
        </p:spPr>
        <p:txBody>
          <a:bodyPr wrap="none" rtlCol="0">
            <a:spAutoFit/>
          </a:bodyPr>
          <a:lstStyle/>
          <a:p>
            <a:r>
              <a:rPr lang="en-US" dirty="0" smtClean="0"/>
              <a:t>AD</a:t>
            </a:r>
            <a:r>
              <a:rPr lang="en-US" baseline="-25000" dirty="0" smtClean="0"/>
              <a:t>0</a:t>
            </a:r>
            <a:endParaRPr lang="en-US" baseline="-25000" dirty="0"/>
          </a:p>
        </p:txBody>
      </p:sp>
      <p:sp>
        <p:nvSpPr>
          <p:cNvPr id="40" name="TextBox 39"/>
          <p:cNvSpPr txBox="1"/>
          <p:nvPr/>
        </p:nvSpPr>
        <p:spPr>
          <a:xfrm>
            <a:off x="7156333" y="5831794"/>
            <a:ext cx="405454" cy="400110"/>
          </a:xfrm>
          <a:prstGeom prst="rect">
            <a:avLst/>
          </a:prstGeom>
          <a:noFill/>
        </p:spPr>
        <p:txBody>
          <a:bodyPr wrap="none" rtlCol="0">
            <a:spAutoFit/>
          </a:bodyPr>
          <a:lstStyle/>
          <a:p>
            <a:r>
              <a:rPr lang="en-US" sz="2000" dirty="0"/>
              <a:t>q</a:t>
            </a:r>
            <a:r>
              <a:rPr lang="en-US" sz="2000" baseline="-25000" dirty="0" smtClean="0"/>
              <a:t>1</a:t>
            </a:r>
            <a:endParaRPr lang="en-US" sz="2000" baseline="-25000" dirty="0"/>
          </a:p>
        </p:txBody>
      </p:sp>
      <p:cxnSp>
        <p:nvCxnSpPr>
          <p:cNvPr id="16" name="Straight Connector 15"/>
          <p:cNvCxnSpPr/>
          <p:nvPr/>
        </p:nvCxnSpPr>
        <p:spPr>
          <a:xfrm>
            <a:off x="2635067" y="5206082"/>
            <a:ext cx="0" cy="64993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774826" y="5830242"/>
            <a:ext cx="405454" cy="400110"/>
          </a:xfrm>
          <a:prstGeom prst="rect">
            <a:avLst/>
          </a:prstGeom>
          <a:noFill/>
        </p:spPr>
        <p:txBody>
          <a:bodyPr wrap="none" rtlCol="0">
            <a:spAutoFit/>
          </a:bodyPr>
          <a:lstStyle/>
          <a:p>
            <a:r>
              <a:rPr lang="en-US" sz="2000" dirty="0" smtClean="0"/>
              <a:t>q</a:t>
            </a:r>
            <a:r>
              <a:rPr lang="en-US" sz="2000" baseline="-25000" dirty="0"/>
              <a:t>1</a:t>
            </a:r>
            <a:endParaRPr lang="en-US" baseline="-25000" dirty="0"/>
          </a:p>
        </p:txBody>
      </p:sp>
      <p:cxnSp>
        <p:nvCxnSpPr>
          <p:cNvPr id="27" name="Straight Connector 26"/>
          <p:cNvCxnSpPr/>
          <p:nvPr/>
        </p:nvCxnSpPr>
        <p:spPr>
          <a:xfrm flipH="1" flipV="1">
            <a:off x="1401540" y="4785923"/>
            <a:ext cx="1525066" cy="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flipV="1">
            <a:off x="1401541" y="5206082"/>
            <a:ext cx="1233526" cy="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1693155" y="4824409"/>
            <a:ext cx="0" cy="266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4" name="Freeform 43"/>
          <p:cNvSpPr/>
          <p:nvPr/>
        </p:nvSpPr>
        <p:spPr>
          <a:xfrm>
            <a:off x="6097603" y="4197432"/>
            <a:ext cx="1641038" cy="1323982"/>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Freeform 44"/>
          <p:cNvSpPr/>
          <p:nvPr/>
        </p:nvSpPr>
        <p:spPr>
          <a:xfrm>
            <a:off x="5538123" y="3964952"/>
            <a:ext cx="1641038" cy="1323982"/>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6" name="Straight Connector 45"/>
          <p:cNvCxnSpPr/>
          <p:nvPr/>
        </p:nvCxnSpPr>
        <p:spPr>
          <a:xfrm>
            <a:off x="6252686" y="4154056"/>
            <a:ext cx="1826150" cy="1500514"/>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96129" y="4642603"/>
            <a:ext cx="1033043" cy="646331"/>
          </a:xfrm>
          <a:prstGeom prst="rect">
            <a:avLst/>
          </a:prstGeom>
          <a:noFill/>
        </p:spPr>
        <p:txBody>
          <a:bodyPr wrap="none" rtlCol="0">
            <a:spAutoFit/>
          </a:bodyPr>
          <a:lstStyle/>
          <a:p>
            <a:pPr algn="ctr"/>
            <a:r>
              <a:rPr lang="en-US" dirty="0" smtClean="0"/>
              <a:t>Inflation</a:t>
            </a:r>
          </a:p>
          <a:p>
            <a:pPr algn="ctr"/>
            <a:r>
              <a:rPr lang="en-US" dirty="0" smtClean="0"/>
              <a:t>Rises</a:t>
            </a:r>
            <a:endParaRPr lang="en-US" dirty="0"/>
          </a:p>
        </p:txBody>
      </p:sp>
      <p:cxnSp>
        <p:nvCxnSpPr>
          <p:cNvPr id="26" name="Straight Connector 25"/>
          <p:cNvCxnSpPr/>
          <p:nvPr/>
        </p:nvCxnSpPr>
        <p:spPr>
          <a:xfrm flipH="1">
            <a:off x="5256737" y="5090979"/>
            <a:ext cx="206384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958840" y="3780286"/>
            <a:ext cx="628748" cy="369332"/>
          </a:xfrm>
          <a:prstGeom prst="rect">
            <a:avLst/>
          </a:prstGeom>
          <a:noFill/>
        </p:spPr>
        <p:txBody>
          <a:bodyPr wrap="none" rtlCol="0">
            <a:spAutoFit/>
          </a:bodyPr>
          <a:lstStyle/>
          <a:p>
            <a:r>
              <a:rPr lang="en-US" dirty="0" smtClean="0"/>
              <a:t>AD</a:t>
            </a:r>
            <a:r>
              <a:rPr lang="en-US" baseline="-25000" dirty="0" smtClean="0"/>
              <a:t>1</a:t>
            </a:r>
            <a:endParaRPr lang="en-US" baseline="-25000" dirty="0"/>
          </a:p>
        </p:txBody>
      </p:sp>
      <p:sp>
        <p:nvSpPr>
          <p:cNvPr id="37" name="TextBox 36"/>
          <p:cNvSpPr txBox="1"/>
          <p:nvPr/>
        </p:nvSpPr>
        <p:spPr>
          <a:xfrm>
            <a:off x="7159921" y="3634391"/>
            <a:ext cx="568447" cy="369332"/>
          </a:xfrm>
          <a:prstGeom prst="rect">
            <a:avLst/>
          </a:prstGeom>
          <a:noFill/>
        </p:spPr>
        <p:txBody>
          <a:bodyPr wrap="none" rtlCol="0">
            <a:spAutoFit/>
          </a:bodyPr>
          <a:lstStyle/>
          <a:p>
            <a:r>
              <a:rPr lang="en-US" dirty="0" smtClean="0"/>
              <a:t>AS</a:t>
            </a:r>
            <a:r>
              <a:rPr lang="en-US" baseline="-25000" dirty="0" smtClean="0"/>
              <a:t>0</a:t>
            </a:r>
            <a:endParaRPr lang="en-US" baseline="-25000" dirty="0"/>
          </a:p>
        </p:txBody>
      </p:sp>
      <p:sp>
        <p:nvSpPr>
          <p:cNvPr id="47" name="TextBox 46"/>
          <p:cNvSpPr txBox="1"/>
          <p:nvPr/>
        </p:nvSpPr>
        <p:spPr>
          <a:xfrm>
            <a:off x="7728368" y="4025788"/>
            <a:ext cx="568447" cy="369332"/>
          </a:xfrm>
          <a:prstGeom prst="rect">
            <a:avLst/>
          </a:prstGeom>
          <a:noFill/>
        </p:spPr>
        <p:txBody>
          <a:bodyPr wrap="none" rtlCol="0">
            <a:spAutoFit/>
          </a:bodyPr>
          <a:lstStyle/>
          <a:p>
            <a:r>
              <a:rPr lang="en-US" dirty="0" smtClean="0"/>
              <a:t>AS</a:t>
            </a:r>
            <a:r>
              <a:rPr lang="en-US" baseline="-25000" dirty="0" smtClean="0"/>
              <a:t>1</a:t>
            </a:r>
            <a:endParaRPr lang="en-US" baseline="-25000" dirty="0"/>
          </a:p>
        </p:txBody>
      </p:sp>
      <p:sp>
        <p:nvSpPr>
          <p:cNvPr id="66" name="TextBox 65"/>
          <p:cNvSpPr txBox="1"/>
          <p:nvPr/>
        </p:nvSpPr>
        <p:spPr>
          <a:xfrm>
            <a:off x="4253796" y="4694556"/>
            <a:ext cx="934195" cy="646331"/>
          </a:xfrm>
          <a:prstGeom prst="rect">
            <a:avLst/>
          </a:prstGeom>
          <a:noFill/>
        </p:spPr>
        <p:txBody>
          <a:bodyPr wrap="none" rtlCol="0">
            <a:spAutoFit/>
          </a:bodyPr>
          <a:lstStyle/>
          <a:p>
            <a:pPr algn="ctr"/>
            <a:r>
              <a:rPr lang="en-US" dirty="0" smtClean="0"/>
              <a:t>No</a:t>
            </a:r>
          </a:p>
          <a:p>
            <a:pPr algn="ctr"/>
            <a:r>
              <a:rPr lang="en-US" dirty="0" smtClean="0"/>
              <a:t>Change</a:t>
            </a:r>
            <a:endParaRPr lang="en-US" dirty="0"/>
          </a:p>
        </p:txBody>
      </p:sp>
      <p:cxnSp>
        <p:nvCxnSpPr>
          <p:cNvPr id="68" name="Straight Connector 67"/>
          <p:cNvCxnSpPr/>
          <p:nvPr/>
        </p:nvCxnSpPr>
        <p:spPr>
          <a:xfrm>
            <a:off x="7368476" y="5090979"/>
            <a:ext cx="0" cy="76503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6633947" y="5049026"/>
            <a:ext cx="0" cy="80699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0551344"/>
      </p:ext>
    </p:extLst>
  </p:cSld>
  <p:clrMapOvr>
    <a:masterClrMapping/>
  </p:clrMapOvr>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Aggregate Supply Does Respond to Interest Rates</a:t>
            </a:r>
            <a:endParaRPr lang="en-US" sz="4000" dirty="0"/>
          </a:p>
        </p:txBody>
      </p:sp>
      <p:sp>
        <p:nvSpPr>
          <p:cNvPr id="3" name="Content Placeholder 2"/>
          <p:cNvSpPr>
            <a:spLocks noGrp="1"/>
          </p:cNvSpPr>
          <p:nvPr>
            <p:ph idx="1"/>
          </p:nvPr>
        </p:nvSpPr>
        <p:spPr>
          <a:xfrm>
            <a:off x="461770" y="1844941"/>
            <a:ext cx="8138690" cy="4511409"/>
          </a:xfrm>
        </p:spPr>
        <p:txBody>
          <a:bodyPr>
            <a:normAutofit fontScale="92500" lnSpcReduction="10000"/>
          </a:bodyPr>
          <a:lstStyle/>
          <a:p>
            <a:r>
              <a:rPr lang="en-US" dirty="0" smtClean="0"/>
              <a:t>It is the view of The Enigma Series that there is a strong relationship between the interest rate and aggregate supply. As the interest rate falls, both aggregate demand and aggregate supply curves, as expressed in terms of the general value level and real output, shift to the right.</a:t>
            </a:r>
          </a:p>
          <a:p>
            <a:pPr>
              <a:spcBef>
                <a:spcPts val="1400"/>
              </a:spcBef>
            </a:pPr>
            <a:r>
              <a:rPr lang="en-US" dirty="0" smtClean="0"/>
              <a:t>The </a:t>
            </a:r>
            <a:r>
              <a:rPr lang="en-US" dirty="0"/>
              <a:t>interest rate on government debt is </a:t>
            </a:r>
            <a:r>
              <a:rPr lang="en-US" dirty="0" smtClean="0"/>
              <a:t>part </a:t>
            </a:r>
            <a:r>
              <a:rPr lang="en-US" dirty="0"/>
              <a:t>of a continuum of required rates of return on risky assets. When the central bank buys government debt, it not only lowers the interest rate on government debt but also reduces the required rate of return on all investment projects. </a:t>
            </a:r>
            <a:r>
              <a:rPr lang="en-US" dirty="0" smtClean="0"/>
              <a:t>The </a:t>
            </a:r>
            <a:r>
              <a:rPr lang="en-US" dirty="0"/>
              <a:t>price of risky assets rises as the required risk adjusted return from those assets falls. </a:t>
            </a:r>
            <a:r>
              <a:rPr lang="en-US" dirty="0" smtClean="0"/>
              <a:t>More importantly, </a:t>
            </a:r>
            <a:r>
              <a:rPr lang="en-US" dirty="0"/>
              <a:t>the bar for new projects is also lowered, leading to </a:t>
            </a:r>
            <a:r>
              <a:rPr lang="en-US" dirty="0" smtClean="0"/>
              <a:t>new business investment </a:t>
            </a:r>
            <a:r>
              <a:rPr lang="en-US" dirty="0"/>
              <a:t>and an increase in aggregate supply.</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205</a:t>
            </a:fld>
            <a:endParaRPr lang="en-US" dirty="0"/>
          </a:p>
        </p:txBody>
      </p:sp>
    </p:spTree>
    <p:extLst>
      <p:ext uri="{BB962C8B-B14F-4D97-AF65-F5344CB8AC3E}">
        <p14:creationId xmlns:p14="http://schemas.microsoft.com/office/powerpoint/2010/main" val="2112663599"/>
      </p:ext>
    </p:extLst>
  </p:cSld>
  <p:clrMapOvr>
    <a:masterClrMapping/>
  </p:clrMapOvr>
  <p:timing>
    <p:tnLst>
      <p:par>
        <p:cTn xmlns:p14="http://schemas.microsoft.com/office/powerpoint/2010/mai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Lowering Interest Rates and the</a:t>
            </a:r>
            <a:br>
              <a:rPr lang="en-US" sz="4000" dirty="0" smtClean="0"/>
            </a:br>
            <a:r>
              <a:rPr lang="en-US" sz="4000" dirty="0" smtClean="0"/>
              <a:t>“Goldilocks Scenario”</a:t>
            </a:r>
            <a:endParaRPr lang="en-US" sz="4000" dirty="0"/>
          </a:p>
        </p:txBody>
      </p:sp>
      <p:cxnSp>
        <p:nvCxnSpPr>
          <p:cNvPr id="5" name="Straight Connector 4"/>
          <p:cNvCxnSpPr/>
          <p:nvPr/>
        </p:nvCxnSpPr>
        <p:spPr>
          <a:xfrm>
            <a:off x="14015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4015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73076" y="3326720"/>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39854" y="3322791"/>
            <a:ext cx="1774845" cy="369332"/>
          </a:xfrm>
          <a:prstGeom prst="rect">
            <a:avLst/>
          </a:prstGeom>
          <a:noFill/>
        </p:spPr>
        <p:txBody>
          <a:bodyPr wrap="none" rtlCol="0">
            <a:spAutoFit/>
          </a:bodyPr>
          <a:lstStyle/>
          <a:p>
            <a:r>
              <a:rPr lang="en-US" dirty="0" smtClean="0"/>
              <a:t>Value of Money</a:t>
            </a:r>
            <a:endParaRPr lang="en-US" dirty="0"/>
          </a:p>
        </p:txBody>
      </p:sp>
      <p:sp>
        <p:nvSpPr>
          <p:cNvPr id="19" name="TextBox 18"/>
          <p:cNvSpPr txBox="1"/>
          <p:nvPr/>
        </p:nvSpPr>
        <p:spPr>
          <a:xfrm>
            <a:off x="33767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5998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47849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305886" y="3430481"/>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cxnSp>
        <p:nvCxnSpPr>
          <p:cNvPr id="25" name="Straight Connector 24"/>
          <p:cNvCxnSpPr/>
          <p:nvPr/>
        </p:nvCxnSpPr>
        <p:spPr>
          <a:xfrm>
            <a:off x="5638526" y="3982412"/>
            <a:ext cx="1945245" cy="1573128"/>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352937" y="4673152"/>
            <a:ext cx="112555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430675" y="3694944"/>
            <a:ext cx="568447" cy="369332"/>
          </a:xfrm>
          <a:prstGeom prst="rect">
            <a:avLst/>
          </a:prstGeom>
          <a:noFill/>
        </p:spPr>
        <p:txBody>
          <a:bodyPr wrap="none" rtlCol="0">
            <a:spAutoFit/>
          </a:bodyPr>
          <a:lstStyle/>
          <a:p>
            <a:r>
              <a:rPr lang="en-US" dirty="0" smtClean="0"/>
              <a:t>AS</a:t>
            </a:r>
            <a:r>
              <a:rPr lang="en-US" baseline="-25000" dirty="0" smtClean="0"/>
              <a:t>1</a:t>
            </a:r>
            <a:endParaRPr lang="en-US" baseline="-25000" dirty="0"/>
          </a:p>
        </p:txBody>
      </p:sp>
      <p:sp>
        <p:nvSpPr>
          <p:cNvPr id="42" name="TextBox 41"/>
          <p:cNvSpPr txBox="1"/>
          <p:nvPr/>
        </p:nvSpPr>
        <p:spPr>
          <a:xfrm>
            <a:off x="4337288" y="4292254"/>
            <a:ext cx="941972" cy="923330"/>
          </a:xfrm>
          <a:prstGeom prst="rect">
            <a:avLst/>
          </a:prstGeom>
          <a:noFill/>
        </p:spPr>
        <p:txBody>
          <a:bodyPr wrap="none" rtlCol="0">
            <a:spAutoFit/>
          </a:bodyPr>
          <a:lstStyle/>
          <a:p>
            <a:pPr algn="ctr"/>
            <a:r>
              <a:rPr lang="en-US" dirty="0" smtClean="0"/>
              <a:t>Modest</a:t>
            </a:r>
          </a:p>
          <a:p>
            <a:pPr algn="ctr"/>
            <a:r>
              <a:rPr lang="en-US" dirty="0" smtClean="0"/>
              <a:t>Decline</a:t>
            </a:r>
          </a:p>
          <a:p>
            <a:pPr algn="ctr"/>
            <a:r>
              <a:rPr lang="en-US" dirty="0"/>
              <a:t>i</a:t>
            </a:r>
            <a:r>
              <a:rPr lang="en-US" dirty="0" smtClean="0"/>
              <a:t>n V</a:t>
            </a:r>
            <a:r>
              <a:rPr lang="en-US" baseline="-25000" dirty="0" smtClean="0"/>
              <a:t>M</a:t>
            </a:r>
            <a:endParaRPr lang="en-US" baseline="-25000" dirty="0"/>
          </a:p>
        </p:txBody>
      </p:sp>
      <p:cxnSp>
        <p:nvCxnSpPr>
          <p:cNvPr id="6" name="Straight Connector 5"/>
          <p:cNvCxnSpPr/>
          <p:nvPr/>
        </p:nvCxnSpPr>
        <p:spPr>
          <a:xfrm>
            <a:off x="2426366" y="5019055"/>
            <a:ext cx="0" cy="86847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6233896" y="5889526"/>
            <a:ext cx="520420" cy="400110"/>
          </a:xfrm>
          <a:prstGeom prst="rect">
            <a:avLst/>
          </a:prstGeom>
          <a:noFill/>
        </p:spPr>
        <p:txBody>
          <a:bodyPr wrap="none" rtlCol="0">
            <a:spAutoFit/>
          </a:bodyPr>
          <a:lstStyle/>
          <a:p>
            <a:r>
              <a:rPr lang="en-US" sz="2000" dirty="0" smtClean="0"/>
              <a:t>M</a:t>
            </a:r>
            <a:r>
              <a:rPr lang="en-US" sz="2000" baseline="-25000" dirty="0" smtClean="0"/>
              <a:t>0</a:t>
            </a:r>
            <a:endParaRPr lang="en-US" sz="2000" baseline="-25000" dirty="0"/>
          </a:p>
        </p:txBody>
      </p:sp>
      <p:sp>
        <p:nvSpPr>
          <p:cNvPr id="15" name="Content Placeholder 14"/>
          <p:cNvSpPr>
            <a:spLocks noGrp="1"/>
          </p:cNvSpPr>
          <p:nvPr>
            <p:ph idx="1"/>
          </p:nvPr>
        </p:nvSpPr>
        <p:spPr>
          <a:xfrm>
            <a:off x="404048" y="1806455"/>
            <a:ext cx="8369574" cy="1497092"/>
          </a:xfrm>
        </p:spPr>
        <p:txBody>
          <a:bodyPr>
            <a:normAutofit fontScale="92500" lnSpcReduction="10000"/>
          </a:bodyPr>
          <a:lstStyle/>
          <a:p>
            <a:pPr marL="0" indent="0" algn="ctr">
              <a:buNone/>
            </a:pPr>
            <a:r>
              <a:rPr lang="en-US" sz="2100" dirty="0" smtClean="0"/>
              <a:t>The central bank creates money and uses it to buy government debt (lower the interest rate). A fall in interest rates leads to an increase in both aggregate demand and aggregate supply. The impact of this policy on the absolute market value of money depends upon expectations, but the big increase in output (and associated surge in confidence) may moderate the decline in the value of money.</a:t>
            </a:r>
            <a:endParaRPr lang="en-US" dirty="0"/>
          </a:p>
        </p:txBody>
      </p:sp>
      <p:cxnSp>
        <p:nvCxnSpPr>
          <p:cNvPr id="33" name="Straight Connector 32"/>
          <p:cNvCxnSpPr/>
          <p:nvPr/>
        </p:nvCxnSpPr>
        <p:spPr>
          <a:xfrm>
            <a:off x="1654682" y="4278657"/>
            <a:ext cx="1515613" cy="1437310"/>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189535" y="5464322"/>
            <a:ext cx="628748" cy="369332"/>
          </a:xfrm>
          <a:prstGeom prst="rect">
            <a:avLst/>
          </a:prstGeom>
          <a:noFill/>
        </p:spPr>
        <p:txBody>
          <a:bodyPr wrap="none" rtlCol="0">
            <a:spAutoFit/>
          </a:bodyPr>
          <a:lstStyle/>
          <a:p>
            <a:r>
              <a:rPr lang="en-US" dirty="0" smtClean="0"/>
              <a:t>AD</a:t>
            </a:r>
            <a:r>
              <a:rPr lang="en-US" baseline="-25000" dirty="0" smtClean="0"/>
              <a:t>0</a:t>
            </a:r>
            <a:endParaRPr lang="en-US" baseline="-25000" dirty="0"/>
          </a:p>
        </p:txBody>
      </p:sp>
      <p:sp>
        <p:nvSpPr>
          <p:cNvPr id="35" name="TextBox 34"/>
          <p:cNvSpPr txBox="1"/>
          <p:nvPr/>
        </p:nvSpPr>
        <p:spPr>
          <a:xfrm>
            <a:off x="201400" y="4613852"/>
            <a:ext cx="1243249" cy="646331"/>
          </a:xfrm>
          <a:prstGeom prst="rect">
            <a:avLst/>
          </a:prstGeom>
          <a:noFill/>
        </p:spPr>
        <p:txBody>
          <a:bodyPr wrap="none" rtlCol="0">
            <a:spAutoFit/>
          </a:bodyPr>
          <a:lstStyle/>
          <a:p>
            <a:pPr algn="ctr"/>
            <a:r>
              <a:rPr lang="en-US" dirty="0" smtClean="0"/>
              <a:t>No change</a:t>
            </a:r>
          </a:p>
          <a:p>
            <a:pPr algn="ctr"/>
            <a:r>
              <a:rPr lang="en-US" dirty="0"/>
              <a:t>i</a:t>
            </a:r>
            <a:r>
              <a:rPr lang="en-US" dirty="0" smtClean="0"/>
              <a:t>n V</a:t>
            </a:r>
            <a:r>
              <a:rPr lang="en-US" baseline="-25000" dirty="0" smtClean="0"/>
              <a:t>G</a:t>
            </a:r>
            <a:endParaRPr lang="en-US" dirty="0"/>
          </a:p>
        </p:txBody>
      </p:sp>
      <p:sp>
        <p:nvSpPr>
          <p:cNvPr id="34" name="TextBox 33"/>
          <p:cNvSpPr txBox="1"/>
          <p:nvPr/>
        </p:nvSpPr>
        <p:spPr>
          <a:xfrm>
            <a:off x="2295346" y="5831794"/>
            <a:ext cx="405454" cy="400110"/>
          </a:xfrm>
          <a:prstGeom prst="rect">
            <a:avLst/>
          </a:prstGeom>
          <a:noFill/>
        </p:spPr>
        <p:txBody>
          <a:bodyPr wrap="none" rtlCol="0">
            <a:spAutoFit/>
          </a:bodyPr>
          <a:lstStyle/>
          <a:p>
            <a:r>
              <a:rPr lang="en-US" sz="2000" dirty="0" smtClean="0"/>
              <a:t>q</a:t>
            </a:r>
            <a:r>
              <a:rPr lang="en-US" sz="2000" baseline="-25000" dirty="0" smtClean="0"/>
              <a:t>0</a:t>
            </a:r>
            <a:endParaRPr lang="en-US" baseline="-25000"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206</a:t>
            </a:fld>
            <a:endParaRPr lang="en-US" dirty="0"/>
          </a:p>
        </p:txBody>
      </p:sp>
      <p:sp>
        <p:nvSpPr>
          <p:cNvPr id="36" name="Freeform 35"/>
          <p:cNvSpPr/>
          <p:nvPr/>
        </p:nvSpPr>
        <p:spPr>
          <a:xfrm>
            <a:off x="1848689" y="4036412"/>
            <a:ext cx="1613073" cy="1179172"/>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TextBox 28"/>
          <p:cNvSpPr txBox="1"/>
          <p:nvPr/>
        </p:nvSpPr>
        <p:spPr>
          <a:xfrm>
            <a:off x="3438135" y="5110222"/>
            <a:ext cx="628748" cy="369332"/>
          </a:xfrm>
          <a:prstGeom prst="rect">
            <a:avLst/>
          </a:prstGeom>
          <a:noFill/>
        </p:spPr>
        <p:txBody>
          <a:bodyPr wrap="none" rtlCol="0">
            <a:spAutoFit/>
          </a:bodyPr>
          <a:lstStyle/>
          <a:p>
            <a:r>
              <a:rPr lang="en-US" dirty="0" smtClean="0"/>
              <a:t>AD</a:t>
            </a:r>
            <a:r>
              <a:rPr lang="en-US" baseline="-25000" dirty="0"/>
              <a:t>1</a:t>
            </a:r>
          </a:p>
        </p:txBody>
      </p:sp>
      <p:cxnSp>
        <p:nvCxnSpPr>
          <p:cNvPr id="31" name="Straight Connector 30"/>
          <p:cNvCxnSpPr/>
          <p:nvPr/>
        </p:nvCxnSpPr>
        <p:spPr>
          <a:xfrm>
            <a:off x="1941762" y="4007689"/>
            <a:ext cx="1515613" cy="143731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7188851" y="3779786"/>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564531" y="5497808"/>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38" name="TextBox 37"/>
          <p:cNvSpPr txBox="1"/>
          <p:nvPr/>
        </p:nvSpPr>
        <p:spPr>
          <a:xfrm>
            <a:off x="7012853" y="3413548"/>
            <a:ext cx="390476" cy="369332"/>
          </a:xfrm>
          <a:prstGeom prst="rect">
            <a:avLst/>
          </a:prstGeom>
          <a:noFill/>
        </p:spPr>
        <p:txBody>
          <a:bodyPr wrap="none" rtlCol="0">
            <a:spAutoFit/>
          </a:bodyPr>
          <a:lstStyle/>
          <a:p>
            <a:r>
              <a:rPr lang="en-US" dirty="0" smtClean="0"/>
              <a:t>S</a:t>
            </a:r>
            <a:r>
              <a:rPr lang="en-US" baseline="-25000" dirty="0"/>
              <a:t>1</a:t>
            </a:r>
          </a:p>
        </p:txBody>
      </p:sp>
      <p:sp>
        <p:nvSpPr>
          <p:cNvPr id="40" name="TextBox 39"/>
          <p:cNvSpPr txBox="1"/>
          <p:nvPr/>
        </p:nvSpPr>
        <p:spPr>
          <a:xfrm>
            <a:off x="6944256" y="5887974"/>
            <a:ext cx="520420" cy="400110"/>
          </a:xfrm>
          <a:prstGeom prst="rect">
            <a:avLst/>
          </a:prstGeom>
          <a:noFill/>
        </p:spPr>
        <p:txBody>
          <a:bodyPr wrap="none" rtlCol="0">
            <a:spAutoFit/>
          </a:bodyPr>
          <a:lstStyle/>
          <a:p>
            <a:r>
              <a:rPr lang="en-US" sz="2000" dirty="0" smtClean="0"/>
              <a:t>M</a:t>
            </a:r>
            <a:r>
              <a:rPr lang="en-US" sz="2000" baseline="-25000" dirty="0"/>
              <a:t>1</a:t>
            </a:r>
          </a:p>
        </p:txBody>
      </p:sp>
      <p:cxnSp>
        <p:nvCxnSpPr>
          <p:cNvPr id="16" name="Straight Connector 15"/>
          <p:cNvCxnSpPr/>
          <p:nvPr/>
        </p:nvCxnSpPr>
        <p:spPr>
          <a:xfrm>
            <a:off x="2998482" y="5019055"/>
            <a:ext cx="0" cy="868919"/>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871026" y="5830242"/>
            <a:ext cx="405454" cy="400110"/>
          </a:xfrm>
          <a:prstGeom prst="rect">
            <a:avLst/>
          </a:prstGeom>
          <a:noFill/>
        </p:spPr>
        <p:txBody>
          <a:bodyPr wrap="none" rtlCol="0">
            <a:spAutoFit/>
          </a:bodyPr>
          <a:lstStyle/>
          <a:p>
            <a:r>
              <a:rPr lang="en-US" sz="2000" dirty="0" smtClean="0"/>
              <a:t>q</a:t>
            </a:r>
            <a:r>
              <a:rPr lang="en-US" sz="2000" baseline="-25000" dirty="0"/>
              <a:t>1</a:t>
            </a:r>
            <a:endParaRPr lang="en-US" baseline="-25000" dirty="0"/>
          </a:p>
        </p:txBody>
      </p:sp>
      <p:cxnSp>
        <p:nvCxnSpPr>
          <p:cNvPr id="18" name="Straight Connector 17"/>
          <p:cNvCxnSpPr/>
          <p:nvPr/>
        </p:nvCxnSpPr>
        <p:spPr>
          <a:xfrm flipH="1" flipV="1">
            <a:off x="5352937" y="4880853"/>
            <a:ext cx="1835914" cy="2497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Freeform 43"/>
          <p:cNvSpPr/>
          <p:nvPr/>
        </p:nvSpPr>
        <p:spPr>
          <a:xfrm>
            <a:off x="1675529" y="3938640"/>
            <a:ext cx="1361433" cy="1171582"/>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TextBox 44"/>
          <p:cNvSpPr txBox="1"/>
          <p:nvPr/>
        </p:nvSpPr>
        <p:spPr>
          <a:xfrm>
            <a:off x="2786138" y="3559623"/>
            <a:ext cx="568447" cy="369332"/>
          </a:xfrm>
          <a:prstGeom prst="rect">
            <a:avLst/>
          </a:prstGeom>
          <a:noFill/>
        </p:spPr>
        <p:txBody>
          <a:bodyPr wrap="none" rtlCol="0">
            <a:spAutoFit/>
          </a:bodyPr>
          <a:lstStyle/>
          <a:p>
            <a:r>
              <a:rPr lang="en-US" dirty="0" smtClean="0"/>
              <a:t>AS</a:t>
            </a:r>
            <a:r>
              <a:rPr lang="en-US" baseline="-25000" dirty="0"/>
              <a:t>0</a:t>
            </a:r>
          </a:p>
        </p:txBody>
      </p:sp>
      <p:cxnSp>
        <p:nvCxnSpPr>
          <p:cNvPr id="50" name="Straight Connector 49"/>
          <p:cNvCxnSpPr>
            <a:stCxn id="36" idx="1"/>
          </p:cNvCxnSpPr>
          <p:nvPr/>
        </p:nvCxnSpPr>
        <p:spPr>
          <a:xfrm flipH="1">
            <a:off x="1401540" y="5019055"/>
            <a:ext cx="15432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6079526" y="4000104"/>
            <a:ext cx="1935782" cy="1555436"/>
          </a:xfrm>
          <a:prstGeom prst="line">
            <a:avLst/>
          </a:prstGeom>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7976828" y="5497808"/>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spTree>
    <p:extLst>
      <p:ext uri="{BB962C8B-B14F-4D97-AF65-F5344CB8AC3E}">
        <p14:creationId xmlns:p14="http://schemas.microsoft.com/office/powerpoint/2010/main" val="2232768944"/>
      </p:ext>
    </p:extLst>
  </p:cSld>
  <p:clrMapOvr>
    <a:masterClrMapping/>
  </p:clrMapOvr>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Manipulation of Interest Rates &amp;</a:t>
            </a:r>
            <a:br>
              <a:rPr lang="en-US" sz="4000" dirty="0" smtClean="0"/>
            </a:br>
            <a:r>
              <a:rPr lang="en-US" sz="4000" dirty="0" smtClean="0"/>
              <a:t>The Illusion of Prosperity</a:t>
            </a:r>
            <a:endParaRPr lang="en-US" sz="4000" dirty="0"/>
          </a:p>
        </p:txBody>
      </p:sp>
      <p:sp>
        <p:nvSpPr>
          <p:cNvPr id="3" name="Content Placeholder 2"/>
          <p:cNvSpPr>
            <a:spLocks noGrp="1"/>
          </p:cNvSpPr>
          <p:nvPr>
            <p:ph idx="1"/>
          </p:nvPr>
        </p:nvSpPr>
        <p:spPr>
          <a:xfrm>
            <a:off x="461770" y="1825697"/>
            <a:ext cx="8215651" cy="4526650"/>
          </a:xfrm>
        </p:spPr>
        <p:txBody>
          <a:bodyPr>
            <a:normAutofit fontScale="92500"/>
          </a:bodyPr>
          <a:lstStyle/>
          <a:p>
            <a:r>
              <a:rPr lang="en-US" dirty="0" smtClean="0"/>
              <a:t>We can use the previous slide to explain why the modern practice of manipulating interest rates is so popular and “successful” as a policy (the policy seems to have created the “goldilocks scenario”: growth with no/little inflation).</a:t>
            </a:r>
          </a:p>
          <a:p>
            <a:pPr>
              <a:spcBef>
                <a:spcPts val="1400"/>
              </a:spcBef>
            </a:pPr>
            <a:r>
              <a:rPr lang="en-US" dirty="0" smtClean="0"/>
              <a:t>As the interest rate falls, both aggregate supply and demand increase leading to a strong real output response, but little change in the general value level. This policy may have little impact on the value of money if (</a:t>
            </a:r>
            <a:r>
              <a:rPr lang="en-US" dirty="0" err="1" smtClean="0"/>
              <a:t>i</a:t>
            </a:r>
            <a:r>
              <a:rPr lang="en-US" dirty="0" smtClean="0"/>
              <a:t>) the surge in real output boosts long-term expectations for real output growth, and/or if (ii) the increased economic activity encourages market participants that the policy is only “temporary” and will soon be reversed (base money will revert to its “normal path” in the near future).</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207</a:t>
            </a:fld>
            <a:endParaRPr lang="en-US" dirty="0"/>
          </a:p>
        </p:txBody>
      </p:sp>
    </p:spTree>
    <p:extLst>
      <p:ext uri="{BB962C8B-B14F-4D97-AF65-F5344CB8AC3E}">
        <p14:creationId xmlns:p14="http://schemas.microsoft.com/office/powerpoint/2010/main" val="2654118401"/>
      </p:ext>
    </p:extLst>
  </p:cSld>
  <p:clrMapOvr>
    <a:masterClrMapping/>
  </p:clrMapOvr>
  <p:timing>
    <p:tnLst>
      <p:par>
        <p:cTn xmlns:p14="http://schemas.microsoft.com/office/powerpoint/2010/mai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Confidence Game</a:t>
            </a:r>
            <a:endParaRPr lang="en-US" sz="4000" dirty="0"/>
          </a:p>
        </p:txBody>
      </p:sp>
      <p:sp>
        <p:nvSpPr>
          <p:cNvPr id="3" name="Content Placeholder 2"/>
          <p:cNvSpPr>
            <a:spLocks noGrp="1"/>
          </p:cNvSpPr>
          <p:nvPr>
            <p:ph idx="1"/>
          </p:nvPr>
        </p:nvSpPr>
        <p:spPr>
          <a:xfrm>
            <a:off x="461770" y="1825696"/>
            <a:ext cx="8196410" cy="4511409"/>
          </a:xfrm>
        </p:spPr>
        <p:txBody>
          <a:bodyPr>
            <a:normAutofit fontScale="92500"/>
          </a:bodyPr>
          <a:lstStyle/>
          <a:p>
            <a:r>
              <a:rPr lang="en-US" dirty="0" smtClean="0"/>
              <a:t>The practical question which remains unanswered (as at the time of writing) is what happens we reach the zero bound on interest rates and the central bank can no longer use the mechanism of lower interest rates to boost growth and confidence.</a:t>
            </a:r>
          </a:p>
          <a:p>
            <a:r>
              <a:rPr lang="en-US" dirty="0" smtClean="0"/>
              <a:t>The real issue, from the perspective of inflation and the absolute market value of money, is one of confidence. If confidence about the future path of real output relative to base money falters, then the Discounted Future Benefits Model suggests that the absolute market value of money could decline significantly (and in a short period of time) leading to a significant rise in the price level. This is an important issue that requires much more detailed analysis (it is a subject for a future paper).</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208</a:t>
            </a:fld>
            <a:endParaRPr lang="en-US" dirty="0"/>
          </a:p>
        </p:txBody>
      </p:sp>
    </p:spTree>
    <p:extLst>
      <p:ext uri="{BB962C8B-B14F-4D97-AF65-F5344CB8AC3E}">
        <p14:creationId xmlns:p14="http://schemas.microsoft.com/office/powerpoint/2010/main" val="411976526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96410" cy="1339850"/>
          </a:xfrm>
        </p:spPr>
        <p:txBody>
          <a:bodyPr>
            <a:normAutofit/>
          </a:bodyPr>
          <a:lstStyle/>
          <a:p>
            <a:r>
              <a:rPr lang="en-US" sz="4000" dirty="0" smtClean="0"/>
              <a:t>Interest Rates and The Diminished Role of The Output Gap</a:t>
            </a:r>
            <a:endParaRPr lang="en-US" sz="4000" dirty="0"/>
          </a:p>
        </p:txBody>
      </p:sp>
      <p:sp>
        <p:nvSpPr>
          <p:cNvPr id="3" name="Content Placeholder 2"/>
          <p:cNvSpPr>
            <a:spLocks noGrp="1"/>
          </p:cNvSpPr>
          <p:nvPr>
            <p:ph idx="1"/>
          </p:nvPr>
        </p:nvSpPr>
        <p:spPr>
          <a:xfrm>
            <a:off x="461770" y="1825696"/>
            <a:ext cx="8196410" cy="4511409"/>
          </a:xfrm>
        </p:spPr>
        <p:txBody>
          <a:bodyPr>
            <a:normAutofit fontScale="92500"/>
          </a:bodyPr>
          <a:lstStyle/>
          <a:p>
            <a:r>
              <a:rPr lang="en-US" dirty="0" smtClean="0"/>
              <a:t>There is a reasonable counterargument to this proposition: in the short-term, where the “short-term” is defined as a few months, aggregate demand is likely to be far more responsive to interest rates than aggregate supply. I agree with this proposition, but I don’t think it matters. Monetary policy seldom has a half life of three months.</a:t>
            </a:r>
          </a:p>
          <a:p>
            <a:r>
              <a:rPr lang="en-US" dirty="0" smtClean="0"/>
              <a:t>If interest rates are held low for a few years, then the impact will be to shift both the aggregate demand and aggregate supply curves to the right. If this is correct, then the role of the output gap is diminished even further. The economy never comes close to full utilization because the low interest rate environment encourages continued capacity expansion.</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209</a:t>
            </a:fld>
            <a:endParaRPr lang="en-US" dirty="0"/>
          </a:p>
        </p:txBody>
      </p:sp>
    </p:spTree>
    <p:extLst>
      <p:ext uri="{BB962C8B-B14F-4D97-AF65-F5344CB8AC3E}">
        <p14:creationId xmlns:p14="http://schemas.microsoft.com/office/powerpoint/2010/main" val="301595291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Scenario Three:</a:t>
            </a:r>
            <a:br>
              <a:rPr lang="en-US" sz="4000" dirty="0" smtClean="0"/>
            </a:br>
            <a:r>
              <a:rPr lang="en-US" sz="4000" dirty="0" smtClean="0"/>
              <a:t>Fiscal Policy and Inflation</a:t>
            </a:r>
            <a:endParaRPr lang="en-US" sz="4000" dirty="0"/>
          </a:p>
        </p:txBody>
      </p:sp>
      <p:sp>
        <p:nvSpPr>
          <p:cNvPr id="3" name="Content Placeholder 2"/>
          <p:cNvSpPr>
            <a:spLocks noGrp="1"/>
          </p:cNvSpPr>
          <p:nvPr>
            <p:ph idx="1"/>
          </p:nvPr>
        </p:nvSpPr>
        <p:spPr>
          <a:xfrm>
            <a:off x="461770" y="1825696"/>
            <a:ext cx="8215651" cy="4511409"/>
          </a:xfrm>
        </p:spPr>
        <p:txBody>
          <a:bodyPr>
            <a:normAutofit fontScale="92500"/>
          </a:bodyPr>
          <a:lstStyle/>
          <a:p>
            <a:r>
              <a:rPr lang="en-US" dirty="0" smtClean="0"/>
              <a:t>Before we conclude this paper, let’s discuss the impact that fiscal policy may have on inflation. The traditional (Keynesian) view of fiscal policy is that it only impacts the price level in so far as fiscal policy impacts aggregate demand: if the government boosts spending while holding taxes constant, then this will increase aggregate demand which will lead to a higher price level.</a:t>
            </a:r>
          </a:p>
          <a:p>
            <a:r>
              <a:rPr lang="en-US" dirty="0" smtClean="0"/>
              <a:t>There is little room in the traditional narrative for the role of government debt. The fiscal theory of the price level, developed by Eric </a:t>
            </a:r>
            <a:r>
              <a:rPr lang="en-US" dirty="0" err="1" smtClean="0"/>
              <a:t>Leeper</a:t>
            </a:r>
            <a:r>
              <a:rPr lang="en-US" dirty="0" smtClean="0"/>
              <a:t> (1991) and championed by Christopher Sims, Michael Woodford and John Cochrane, represents one of the more serious attempts to link the sustainability of government deficits and debts to inflation.</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210</a:t>
            </a:fld>
            <a:endParaRPr lang="en-US" dirty="0"/>
          </a:p>
        </p:txBody>
      </p:sp>
    </p:spTree>
    <p:extLst>
      <p:ext uri="{BB962C8B-B14F-4D97-AF65-F5344CB8AC3E}">
        <p14:creationId xmlns:p14="http://schemas.microsoft.com/office/powerpoint/2010/main" val="23826259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Excessive Government Debt and</a:t>
            </a:r>
            <a:br>
              <a:rPr lang="en-US" sz="4000" dirty="0" smtClean="0"/>
            </a:br>
            <a:r>
              <a:rPr lang="en-US" sz="4000" dirty="0" smtClean="0"/>
              <a:t>the Value of Money</a:t>
            </a:r>
            <a:endParaRPr lang="en-US" sz="4000" dirty="0"/>
          </a:p>
        </p:txBody>
      </p:sp>
      <p:sp>
        <p:nvSpPr>
          <p:cNvPr id="3" name="Content Placeholder 2"/>
          <p:cNvSpPr>
            <a:spLocks noGrp="1"/>
          </p:cNvSpPr>
          <p:nvPr>
            <p:ph idx="1"/>
          </p:nvPr>
        </p:nvSpPr>
        <p:spPr>
          <a:xfrm>
            <a:off x="461770" y="1825696"/>
            <a:ext cx="8215650" cy="4545895"/>
          </a:xfrm>
        </p:spPr>
        <p:txBody>
          <a:bodyPr>
            <a:normAutofit fontScale="92500"/>
          </a:bodyPr>
          <a:lstStyle/>
          <a:p>
            <a:r>
              <a:rPr lang="en-US" dirty="0" smtClean="0"/>
              <a:t>The fiscal theory of the price level has been heavily criticized by many “Keynesian” economists (I’ll spare readers the details of this particular debate). Whatever the merits of “fiscal theory” in and of itself, the notion that government debt matters to inflation does have strong intuitive appeal. Historical evidence would suggest that a society that consistently lives beyond its means will almost inevitably debase the value of its currency.</a:t>
            </a:r>
          </a:p>
          <a:p>
            <a:r>
              <a:rPr lang="en-US" dirty="0" smtClean="0"/>
              <a:t>The </a:t>
            </a:r>
            <a:r>
              <a:rPr lang="en-US" dirty="0"/>
              <a:t>view of this paper </a:t>
            </a:r>
            <a:r>
              <a:rPr lang="en-US" dirty="0" smtClean="0"/>
              <a:t>is that debts and deficits do matter to inflation. More specifically, </a:t>
            </a:r>
            <a:r>
              <a:rPr lang="en-US" dirty="0"/>
              <a:t>fiscal policy (in particular, the accumulation of </a:t>
            </a:r>
            <a:r>
              <a:rPr lang="en-US" dirty="0" smtClean="0"/>
              <a:t>“excessive” government </a:t>
            </a:r>
            <a:r>
              <a:rPr lang="en-US" dirty="0"/>
              <a:t>debt) plays a critical role in the determination of the absolute market value of </a:t>
            </a:r>
            <a:r>
              <a:rPr lang="en-US" dirty="0" smtClean="0"/>
              <a:t>money and, consequently, the determination of the price level.</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211</a:t>
            </a:fld>
            <a:endParaRPr lang="en-US" dirty="0"/>
          </a:p>
        </p:txBody>
      </p:sp>
    </p:spTree>
    <p:extLst>
      <p:ext uri="{BB962C8B-B14F-4D97-AF65-F5344CB8AC3E}">
        <p14:creationId xmlns:p14="http://schemas.microsoft.com/office/powerpoint/2010/main" val="115426005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Relationship Between</a:t>
            </a:r>
            <a:br>
              <a:rPr lang="en-US" sz="4000" dirty="0" smtClean="0"/>
            </a:br>
            <a:r>
              <a:rPr lang="en-US" sz="4000" dirty="0" smtClean="0"/>
              <a:t>Debt and Equity Financing</a:t>
            </a:r>
            <a:endParaRPr lang="en-US" sz="4000" dirty="0"/>
          </a:p>
        </p:txBody>
      </p:sp>
      <p:sp>
        <p:nvSpPr>
          <p:cNvPr id="3" name="Content Placeholder 2"/>
          <p:cNvSpPr>
            <a:spLocks noGrp="1"/>
          </p:cNvSpPr>
          <p:nvPr>
            <p:ph idx="1"/>
          </p:nvPr>
        </p:nvSpPr>
        <p:spPr>
          <a:xfrm>
            <a:off x="461770" y="1825696"/>
            <a:ext cx="8234891" cy="4565139"/>
          </a:xfrm>
        </p:spPr>
        <p:txBody>
          <a:bodyPr>
            <a:normAutofit fontScale="92500"/>
          </a:bodyPr>
          <a:lstStyle/>
          <a:p>
            <a:r>
              <a:rPr lang="en-US" dirty="0" smtClean="0"/>
              <a:t>In order to understand the impact of government debts and deficits on the absolute market value of money, we need to think about the relationship between government debt (the debt of society) and money (the equity of society).</a:t>
            </a:r>
          </a:p>
          <a:p>
            <a:r>
              <a:rPr lang="en-US" dirty="0" smtClean="0"/>
              <a:t>Government debt and money are interchangeable sources of finance for public expenditures, just as debt and equity are interchangeable sources of finance for a company. All else equal, as the government issues more debt, the balance sheet of society becomes more stressed, increasing the likelihood of (</a:t>
            </a:r>
            <a:r>
              <a:rPr lang="en-US" dirty="0" err="1" smtClean="0"/>
              <a:t>i</a:t>
            </a:r>
            <a:r>
              <a:rPr lang="en-US" dirty="0" smtClean="0"/>
              <a:t>) a fall in real output, and/or (ii) a rise in base money. In other words, as more debt is issued to cover deficits, the expected future path of the money/output ratio “lifts”, even if very slightly.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212</a:t>
            </a:fld>
            <a:endParaRPr lang="en-US" dirty="0"/>
          </a:p>
        </p:txBody>
      </p:sp>
    </p:spTree>
    <p:extLst>
      <p:ext uri="{BB962C8B-B14F-4D97-AF65-F5344CB8AC3E}">
        <p14:creationId xmlns:p14="http://schemas.microsoft.com/office/powerpoint/2010/main" val="120452637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157929" cy="1339850"/>
          </a:xfrm>
        </p:spPr>
        <p:txBody>
          <a:bodyPr>
            <a:normAutofit/>
          </a:bodyPr>
          <a:lstStyle/>
          <a:p>
            <a:r>
              <a:rPr lang="en-US" sz="4000" dirty="0" smtClean="0"/>
              <a:t>Value of Money Falls as Fiscal Trajectory Becomes Less Sustainable</a:t>
            </a:r>
            <a:endParaRPr lang="en-US" sz="4000" dirty="0"/>
          </a:p>
        </p:txBody>
      </p:sp>
      <p:sp>
        <p:nvSpPr>
          <p:cNvPr id="3" name="Content Placeholder 2"/>
          <p:cNvSpPr>
            <a:spLocks noGrp="1"/>
          </p:cNvSpPr>
          <p:nvPr>
            <p:ph idx="1"/>
          </p:nvPr>
        </p:nvSpPr>
        <p:spPr>
          <a:xfrm>
            <a:off x="461770" y="1825696"/>
            <a:ext cx="8157929" cy="4511409"/>
          </a:xfrm>
        </p:spPr>
        <p:txBody>
          <a:bodyPr>
            <a:normAutofit fontScale="92500"/>
          </a:bodyPr>
          <a:lstStyle/>
          <a:p>
            <a:r>
              <a:rPr lang="en-US" dirty="0" smtClean="0"/>
              <a:t>As government deficits and debt become (or appear to become) increasingly unsustainable, markets recognize that society faces a simple trade off. Society can choose to reduce fiscal deficits and accept lower levels of real output, or society can attempt to maintain higher levels of real output by raising the rate at which the monetary base grows.</a:t>
            </a:r>
          </a:p>
          <a:p>
            <a:endParaRPr lang="en-US" dirty="0" smtClean="0"/>
          </a:p>
          <a:p>
            <a:pPr>
              <a:spcBef>
                <a:spcPts val="5600"/>
              </a:spcBef>
            </a:pPr>
            <a:r>
              <a:rPr lang="en-US" dirty="0" smtClean="0"/>
              <a:t>Either way, the absolute market value of money will fall as the expected path of the money/output ratio rises (in the equation above, “</a:t>
            </a:r>
            <a:r>
              <a:rPr lang="en-US" i="1" dirty="0" smtClean="0"/>
              <a:t>m</a:t>
            </a:r>
            <a:r>
              <a:rPr lang="en-US" dirty="0" smtClean="0"/>
              <a:t>” rises relative to “</a:t>
            </a:r>
            <a:r>
              <a:rPr lang="en-US" i="1" dirty="0" smtClean="0"/>
              <a:t>g</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213</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489330266"/>
              </p:ext>
            </p:extLst>
          </p:nvPr>
        </p:nvGraphicFramePr>
        <p:xfrm>
          <a:off x="1580893" y="3942680"/>
          <a:ext cx="6221412" cy="1147762"/>
        </p:xfrm>
        <a:graphic>
          <a:graphicData uri="http://schemas.openxmlformats.org/presentationml/2006/ole">
            <mc:AlternateContent xmlns:mc="http://schemas.openxmlformats.org/markup-compatibility/2006">
              <mc:Choice xmlns:v="urn:schemas-microsoft-com:vml" Requires="v">
                <p:oleObj spid="_x0000_s695737"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580893" y="3942680"/>
                        <a:ext cx="6221412" cy="1147762"/>
                      </a:xfrm>
                      <a:prstGeom prst="rect">
                        <a:avLst/>
                      </a:prstGeom>
                    </p:spPr>
                  </p:pic>
                </p:oleObj>
              </mc:Fallback>
            </mc:AlternateContent>
          </a:graphicData>
        </a:graphic>
      </p:graphicFrame>
    </p:spTree>
    <p:extLst>
      <p:ext uri="{BB962C8B-B14F-4D97-AF65-F5344CB8AC3E}">
        <p14:creationId xmlns:p14="http://schemas.microsoft.com/office/powerpoint/2010/main" val="3678733288"/>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157929" cy="1339850"/>
          </a:xfrm>
        </p:spPr>
        <p:txBody>
          <a:bodyPr>
            <a:normAutofit/>
          </a:bodyPr>
          <a:lstStyle/>
          <a:p>
            <a:r>
              <a:rPr lang="en-US" sz="4000" dirty="0" smtClean="0"/>
              <a:t>Debts, Deficits and the Future Path of the Money/Output Ratio</a:t>
            </a:r>
            <a:endParaRPr lang="en-US" sz="4000" dirty="0"/>
          </a:p>
        </p:txBody>
      </p:sp>
      <p:sp>
        <p:nvSpPr>
          <p:cNvPr id="3" name="Content Placeholder 2"/>
          <p:cNvSpPr>
            <a:spLocks noGrp="1"/>
          </p:cNvSpPr>
          <p:nvPr>
            <p:ph idx="1"/>
          </p:nvPr>
        </p:nvSpPr>
        <p:spPr>
          <a:xfrm>
            <a:off x="461770" y="1825696"/>
            <a:ext cx="8157929" cy="4511409"/>
          </a:xfrm>
        </p:spPr>
        <p:txBody>
          <a:bodyPr>
            <a:normAutofit fontScale="92500"/>
          </a:bodyPr>
          <a:lstStyle/>
          <a:p>
            <a:r>
              <a:rPr lang="en-US" dirty="0" smtClean="0"/>
              <a:t>The expected future path for base money is not known with any certainty. In practice, economic agents can estimate possible ranges for base money at each future point in time and then weight each of the possible outcomes in each of these ranges using some sort of probability distribution. This principle also applies to the expected future path of real output.</a:t>
            </a:r>
          </a:p>
          <a:p>
            <a:r>
              <a:rPr lang="en-US" dirty="0" smtClean="0"/>
              <a:t>As government deficits and debts become (or appear to become) increasingly unsustainable, the market begins to assign higher probabilities to high base money scenarios and lower probabilities to high real output scenarios. In simple terms, the market raises its expectations for base money growth, lowers its expectations for real output growth and the value of money falls.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214</a:t>
            </a:fld>
            <a:endParaRPr lang="en-US" dirty="0"/>
          </a:p>
        </p:txBody>
      </p:sp>
    </p:spTree>
    <p:extLst>
      <p:ext uri="{BB962C8B-B14F-4D97-AF65-F5344CB8AC3E}">
        <p14:creationId xmlns:p14="http://schemas.microsoft.com/office/powerpoint/2010/main" val="269665135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The Impact of Fiscal Stimulus Funded by Government Debt</a:t>
            </a:r>
            <a:endParaRPr lang="en-US" sz="4000" dirty="0"/>
          </a:p>
        </p:txBody>
      </p:sp>
      <p:cxnSp>
        <p:nvCxnSpPr>
          <p:cNvPr id="5" name="Straight Connector 4"/>
          <p:cNvCxnSpPr/>
          <p:nvPr/>
        </p:nvCxnSpPr>
        <p:spPr>
          <a:xfrm>
            <a:off x="14015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4015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73076" y="3326720"/>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39854" y="3322791"/>
            <a:ext cx="1774845" cy="369332"/>
          </a:xfrm>
          <a:prstGeom prst="rect">
            <a:avLst/>
          </a:prstGeom>
          <a:noFill/>
        </p:spPr>
        <p:txBody>
          <a:bodyPr wrap="none" rtlCol="0">
            <a:spAutoFit/>
          </a:bodyPr>
          <a:lstStyle/>
          <a:p>
            <a:r>
              <a:rPr lang="en-US" dirty="0" smtClean="0"/>
              <a:t>Value of Money</a:t>
            </a:r>
            <a:endParaRPr lang="en-US" dirty="0"/>
          </a:p>
        </p:txBody>
      </p:sp>
      <p:sp>
        <p:nvSpPr>
          <p:cNvPr id="19" name="TextBox 18"/>
          <p:cNvSpPr txBox="1"/>
          <p:nvPr/>
        </p:nvSpPr>
        <p:spPr>
          <a:xfrm>
            <a:off x="33767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5998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69013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536766" y="3430481"/>
            <a:ext cx="312030" cy="369332"/>
          </a:xfrm>
          <a:prstGeom prst="rect">
            <a:avLst/>
          </a:prstGeom>
          <a:noFill/>
        </p:spPr>
        <p:txBody>
          <a:bodyPr wrap="none" rtlCol="0">
            <a:spAutoFit/>
          </a:bodyPr>
          <a:lstStyle/>
          <a:p>
            <a:r>
              <a:rPr lang="en-US" dirty="0" smtClean="0"/>
              <a:t>S</a:t>
            </a:r>
            <a:endParaRPr lang="en-US" baseline="-25000" dirty="0"/>
          </a:p>
        </p:txBody>
      </p:sp>
      <p:cxnSp>
        <p:nvCxnSpPr>
          <p:cNvPr id="25" name="Straight Connector 24"/>
          <p:cNvCxnSpPr/>
          <p:nvPr/>
        </p:nvCxnSpPr>
        <p:spPr>
          <a:xfrm>
            <a:off x="5792446" y="4136364"/>
            <a:ext cx="1826150" cy="143941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352937" y="4403736"/>
            <a:ext cx="133719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142075" y="3829652"/>
            <a:ext cx="490000" cy="369332"/>
          </a:xfrm>
          <a:prstGeom prst="rect">
            <a:avLst/>
          </a:prstGeom>
          <a:noFill/>
        </p:spPr>
        <p:txBody>
          <a:bodyPr wrap="none" rtlCol="0">
            <a:spAutoFit/>
          </a:bodyPr>
          <a:lstStyle/>
          <a:p>
            <a:r>
              <a:rPr lang="en-US" dirty="0" smtClean="0"/>
              <a:t>AS</a:t>
            </a:r>
            <a:endParaRPr lang="en-US" dirty="0"/>
          </a:p>
        </p:txBody>
      </p:sp>
      <p:sp>
        <p:nvSpPr>
          <p:cNvPr id="42" name="TextBox 41"/>
          <p:cNvSpPr txBox="1"/>
          <p:nvPr/>
        </p:nvSpPr>
        <p:spPr>
          <a:xfrm>
            <a:off x="4342219" y="4286302"/>
            <a:ext cx="941972" cy="646331"/>
          </a:xfrm>
          <a:prstGeom prst="rect">
            <a:avLst/>
          </a:prstGeom>
          <a:noFill/>
        </p:spPr>
        <p:txBody>
          <a:bodyPr wrap="none" rtlCol="0">
            <a:spAutoFit/>
          </a:bodyPr>
          <a:lstStyle/>
          <a:p>
            <a:pPr algn="ctr"/>
            <a:r>
              <a:rPr lang="en-US" dirty="0" smtClean="0"/>
              <a:t>Decline</a:t>
            </a:r>
          </a:p>
          <a:p>
            <a:pPr algn="ctr"/>
            <a:r>
              <a:rPr lang="en-US" dirty="0"/>
              <a:t>i</a:t>
            </a:r>
            <a:r>
              <a:rPr lang="en-US" dirty="0" smtClean="0"/>
              <a:t>n V</a:t>
            </a:r>
            <a:r>
              <a:rPr lang="en-US" baseline="-25000" dirty="0" smtClean="0"/>
              <a:t>M</a:t>
            </a:r>
            <a:endParaRPr lang="en-US" baseline="-25000" dirty="0"/>
          </a:p>
        </p:txBody>
      </p:sp>
      <p:cxnSp>
        <p:nvCxnSpPr>
          <p:cNvPr id="6" name="Straight Connector 5"/>
          <p:cNvCxnSpPr/>
          <p:nvPr/>
        </p:nvCxnSpPr>
        <p:spPr>
          <a:xfrm>
            <a:off x="2907366" y="4843653"/>
            <a:ext cx="0" cy="102463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6426296" y="5889526"/>
            <a:ext cx="520420" cy="400110"/>
          </a:xfrm>
          <a:prstGeom prst="rect">
            <a:avLst/>
          </a:prstGeom>
          <a:noFill/>
        </p:spPr>
        <p:txBody>
          <a:bodyPr wrap="none" rtlCol="0">
            <a:spAutoFit/>
          </a:bodyPr>
          <a:lstStyle/>
          <a:p>
            <a:r>
              <a:rPr lang="en-US" sz="2000" dirty="0" smtClean="0"/>
              <a:t>M</a:t>
            </a:r>
            <a:r>
              <a:rPr lang="en-US" sz="2000" baseline="-25000" dirty="0" smtClean="0"/>
              <a:t>0</a:t>
            </a:r>
            <a:endParaRPr lang="en-US" sz="2000" baseline="-25000" dirty="0"/>
          </a:p>
        </p:txBody>
      </p:sp>
      <p:sp>
        <p:nvSpPr>
          <p:cNvPr id="15" name="Content Placeholder 14"/>
          <p:cNvSpPr>
            <a:spLocks noGrp="1"/>
          </p:cNvSpPr>
          <p:nvPr>
            <p:ph idx="1"/>
          </p:nvPr>
        </p:nvSpPr>
        <p:spPr>
          <a:xfrm>
            <a:off x="404048" y="1806455"/>
            <a:ext cx="8369574" cy="1497092"/>
          </a:xfrm>
        </p:spPr>
        <p:txBody>
          <a:bodyPr>
            <a:normAutofit/>
          </a:bodyPr>
          <a:lstStyle/>
          <a:p>
            <a:pPr marL="0" indent="0" algn="ctr">
              <a:buNone/>
            </a:pPr>
            <a:r>
              <a:rPr lang="en-US" sz="2100" dirty="0" smtClean="0"/>
              <a:t>Fiscal stimulus (higher net levels of government spending financed by issuance of government debt) shifts the aggregate demand curve to the right. Even though money supply has not changed, the value of money may fall as future expectations of the money/output ratio rise.</a:t>
            </a:r>
            <a:endParaRPr lang="en-US" dirty="0"/>
          </a:p>
        </p:txBody>
      </p:sp>
      <p:cxnSp>
        <p:nvCxnSpPr>
          <p:cNvPr id="33" name="Straight Connector 32"/>
          <p:cNvCxnSpPr/>
          <p:nvPr/>
        </p:nvCxnSpPr>
        <p:spPr>
          <a:xfrm>
            <a:off x="1827842" y="4278657"/>
            <a:ext cx="1515613" cy="1437310"/>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304975" y="5464322"/>
            <a:ext cx="628748" cy="369332"/>
          </a:xfrm>
          <a:prstGeom prst="rect">
            <a:avLst/>
          </a:prstGeom>
          <a:noFill/>
        </p:spPr>
        <p:txBody>
          <a:bodyPr wrap="none" rtlCol="0">
            <a:spAutoFit/>
          </a:bodyPr>
          <a:lstStyle/>
          <a:p>
            <a:r>
              <a:rPr lang="en-US" dirty="0" smtClean="0"/>
              <a:t>AD</a:t>
            </a:r>
            <a:r>
              <a:rPr lang="en-US" baseline="-25000" dirty="0" smtClean="0"/>
              <a:t>0</a:t>
            </a:r>
            <a:endParaRPr lang="en-US" baseline="-25000" dirty="0"/>
          </a:p>
        </p:txBody>
      </p:sp>
      <p:sp>
        <p:nvSpPr>
          <p:cNvPr id="35" name="TextBox 34"/>
          <p:cNvSpPr txBox="1"/>
          <p:nvPr/>
        </p:nvSpPr>
        <p:spPr>
          <a:xfrm>
            <a:off x="603086" y="4595142"/>
            <a:ext cx="723538" cy="646331"/>
          </a:xfrm>
          <a:prstGeom prst="rect">
            <a:avLst/>
          </a:prstGeom>
          <a:noFill/>
        </p:spPr>
        <p:txBody>
          <a:bodyPr wrap="none" rtlCol="0">
            <a:spAutoFit/>
          </a:bodyPr>
          <a:lstStyle/>
          <a:p>
            <a:pPr algn="ctr"/>
            <a:r>
              <a:rPr lang="en-US" dirty="0" smtClean="0"/>
              <a:t>Rise</a:t>
            </a:r>
          </a:p>
          <a:p>
            <a:pPr algn="ctr"/>
            <a:r>
              <a:rPr lang="en-US" dirty="0"/>
              <a:t>i</a:t>
            </a:r>
            <a:r>
              <a:rPr lang="en-US" dirty="0" smtClean="0"/>
              <a:t>n V</a:t>
            </a:r>
            <a:r>
              <a:rPr lang="en-US" baseline="-25000" dirty="0" smtClean="0"/>
              <a:t>G</a:t>
            </a:r>
            <a:endParaRPr lang="en-US" dirty="0"/>
          </a:p>
        </p:txBody>
      </p:sp>
      <p:sp>
        <p:nvSpPr>
          <p:cNvPr id="34" name="TextBox 33"/>
          <p:cNvSpPr txBox="1"/>
          <p:nvPr/>
        </p:nvSpPr>
        <p:spPr>
          <a:xfrm>
            <a:off x="2506986" y="5831794"/>
            <a:ext cx="405454" cy="400110"/>
          </a:xfrm>
          <a:prstGeom prst="rect">
            <a:avLst/>
          </a:prstGeom>
          <a:noFill/>
        </p:spPr>
        <p:txBody>
          <a:bodyPr wrap="none" rtlCol="0">
            <a:spAutoFit/>
          </a:bodyPr>
          <a:lstStyle/>
          <a:p>
            <a:r>
              <a:rPr lang="en-US" sz="2000" dirty="0" smtClean="0"/>
              <a:t>q</a:t>
            </a:r>
            <a:r>
              <a:rPr lang="en-US" sz="2000" baseline="-25000" dirty="0" smtClean="0"/>
              <a:t>0</a:t>
            </a:r>
            <a:endParaRPr lang="en-US" baseline="-25000" dirty="0"/>
          </a:p>
        </p:txBody>
      </p:sp>
      <p:sp>
        <p:nvSpPr>
          <p:cNvPr id="17" name="Footer Placeholder 16"/>
          <p:cNvSpPr>
            <a:spLocks noGrp="1"/>
          </p:cNvSpPr>
          <p:nvPr>
            <p:ph type="ftr" sz="quarter" idx="11"/>
          </p:nvPr>
        </p:nvSpPr>
        <p:spPr/>
        <p:txBody>
          <a:bodyPr/>
          <a:lstStyle/>
          <a:p>
            <a:r>
              <a:rPr lang="en-US"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215</a:t>
            </a:fld>
            <a:endParaRPr lang="en-US" dirty="0"/>
          </a:p>
        </p:txBody>
      </p:sp>
      <p:sp>
        <p:nvSpPr>
          <p:cNvPr id="36" name="Freeform 35"/>
          <p:cNvSpPr/>
          <p:nvPr/>
        </p:nvSpPr>
        <p:spPr>
          <a:xfrm>
            <a:off x="1520003" y="4083520"/>
            <a:ext cx="1641038" cy="1323982"/>
          </a:xfrm>
          <a:custGeom>
            <a:avLst/>
            <a:gdLst>
              <a:gd name="connsiteX0" fmla="*/ 0 w 1500751"/>
              <a:gd name="connsiteY0" fmla="*/ 1385552 h 1385552"/>
              <a:gd name="connsiteX1" fmla="*/ 1019741 w 1500751"/>
              <a:gd name="connsiteY1" fmla="*/ 1154626 h 1385552"/>
              <a:gd name="connsiteX2" fmla="*/ 1500751 w 1500751"/>
              <a:gd name="connsiteY2" fmla="*/ 0 h 1385552"/>
            </a:gdLst>
            <a:ahLst/>
            <a:cxnLst>
              <a:cxn ang="0">
                <a:pos x="connsiteX0" y="connsiteY0"/>
              </a:cxn>
              <a:cxn ang="0">
                <a:pos x="connsiteX1" y="connsiteY1"/>
              </a:cxn>
              <a:cxn ang="0">
                <a:pos x="connsiteX2" y="connsiteY2"/>
              </a:cxn>
            </a:cxnLst>
            <a:rect l="l" t="t" r="r" b="b"/>
            <a:pathLst>
              <a:path w="1500751" h="1385552">
                <a:moveTo>
                  <a:pt x="0" y="1385552"/>
                </a:moveTo>
                <a:cubicBezTo>
                  <a:pt x="384808" y="1385551"/>
                  <a:pt x="769616" y="1385551"/>
                  <a:pt x="1019741" y="1154626"/>
                </a:cubicBezTo>
                <a:cubicBezTo>
                  <a:pt x="1269866" y="923701"/>
                  <a:pt x="1500751" y="0"/>
                  <a:pt x="1500751"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TextBox 28"/>
          <p:cNvSpPr txBox="1"/>
          <p:nvPr/>
        </p:nvSpPr>
        <p:spPr>
          <a:xfrm>
            <a:off x="3495855" y="5110222"/>
            <a:ext cx="628748" cy="369332"/>
          </a:xfrm>
          <a:prstGeom prst="rect">
            <a:avLst/>
          </a:prstGeom>
          <a:noFill/>
        </p:spPr>
        <p:txBody>
          <a:bodyPr wrap="none" rtlCol="0">
            <a:spAutoFit/>
          </a:bodyPr>
          <a:lstStyle/>
          <a:p>
            <a:r>
              <a:rPr lang="en-US" dirty="0" smtClean="0"/>
              <a:t>AD</a:t>
            </a:r>
            <a:r>
              <a:rPr lang="en-US" baseline="-25000" dirty="0"/>
              <a:t>1</a:t>
            </a:r>
          </a:p>
        </p:txBody>
      </p:sp>
      <p:cxnSp>
        <p:nvCxnSpPr>
          <p:cNvPr id="31" name="Straight Connector 30"/>
          <p:cNvCxnSpPr/>
          <p:nvPr/>
        </p:nvCxnSpPr>
        <p:spPr>
          <a:xfrm>
            <a:off x="1999482" y="3930713"/>
            <a:ext cx="1515613" cy="143731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636000" y="4937026"/>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sp>
        <p:nvSpPr>
          <p:cNvPr id="40" name="TextBox 39"/>
          <p:cNvSpPr txBox="1"/>
          <p:nvPr/>
        </p:nvSpPr>
        <p:spPr>
          <a:xfrm>
            <a:off x="6944256" y="5887974"/>
            <a:ext cx="520420" cy="400110"/>
          </a:xfrm>
          <a:prstGeom prst="rect">
            <a:avLst/>
          </a:prstGeom>
          <a:noFill/>
        </p:spPr>
        <p:txBody>
          <a:bodyPr wrap="none" rtlCol="0">
            <a:spAutoFit/>
          </a:bodyPr>
          <a:lstStyle/>
          <a:p>
            <a:r>
              <a:rPr lang="en-US" sz="2000" dirty="0" smtClean="0"/>
              <a:t>M</a:t>
            </a:r>
            <a:r>
              <a:rPr lang="en-US" sz="2000" baseline="-25000" dirty="0"/>
              <a:t>1</a:t>
            </a:r>
          </a:p>
        </p:txBody>
      </p:sp>
      <p:cxnSp>
        <p:nvCxnSpPr>
          <p:cNvPr id="16" name="Straight Connector 15"/>
          <p:cNvCxnSpPr/>
          <p:nvPr/>
        </p:nvCxnSpPr>
        <p:spPr>
          <a:xfrm flipH="1">
            <a:off x="2717106" y="5170801"/>
            <a:ext cx="2014" cy="69593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774826" y="5830242"/>
            <a:ext cx="405454" cy="400110"/>
          </a:xfrm>
          <a:prstGeom prst="rect">
            <a:avLst/>
          </a:prstGeom>
          <a:noFill/>
        </p:spPr>
        <p:txBody>
          <a:bodyPr wrap="none" rtlCol="0">
            <a:spAutoFit/>
          </a:bodyPr>
          <a:lstStyle/>
          <a:p>
            <a:r>
              <a:rPr lang="en-US" sz="2000" dirty="0" smtClean="0"/>
              <a:t>q</a:t>
            </a:r>
            <a:r>
              <a:rPr lang="en-US" sz="2000" baseline="-25000" dirty="0"/>
              <a:t>1</a:t>
            </a:r>
            <a:endParaRPr lang="en-US" baseline="-25000" dirty="0"/>
          </a:p>
        </p:txBody>
      </p:sp>
      <p:cxnSp>
        <p:nvCxnSpPr>
          <p:cNvPr id="27" name="Straight Connector 26"/>
          <p:cNvCxnSpPr/>
          <p:nvPr/>
        </p:nvCxnSpPr>
        <p:spPr>
          <a:xfrm flipH="1" flipV="1">
            <a:off x="1401540" y="4785923"/>
            <a:ext cx="1525066" cy="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5352937" y="4848096"/>
            <a:ext cx="133719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5638526" y="4461468"/>
            <a:ext cx="0" cy="36009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1401540" y="5129466"/>
            <a:ext cx="135404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1693155" y="4824409"/>
            <a:ext cx="0" cy="266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944846" y="3826908"/>
            <a:ext cx="1722054" cy="1337589"/>
          </a:xfrm>
          <a:prstGeom prst="line">
            <a:avLst/>
          </a:prstGeom>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7589940" y="5364245"/>
            <a:ext cx="450777" cy="369332"/>
          </a:xfrm>
          <a:prstGeom prst="rect">
            <a:avLst/>
          </a:prstGeom>
          <a:noFill/>
        </p:spPr>
        <p:txBody>
          <a:bodyPr wrap="none" rtlCol="0">
            <a:spAutoFit/>
          </a:bodyPr>
          <a:lstStyle/>
          <a:p>
            <a:r>
              <a:rPr lang="en-US" dirty="0" smtClean="0"/>
              <a:t>D</a:t>
            </a:r>
            <a:r>
              <a:rPr lang="en-US" baseline="-25000" dirty="0"/>
              <a:t>1</a:t>
            </a:r>
          </a:p>
        </p:txBody>
      </p:sp>
    </p:spTree>
    <p:extLst>
      <p:ext uri="{BB962C8B-B14F-4D97-AF65-F5344CB8AC3E}">
        <p14:creationId xmlns:p14="http://schemas.microsoft.com/office/powerpoint/2010/main" val="244179458"/>
      </p:ext>
    </p:extLst>
  </p:cSld>
  <p:clrMapOvr>
    <a:masterClrMapping/>
  </p:clrMapOvr>
  <p:timing>
    <p:tnLst>
      <p:par>
        <p:cTn xmlns:p14="http://schemas.microsoft.com/office/powerpoint/2010/mai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a:bodyPr>
          <a:lstStyle/>
          <a:p>
            <a:r>
              <a:rPr lang="en-US" sz="4000" dirty="0" smtClean="0"/>
              <a:t>Fiscal Policy Plays a</a:t>
            </a:r>
            <a:br>
              <a:rPr lang="en-US" sz="4000" dirty="0" smtClean="0"/>
            </a:br>
            <a:r>
              <a:rPr lang="en-US" sz="4000" dirty="0" smtClean="0"/>
              <a:t>Key Role in Preventing Inflation</a:t>
            </a:r>
            <a:endParaRPr lang="en-US" sz="4000" dirty="0"/>
          </a:p>
        </p:txBody>
      </p:sp>
      <p:sp>
        <p:nvSpPr>
          <p:cNvPr id="3" name="Content Placeholder 2"/>
          <p:cNvSpPr>
            <a:spLocks noGrp="1"/>
          </p:cNvSpPr>
          <p:nvPr>
            <p:ph idx="1"/>
          </p:nvPr>
        </p:nvSpPr>
        <p:spPr>
          <a:xfrm>
            <a:off x="461770" y="1825697"/>
            <a:ext cx="8234891" cy="4507406"/>
          </a:xfrm>
        </p:spPr>
        <p:txBody>
          <a:bodyPr>
            <a:normAutofit fontScale="92500"/>
          </a:bodyPr>
          <a:lstStyle/>
          <a:p>
            <a:r>
              <a:rPr lang="en-US" dirty="0" smtClean="0"/>
              <a:t>If this view of the world is correct, then one of the important implications is that fiscal policy makers have a critical role to play in preventing inflation and protecting the value of the currency.</a:t>
            </a:r>
          </a:p>
          <a:p>
            <a:pPr>
              <a:spcBef>
                <a:spcPts val="1400"/>
              </a:spcBef>
            </a:pPr>
            <a:r>
              <a:rPr lang="en-US" dirty="0" smtClean="0"/>
              <a:t>Economics has created a somewhat artificial divide between the liabilities of government and their role in price determination. Ultimately, the future economic prospects of society are beholden to the fixed entitlement liabilities of government (both government debt and unfunded liabilities). In many ways, the absolute market value of money is merely a gauge of market confidence regarding those future prospects and </a:t>
            </a:r>
            <a:r>
              <a:rPr lang="en-US" dirty="0"/>
              <a:t>society’s ability to “service” </a:t>
            </a:r>
            <a:r>
              <a:rPr lang="en-US" dirty="0" smtClean="0"/>
              <a:t>the fixed entitlement </a:t>
            </a:r>
            <a:r>
              <a:rPr lang="en-US" dirty="0"/>
              <a:t>liabilities from future output.</a:t>
            </a:r>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216</a:t>
            </a:fld>
            <a:endParaRPr lang="en-US" dirty="0"/>
          </a:p>
        </p:txBody>
      </p:sp>
    </p:spTree>
    <p:extLst>
      <p:ext uri="{BB962C8B-B14F-4D97-AF65-F5344CB8AC3E}">
        <p14:creationId xmlns:p14="http://schemas.microsoft.com/office/powerpoint/2010/main" val="272689098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Finding the Right Balance</a:t>
            </a:r>
            <a:endParaRPr lang="en-US" sz="4000" dirty="0"/>
          </a:p>
        </p:txBody>
      </p:sp>
      <p:sp>
        <p:nvSpPr>
          <p:cNvPr id="3" name="Content Placeholder 2"/>
          <p:cNvSpPr>
            <a:spLocks noGrp="1"/>
          </p:cNvSpPr>
          <p:nvPr>
            <p:ph idx="1"/>
          </p:nvPr>
        </p:nvSpPr>
        <p:spPr>
          <a:xfrm>
            <a:off x="461770" y="1828158"/>
            <a:ext cx="8177170" cy="4508948"/>
          </a:xfrm>
        </p:spPr>
        <p:txBody>
          <a:bodyPr>
            <a:normAutofit fontScale="92500"/>
          </a:bodyPr>
          <a:lstStyle/>
          <a:p>
            <a:r>
              <a:rPr lang="en-US" dirty="0" smtClean="0"/>
              <a:t>It is important to note that none of this analysis represents an endorsement of the view that fiscal stimulus has no place in our modern society. Monetary and fiscal stimulus both have an important role to play in the lifecycle of any society.</a:t>
            </a:r>
          </a:p>
          <a:p>
            <a:r>
              <a:rPr lang="en-US" dirty="0" smtClean="0"/>
              <a:t>The main issue that concerns many commentators (myself included) is that our modern society appears to place an increasing reliance on both highly stimulatory monetary and fiscal policy. The “balance sheet” (government debt plus money) of many modern societies is being sacrificed in order to keep the “income statement” (GDP) in a range which is deemed “acceptable” by both policy makers and the general population. This deterioration in the balance sheet is not sustainable.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217</a:t>
            </a:fld>
            <a:endParaRPr lang="en-US" dirty="0"/>
          </a:p>
        </p:txBody>
      </p:sp>
    </p:spTree>
    <p:extLst>
      <p:ext uri="{BB962C8B-B14F-4D97-AF65-F5344CB8AC3E}">
        <p14:creationId xmlns:p14="http://schemas.microsoft.com/office/powerpoint/2010/main" val="128082706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End of Paper</a:t>
            </a:r>
            <a:endParaRPr lang="en-US" sz="4000" dirty="0"/>
          </a:p>
        </p:txBody>
      </p:sp>
      <p:sp>
        <p:nvSpPr>
          <p:cNvPr id="3" name="Text Placeholder 2"/>
          <p:cNvSpPr>
            <a:spLocks noGrp="1"/>
          </p:cNvSpPr>
          <p:nvPr>
            <p:ph type="body" idx="1"/>
          </p:nvPr>
        </p:nvSpPr>
        <p:spPr/>
        <p:txBody>
          <a:bodyPr/>
          <a:lstStyle/>
          <a:p>
            <a:r>
              <a:rPr lang="en-US" dirty="0" smtClean="0"/>
              <a:t>The End of The Enigma Series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218</a:t>
            </a:fld>
            <a:endParaRPr lang="en-US" dirty="0"/>
          </a:p>
        </p:txBody>
      </p:sp>
    </p:spTree>
    <p:extLst>
      <p:ext uri="{BB962C8B-B14F-4D97-AF65-F5344CB8AC3E}">
        <p14:creationId xmlns:p14="http://schemas.microsoft.com/office/powerpoint/2010/main" val="411378243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References</a:t>
            </a:r>
            <a:endParaRPr lang="en-US" sz="4000"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219</a:t>
            </a:fld>
            <a:endParaRPr lang="en-US" dirty="0"/>
          </a:p>
        </p:txBody>
      </p:sp>
    </p:spTree>
    <p:extLst>
      <p:ext uri="{BB962C8B-B14F-4D97-AF65-F5344CB8AC3E}">
        <p14:creationId xmlns:p14="http://schemas.microsoft.com/office/powerpoint/2010/main" val="281351502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References</a:t>
            </a:r>
            <a:endParaRPr lang="en-US" sz="4000" dirty="0"/>
          </a:p>
        </p:txBody>
      </p:sp>
      <p:sp>
        <p:nvSpPr>
          <p:cNvPr id="3" name="Content Placeholder 2"/>
          <p:cNvSpPr>
            <a:spLocks noGrp="1"/>
          </p:cNvSpPr>
          <p:nvPr>
            <p:ph idx="1"/>
          </p:nvPr>
        </p:nvSpPr>
        <p:spPr>
          <a:xfrm>
            <a:off x="515414" y="1894336"/>
            <a:ext cx="8154589" cy="4462014"/>
          </a:xfrm>
        </p:spPr>
        <p:txBody>
          <a:bodyPr>
            <a:normAutofit/>
          </a:bodyPr>
          <a:lstStyle/>
          <a:p>
            <a:r>
              <a:rPr lang="en-US" sz="2000" dirty="0"/>
              <a:t>Cochrane, John H., </a:t>
            </a:r>
            <a:r>
              <a:rPr lang="en-US" sz="2000" dirty="0" smtClean="0"/>
              <a:t>2011, </a:t>
            </a:r>
            <a:r>
              <a:rPr lang="en-US" sz="2000" dirty="0"/>
              <a:t>“Inflation and Debt”, National Affairs, Issue Number 9 – Fall 2011</a:t>
            </a:r>
            <a:r>
              <a:rPr lang="en-US" sz="2000" dirty="0" smtClean="0"/>
              <a:t>.</a:t>
            </a:r>
          </a:p>
          <a:p>
            <a:r>
              <a:rPr lang="en-US" sz="2000" dirty="0" smtClean="0"/>
              <a:t>Engel, Charles, Mark C. Nelson, Kenneth D. West, 2007, “Exchange Rate Models Are Not as Bad as You Think”, NBER Macroeconomics Annual 2007, Volume 22, University of Chicago Press, pp. 381-441.</a:t>
            </a:r>
            <a:endParaRPr lang="en-US" sz="2000" dirty="0"/>
          </a:p>
          <a:p>
            <a:r>
              <a:rPr lang="en-US" sz="2000" dirty="0" smtClean="0"/>
              <a:t>Hazlitt, Henry S., 1968, “The Velocity of Circulation”, in “Money, the Market and the State”, edited by Nicholas B. </a:t>
            </a:r>
            <a:r>
              <a:rPr lang="en-US" sz="2000" dirty="0" err="1" smtClean="0"/>
              <a:t>Beales</a:t>
            </a:r>
            <a:r>
              <a:rPr lang="en-US" sz="2000" dirty="0" smtClean="0"/>
              <a:t> and L. Aubrey </a:t>
            </a:r>
            <a:r>
              <a:rPr lang="en-US" sz="2000" dirty="0" err="1" smtClean="0"/>
              <a:t>Drewry</a:t>
            </a:r>
            <a:r>
              <a:rPr lang="en-US" sz="2000" dirty="0" smtClean="0"/>
              <a:t> Jr., Athens: University of Georgia Press, pp. 35-44.</a:t>
            </a:r>
          </a:p>
          <a:p>
            <a:r>
              <a:rPr lang="en-US" sz="2000" dirty="0" err="1"/>
              <a:t>Hussman</a:t>
            </a:r>
            <a:r>
              <a:rPr lang="en-US" sz="2000" dirty="0"/>
              <a:t>, John P., </a:t>
            </a:r>
            <a:r>
              <a:rPr lang="en-US" sz="2000" dirty="0" smtClean="0"/>
              <a:t>2011, </a:t>
            </a:r>
            <a:r>
              <a:rPr lang="en-US" sz="2000" dirty="0"/>
              <a:t>“Will the Real Phillips Curve Please Stand Up?”, </a:t>
            </a:r>
            <a:r>
              <a:rPr lang="en-US" sz="2000" dirty="0" err="1"/>
              <a:t>Hussman</a:t>
            </a:r>
            <a:r>
              <a:rPr lang="en-US" sz="2000" dirty="0"/>
              <a:t> Funds, weekly online </a:t>
            </a:r>
            <a:r>
              <a:rPr lang="en-US" sz="2000" dirty="0" smtClean="0"/>
              <a:t>commentary, posted April </a:t>
            </a:r>
            <a:r>
              <a:rPr lang="en-US" sz="2000" dirty="0"/>
              <a:t>4, </a:t>
            </a:r>
            <a:r>
              <a:rPr lang="en-US" sz="2000" dirty="0" smtClean="0"/>
              <a:t>2011.</a:t>
            </a:r>
            <a:endParaRPr lang="en-US" sz="20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220</a:t>
            </a:fld>
            <a:endParaRPr lang="en-US" dirty="0"/>
          </a:p>
        </p:txBody>
      </p:sp>
    </p:spTree>
    <p:extLst>
      <p:ext uri="{BB962C8B-B14F-4D97-AF65-F5344CB8AC3E}">
        <p14:creationId xmlns:p14="http://schemas.microsoft.com/office/powerpoint/2010/main" val="33592444"/>
      </p:ext>
    </p:extLst>
  </p:cSld>
  <p:clrMapOvr>
    <a:masterClrMapping/>
  </p:clrMapOvr>
  <p:timing>
    <p:tnLst>
      <p:par>
        <p:cTn xmlns:p14="http://schemas.microsoft.com/office/powerpoint/2010/mai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References</a:t>
            </a:r>
            <a:endParaRPr lang="en-US" sz="4000" dirty="0"/>
          </a:p>
        </p:txBody>
      </p:sp>
      <p:sp>
        <p:nvSpPr>
          <p:cNvPr id="3" name="Content Placeholder 2"/>
          <p:cNvSpPr>
            <a:spLocks noGrp="1"/>
          </p:cNvSpPr>
          <p:nvPr>
            <p:ph idx="1"/>
          </p:nvPr>
        </p:nvSpPr>
        <p:spPr>
          <a:xfrm>
            <a:off x="515414" y="1894336"/>
            <a:ext cx="8154589" cy="4462014"/>
          </a:xfrm>
        </p:spPr>
        <p:txBody>
          <a:bodyPr>
            <a:normAutofit/>
          </a:bodyPr>
          <a:lstStyle/>
          <a:p>
            <a:r>
              <a:rPr lang="en-US" sz="2000" dirty="0"/>
              <a:t>Keynes, John M., 1924, “A Tract on Monetary Reform”, Macmillan &amp; Co. Limited, London.</a:t>
            </a:r>
          </a:p>
          <a:p>
            <a:r>
              <a:rPr lang="en-US" sz="2000" dirty="0" err="1" smtClean="0"/>
              <a:t>Leeper</a:t>
            </a:r>
            <a:r>
              <a:rPr lang="en-US" sz="2000" dirty="0"/>
              <a:t>, Eric M., 1991, “</a:t>
            </a:r>
            <a:r>
              <a:rPr lang="en-US" sz="2000" dirty="0" err="1" smtClean="0"/>
              <a:t>Equilibria</a:t>
            </a:r>
            <a:r>
              <a:rPr lang="en-US" sz="2000" dirty="0" smtClean="0"/>
              <a:t> </a:t>
            </a:r>
            <a:r>
              <a:rPr lang="en-US" sz="2000" dirty="0"/>
              <a:t>under ‘Active’ and ‘Passive’ Monetary and Fiscal Policies”, Journal of Monetary Economics, Vol. 27(1), pp. 129-147</a:t>
            </a:r>
            <a:r>
              <a:rPr lang="en-US" sz="2000" dirty="0" smtClean="0"/>
              <a:t>.</a:t>
            </a:r>
            <a:endParaRPr lang="en-US" sz="20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221</a:t>
            </a:fld>
            <a:endParaRPr lang="en-US" dirty="0"/>
          </a:p>
        </p:txBody>
      </p:sp>
    </p:spTree>
    <p:extLst>
      <p:ext uri="{BB962C8B-B14F-4D97-AF65-F5344CB8AC3E}">
        <p14:creationId xmlns:p14="http://schemas.microsoft.com/office/powerpoint/2010/main" val="205899691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10107</TotalTime>
  <Words>30317</Words>
  <Application>Microsoft Macintosh PowerPoint</Application>
  <PresentationFormat>On-screen Show (4:3)</PresentationFormat>
  <Paragraphs>1455</Paragraphs>
  <Slides>221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221</vt:i4>
      </vt:variant>
    </vt:vector>
  </HeadingPairs>
  <TitlesOfParts>
    <vt:vector size="223" baseType="lpstr">
      <vt:lpstr>Capital</vt:lpstr>
      <vt:lpstr>Equation</vt:lpstr>
      <vt:lpstr>The Velocity Enigma</vt:lpstr>
      <vt:lpstr>Abstract</vt:lpstr>
      <vt:lpstr>Index</vt:lpstr>
      <vt:lpstr>Introduction &amp; Overview</vt:lpstr>
      <vt:lpstr>The Velocity Enigma An Introduction</vt:lpstr>
      <vt:lpstr>Two Sides of the Same Coin</vt:lpstr>
      <vt:lpstr>The Moneyholders’ Agreement</vt:lpstr>
      <vt:lpstr>Need to Understand the Exact Terms of Moneyholders’ Agreement</vt:lpstr>
      <vt:lpstr>The Evolution of Money: Shift from Express to Implied Contract</vt:lpstr>
      <vt:lpstr>Implied Contract Replaces Express Written Contract</vt:lpstr>
      <vt:lpstr>Fixing the Scope of the Collective Entitlement</vt:lpstr>
      <vt:lpstr>Scope of the Collective Entitlement is Fixed at Announcement Date</vt:lpstr>
      <vt:lpstr>Calculating the Theoretical Scope of the Entitlement</vt:lpstr>
      <vt:lpstr>The Baseline Proportion &amp; The Realized Proportion</vt:lpstr>
      <vt:lpstr>Calculating the Baseline Proportion</vt:lpstr>
      <vt:lpstr>Simple Example: Scope of Collective Entitlement</vt:lpstr>
      <vt:lpstr>Simple Example: Baseline Proportion</vt:lpstr>
      <vt:lpstr>Quantity Theory of Money: “Baseline”=“Realized” Proportion</vt:lpstr>
      <vt:lpstr>Illustrating the Math Behind The Quantity Theory of Money</vt:lpstr>
      <vt:lpstr>Quantity Theory of Money vs Proportional Claim Theory</vt:lpstr>
      <vt:lpstr>Proportional Claim Theory: Expectations are Critical</vt:lpstr>
      <vt:lpstr>Expected Baseline Proportion as Best Unbiased Estimate </vt:lpstr>
      <vt:lpstr>Expected Baseline Proportion &amp; The Chain of Expected Future Values</vt:lpstr>
      <vt:lpstr> The Present Value of Money and the Chain of Expected Future Values</vt:lpstr>
      <vt:lpstr>Using Examples to Explain Intertemporal Equilibrium</vt:lpstr>
      <vt:lpstr>Impact of Expected Permanent Increase in the Monetary Base</vt:lpstr>
      <vt:lpstr>Equilibrium Absolute Market Value of Money Falls</vt:lpstr>
      <vt:lpstr>Price Level Rises Velocity of Money Rises</vt:lpstr>
      <vt:lpstr>Temporary vs Permanent Change in the Monetary Base</vt:lpstr>
      <vt:lpstr>The “Lag” Between Base Money Expansion and Inflation</vt:lpstr>
      <vt:lpstr>A Valuation Model for Money</vt:lpstr>
      <vt:lpstr>Building the Discounted Future Benefits Model for Money</vt:lpstr>
      <vt:lpstr>Building the Model Requires Creating a Probability Distribution</vt:lpstr>
      <vt:lpstr>Intertemporal Equilibrium and The Probability Distribution</vt:lpstr>
      <vt:lpstr>Role of Expected Nominal Investment Returns</vt:lpstr>
      <vt:lpstr>The Discounted Future Benefits Model for Money</vt:lpstr>
      <vt:lpstr>The Value of Money and the Role of Expectations</vt:lpstr>
      <vt:lpstr>The End Goal: A Model for the Price Level</vt:lpstr>
      <vt:lpstr>An “Expectations Adapted” Quantity Theory of Money?</vt:lpstr>
      <vt:lpstr>The Important Role of Very Long-Term Expectations</vt:lpstr>
      <vt:lpstr>A Solution for The Velocity of Money</vt:lpstr>
      <vt:lpstr>Foreign Exchange Rate Model</vt:lpstr>
      <vt:lpstr>What Causes Inflation?</vt:lpstr>
      <vt:lpstr>Monetary &amp; Fiscal Policy Transmission Mechanisms</vt:lpstr>
      <vt:lpstr>The Moneyholders’ Agreement</vt:lpstr>
      <vt:lpstr>The Challenge: Creating a Valuation Model for Money</vt:lpstr>
      <vt:lpstr>Determining the Exact Nature of the Proportional Claim</vt:lpstr>
      <vt:lpstr>The Value of Money A Review of Discussion So Far</vt:lpstr>
      <vt:lpstr>The Weakness of the Simple Model: No Explicit Role for Expectations</vt:lpstr>
      <vt:lpstr>The Value of a Financial Instrument Depends on Expectations</vt:lpstr>
      <vt:lpstr>Valuation Determined by Expectations of Future Benefits</vt:lpstr>
      <vt:lpstr>The Precise Nature of the Claim?</vt:lpstr>
      <vt:lpstr>Deciphering the Exact Terms of the “Moneyholders’ Agreement”</vt:lpstr>
      <vt:lpstr>Money as a Financial Instrument</vt:lpstr>
      <vt:lpstr>A Proportional Claim on The Output of Society</vt:lpstr>
      <vt:lpstr>Money is a Claim on the Future Output of Society</vt:lpstr>
      <vt:lpstr>Understanding the Evolution of the Value of Money</vt:lpstr>
      <vt:lpstr>A Society Introduces Fiat Money</vt:lpstr>
      <vt:lpstr>What is Each Unit of the New Currency Worth?</vt:lpstr>
      <vt:lpstr>Finding the Right Benchmark</vt:lpstr>
      <vt:lpstr>An Arbitrary Initial Value</vt:lpstr>
      <vt:lpstr>The Market Value of the New Paper Currency</vt:lpstr>
      <vt:lpstr>The Benefits and Problems of a Gold Backed Fiat Currency</vt:lpstr>
      <vt:lpstr>Removal of Gold Convertibility</vt:lpstr>
      <vt:lpstr>Money Must Remain  A Financial Instrument</vt:lpstr>
      <vt:lpstr>A New Implied Contract</vt:lpstr>
      <vt:lpstr>Parties to the Agreement</vt:lpstr>
      <vt:lpstr>The Substance of the New Agreement</vt:lpstr>
      <vt:lpstr>The Baseline Proportion</vt:lpstr>
      <vt:lpstr>Initial Baseline Proportion is Set by Initial Realized Proportion</vt:lpstr>
      <vt:lpstr>The “In Principle” vs “Realized” Proportional Entitlement </vt:lpstr>
      <vt:lpstr>The Essence of the Moneyholders’ Agreement</vt:lpstr>
      <vt:lpstr>Explaining By Example</vt:lpstr>
      <vt:lpstr>Initial Realized Proportion in Terms of Money &amp; Velocity</vt:lpstr>
      <vt:lpstr>Calculation of the “In Principle” Entitlement</vt:lpstr>
      <vt:lpstr>The Baseline Proportion is the Link Between the Past, Present &amp; Future</vt:lpstr>
      <vt:lpstr>The Creation of a Proportional Claim</vt:lpstr>
      <vt:lpstr>The Scope of the Collective Entitlement Must be Fixed</vt:lpstr>
      <vt:lpstr>Common Stock: The Scope of the Entitlement</vt:lpstr>
      <vt:lpstr>Money: The Scope of the Entitlement</vt:lpstr>
      <vt:lpstr>Defining and Fixing the Scope of Collective Entitlement</vt:lpstr>
      <vt:lpstr>Calculating the Scope of the Entitlement</vt:lpstr>
      <vt:lpstr>Scope of Entitlement is Inverse of Initial Velocity of Money</vt:lpstr>
      <vt:lpstr>Calculating the Baseline Proportion Using Scope of Entitlement</vt:lpstr>
      <vt:lpstr>Baseline Proportion Restated in Initial Velocity Terms</vt:lpstr>
      <vt:lpstr>Example: Initial Scope</vt:lpstr>
      <vt:lpstr>Example Continued: Change in Baseline Proportion</vt:lpstr>
      <vt:lpstr>The Role of the Baseline Proportion in Determining the Value of Money</vt:lpstr>
      <vt:lpstr>Quantity Theory of Money and The Baseline Proportion</vt:lpstr>
      <vt:lpstr>Quantity Theory Assumes “Realized” = “Baseline” Proportion</vt:lpstr>
      <vt:lpstr>Illustrating the Math Behind The Quantity Theory of Money (1)</vt:lpstr>
      <vt:lpstr>Illustrating the Math Behind The Quantity Theory of Money (2)</vt:lpstr>
      <vt:lpstr>Quantity Theory of Money vs Proportional Claim Theory</vt:lpstr>
      <vt:lpstr>Quantity Theory: No Role For Expectations</vt:lpstr>
      <vt:lpstr>Proportional Claim Theory: Expectations are Critical</vt:lpstr>
      <vt:lpstr>The Value of Money and Intertemporal Equilibrium</vt:lpstr>
      <vt:lpstr>A Basic Theory of the Velocity of Money</vt:lpstr>
      <vt:lpstr>Section Overview</vt:lpstr>
      <vt:lpstr>A Chain of Expected Future Values</vt:lpstr>
      <vt:lpstr>The Response to a Shift in Part of the Chain</vt:lpstr>
      <vt:lpstr>Chain of Values Example with Asymmetric Information</vt:lpstr>
      <vt:lpstr>Expectations Create Incentive to “Pull Forward” Spending</vt:lpstr>
      <vt:lpstr>Change in Expectations Creates Incentive to Act</vt:lpstr>
      <vt:lpstr>All Economic Agents Have Perfect Information</vt:lpstr>
      <vt:lpstr>No One Wants to Be Left “Holding the Bag”</vt:lpstr>
      <vt:lpstr>Intertemporal Equilibrium</vt:lpstr>
      <vt:lpstr>Convergence Towards an Average of Expected Values</vt:lpstr>
      <vt:lpstr>Equilibrium is Restored by Sudden Drop in Value of Money</vt:lpstr>
      <vt:lpstr>Money: it’s only worth what it’s worth to the next person</vt:lpstr>
      <vt:lpstr>What Happens to the Velocity of Money?</vt:lpstr>
      <vt:lpstr>The Velocity of Money Rises</vt:lpstr>
      <vt:lpstr>A Shift in Expectations Drives Both Price Level &amp; Velocity</vt:lpstr>
      <vt:lpstr>Velocity Falls as the Expected Monetary Base Increase Occurs</vt:lpstr>
      <vt:lpstr>An Expected Temporary Increase in the Monetary Base</vt:lpstr>
      <vt:lpstr>Temporary Adjustment as Two Stage Process</vt:lpstr>
      <vt:lpstr>Response to Expected Temporary Increase in Money</vt:lpstr>
      <vt:lpstr>Velocity of Money Response to Temporary Increase</vt:lpstr>
      <vt:lpstr>A Temporary Increase Becomes a Permanent Increase</vt:lpstr>
      <vt:lpstr>Friedman’s “Lag” Reflects a Shift in Expectations</vt:lpstr>
      <vt:lpstr>Efficient vs Inefficient Markets Explanation of the Monetary Lag</vt:lpstr>
      <vt:lpstr>The Value of Money and Real Output Expectations</vt:lpstr>
      <vt:lpstr>Value of Money Collapses if  Real Output Expected to Collapse</vt:lpstr>
      <vt:lpstr>A Less Extreme Scenario</vt:lpstr>
      <vt:lpstr>Equilibrium is Restored by Sudden Drop in Value of Money</vt:lpstr>
      <vt:lpstr>Price Level Doubles Velocity of Money Rises</vt:lpstr>
      <vt:lpstr>Velocity of Money Reverts to Previous Level as Expectations are Realized</vt:lpstr>
      <vt:lpstr>A Basic Theory of Velocity</vt:lpstr>
      <vt:lpstr>Hazlitt’s View of Velocity</vt:lpstr>
      <vt:lpstr>Section Review</vt:lpstr>
      <vt:lpstr>The Challenges of Building a Valuation Model for Money</vt:lpstr>
      <vt:lpstr>The First Principle of Asset Valuation</vt:lpstr>
      <vt:lpstr>Valuation Model for Money is Built in Absolute Market Value Terms</vt:lpstr>
      <vt:lpstr>Money is a Claim on Output (not Cash Flows)</vt:lpstr>
      <vt:lpstr>“Liquidity” is Not a Source of Value, It is a Discount Factor</vt:lpstr>
      <vt:lpstr>Value of Money is Derived Solely from the Liability it Represents</vt:lpstr>
      <vt:lpstr>Entitlement to a Slice, not a Stream, of Future Benefits</vt:lpstr>
      <vt:lpstr>A Comparison of Money and a Traditional Equity Instrument</vt:lpstr>
      <vt:lpstr>Valuation Model Relies on a Probability Distribution</vt:lpstr>
      <vt:lpstr>Intertemporal Equilibrium and The Probability Distribution</vt:lpstr>
      <vt:lpstr>Principle of Indifference</vt:lpstr>
      <vt:lpstr>Static Equilibrium</vt:lpstr>
      <vt:lpstr>Intertemporal Equilibrium</vt:lpstr>
      <vt:lpstr>Indifference Between Spending Now or Later</vt:lpstr>
      <vt:lpstr>Indifference Between All Future Periods</vt:lpstr>
      <vt:lpstr>All Market Values are Determined at the Margin</vt:lpstr>
      <vt:lpstr>Value of Money is Determined by Expected Use of the Marginal Dollar </vt:lpstr>
      <vt:lpstr>Quick Review of Probability Distribution Discussion</vt:lpstr>
      <vt:lpstr>Review of Section: Discussion So Far</vt:lpstr>
      <vt:lpstr>Don’t Need to “Hold” Money to Receive the Future Benefit</vt:lpstr>
      <vt:lpstr>The Future Benefit of Money Includes Investment Returns</vt:lpstr>
      <vt:lpstr>Higher Nominal Returns Drive Higher Future Values</vt:lpstr>
      <vt:lpstr>Liquidity Preference Theory and the Desire to “Hold” Money</vt:lpstr>
      <vt:lpstr>Money vs Other Assets</vt:lpstr>
      <vt:lpstr>Money Demand Driven by Desire to Use Money, Not Hold Money</vt:lpstr>
      <vt:lpstr>Choice of Discount Rate</vt:lpstr>
      <vt:lpstr>The Discounted Future Benefits Model for Money</vt:lpstr>
      <vt:lpstr>Definition of Variables</vt:lpstr>
      <vt:lpstr>The Discounted Future Benefits Valuation Model for Money</vt:lpstr>
      <vt:lpstr>The Basic Structure of a Discounted Future Benefits Model</vt:lpstr>
      <vt:lpstr>Probability Weight Each Possible Future Benefit</vt:lpstr>
      <vt:lpstr>Future Benefit Includes Expected Investment Returns</vt:lpstr>
      <vt:lpstr>Calculating The Future Benefit of One Dollar Spent at time t</vt:lpstr>
      <vt:lpstr>Expected Future Benefit Depends on Initial Velocity </vt:lpstr>
      <vt:lpstr>The “Extended Form” Version of The Model for Money</vt:lpstr>
      <vt:lpstr>The “Short Form” Version of the Model for Money</vt:lpstr>
      <vt:lpstr>Initial Models for the Price Level and the Velocity of Money</vt:lpstr>
      <vt:lpstr>Simplifying The Model</vt:lpstr>
      <vt:lpstr>The Discounted Future Benefits Model (Constant Growth Version)</vt:lpstr>
      <vt:lpstr>An Intuitive Model for the Absolute Market Value of Money</vt:lpstr>
      <vt:lpstr>The Price Level</vt:lpstr>
      <vt:lpstr>The Velocity of Money</vt:lpstr>
      <vt:lpstr>Basic Implications (1) Price Level and Current Conditions</vt:lpstr>
      <vt:lpstr>Basic Implications (2) Price Level and Expectations</vt:lpstr>
      <vt:lpstr>Basic Implications (3) Price Level and Nominal Rates</vt:lpstr>
      <vt:lpstr>The Important Role of Very Long-Term Expectations</vt:lpstr>
      <vt:lpstr>Small Changes in Expectations Can Overwhelm Current Conditions</vt:lpstr>
      <vt:lpstr>Foreign Exchange Rate Determination</vt:lpstr>
      <vt:lpstr>Factors Impacting the Foreign Exchange Rate (1)</vt:lpstr>
      <vt:lpstr>Factors Impacting the Foreign Exchange Rate (2)</vt:lpstr>
      <vt:lpstr>Surveys of Long-Term Expectations May Hold Some Empirical Hope</vt:lpstr>
      <vt:lpstr>Monetary &amp; Fiscal Policy</vt:lpstr>
      <vt:lpstr>Application of Enigma Theory to Monetary/Fiscal Policy Scenarios</vt:lpstr>
      <vt:lpstr>Need to Analyze Both Sides of the Goods-Money Framework</vt:lpstr>
      <vt:lpstr>The Goods-Money Framework</vt:lpstr>
      <vt:lpstr>Using the DFB Model to Analyze the Right Side of the Framework</vt:lpstr>
      <vt:lpstr>Three Basic Scenarios</vt:lpstr>
      <vt:lpstr>Scenario One: Printing Money Equals Inflation? Not Necessarily</vt:lpstr>
      <vt:lpstr>Possible Reactions to Money Financed Deficit Spending</vt:lpstr>
      <vt:lpstr>Conditions Required for Limited Inflationary Response</vt:lpstr>
      <vt:lpstr>Significant Increase in Real Output Small Change in the Price Level</vt:lpstr>
      <vt:lpstr>Using the DFB Model to Analyze Impact on Value of Money</vt:lpstr>
      <vt:lpstr>“Near Dated” Terms Might Change, But Small Impact on Value of Money</vt:lpstr>
      <vt:lpstr>The Populist’s Choice</vt:lpstr>
      <vt:lpstr>Outcome if Increase in Base Money is Expected to be Permanent</vt:lpstr>
      <vt:lpstr>The Trade Off</vt:lpstr>
      <vt:lpstr>The Role of the Output Gap</vt:lpstr>
      <vt:lpstr>Worse Case Scenario: Small Increase in Real Output, Big Rise in Price Level </vt:lpstr>
      <vt:lpstr>Keynesianism: A “Left Side” View of the World</vt:lpstr>
      <vt:lpstr>Output Gap &amp; Inflation: Empirical Evidence is Poor</vt:lpstr>
      <vt:lpstr>“Inflations Expectations” A Nebulous Concept</vt:lpstr>
      <vt:lpstr>Monetarism: A “Right Side” View of the World?</vt:lpstr>
      <vt:lpstr>Second Scenario: Impact of Lowering Interest Rates</vt:lpstr>
      <vt:lpstr>Interest Rates and Aggregate Supply</vt:lpstr>
      <vt:lpstr>Challenging the Traditional View</vt:lpstr>
      <vt:lpstr>Aggregate Supply Does Respond to Interest Rates</vt:lpstr>
      <vt:lpstr>Lowering Interest Rates and the “Goldilocks Scenario”</vt:lpstr>
      <vt:lpstr>Manipulation of Interest Rates &amp; The Illusion of Prosperity</vt:lpstr>
      <vt:lpstr>The Confidence Game</vt:lpstr>
      <vt:lpstr>Interest Rates and The Diminished Role of The Output Gap</vt:lpstr>
      <vt:lpstr>Scenario Three: Fiscal Policy and Inflation</vt:lpstr>
      <vt:lpstr>Excessive Government Debt and the Value of Money</vt:lpstr>
      <vt:lpstr>The Relationship Between Debt and Equity Financing</vt:lpstr>
      <vt:lpstr>Value of Money Falls as Fiscal Trajectory Becomes Less Sustainable</vt:lpstr>
      <vt:lpstr>Debts, Deficits and the Future Path of the Money/Output Ratio</vt:lpstr>
      <vt:lpstr>The Impact of Fiscal Stimulus Funded by Government Debt</vt:lpstr>
      <vt:lpstr>Fiscal Policy Plays a Key Role in Preventing Inflation</vt:lpstr>
      <vt:lpstr>Finding the Right Balance</vt:lpstr>
      <vt:lpstr>End of Paper</vt:lpstr>
      <vt:lpstr>References</vt:lpstr>
      <vt:lpstr>References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Velocity of Money</dc:title>
  <dc:creator>Gervaise Heddle</dc:creator>
  <cp:lastModifiedBy>Gervaise Heddle</cp:lastModifiedBy>
  <cp:revision>1955</cp:revision>
  <dcterms:created xsi:type="dcterms:W3CDTF">2014-01-06T05:23:10Z</dcterms:created>
  <dcterms:modified xsi:type="dcterms:W3CDTF">2014-12-14T12:15:21Z</dcterms:modified>
</cp:coreProperties>
</file>